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avi" ContentType="video/x-msvideo"/>
  <Default Extension="xlsx" ContentType="application/vnd.openxmlformats-officedocument.spreadsheetml.sheet"/>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handoutMasterIdLst>
    <p:handoutMasterId r:id="rId30"/>
  </p:handoutMasterIdLst>
  <p:sldIdLst>
    <p:sldId id="2024" r:id="rId2"/>
    <p:sldId id="2131" r:id="rId3"/>
    <p:sldId id="2137" r:id="rId4"/>
    <p:sldId id="2200" r:id="rId5"/>
    <p:sldId id="2201" r:id="rId6"/>
    <p:sldId id="2202" r:id="rId7"/>
    <p:sldId id="2038" r:id="rId8"/>
    <p:sldId id="2045" r:id="rId9"/>
    <p:sldId id="2203" r:id="rId10"/>
    <p:sldId id="2207" r:id="rId11"/>
    <p:sldId id="2164" r:id="rId12"/>
    <p:sldId id="2189" r:id="rId13"/>
    <p:sldId id="2209" r:id="rId14"/>
    <p:sldId id="2194" r:id="rId15"/>
    <p:sldId id="2199" r:id="rId16"/>
    <p:sldId id="2070" r:id="rId17"/>
    <p:sldId id="2193" r:id="rId18"/>
    <p:sldId id="2198" r:id="rId19"/>
    <p:sldId id="2192" r:id="rId20"/>
    <p:sldId id="2195" r:id="rId21"/>
    <p:sldId id="2196" r:id="rId22"/>
    <p:sldId id="2191" r:id="rId23"/>
    <p:sldId id="2188" r:id="rId24"/>
    <p:sldId id="2210" r:id="rId25"/>
    <p:sldId id="2211" r:id="rId26"/>
    <p:sldId id="2134" r:id="rId27"/>
    <p:sldId id="2135" r:id="rId28"/>
  </p:sldIdLst>
  <p:sldSz cx="10287000" cy="6858000" type="35mm"/>
  <p:notesSz cx="6858000" cy="9296400"/>
  <p:defaultTextStyle>
    <a:defPPr>
      <a:defRPr lang="en-US"/>
    </a:defPPr>
    <a:lvl1pPr algn="l" rtl="0" fontAlgn="base">
      <a:spcBef>
        <a:spcPct val="0"/>
      </a:spcBef>
      <a:spcAft>
        <a:spcPct val="0"/>
      </a:spcAft>
      <a:defRPr sz="2400" kern="1200">
        <a:solidFill>
          <a:schemeClr val="tx1"/>
        </a:solidFill>
        <a:latin typeface="Times"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charset="0"/>
        <a:ea typeface="ＭＳ Ｐゴシック" pitchFamily="34" charset="-128"/>
        <a:cs typeface="+mn-cs"/>
      </a:defRPr>
    </a:lvl5pPr>
    <a:lvl6pPr marL="2286000" algn="l" defTabSz="914400" rtl="0" eaLnBrk="1" latinLnBrk="0" hangingPunct="1">
      <a:defRPr sz="2400" kern="1200">
        <a:solidFill>
          <a:schemeClr val="tx1"/>
        </a:solidFill>
        <a:latin typeface="Times" charset="0"/>
        <a:ea typeface="ＭＳ Ｐゴシック" pitchFamily="34" charset="-128"/>
        <a:cs typeface="+mn-cs"/>
      </a:defRPr>
    </a:lvl6pPr>
    <a:lvl7pPr marL="2743200" algn="l" defTabSz="914400" rtl="0" eaLnBrk="1" latinLnBrk="0" hangingPunct="1">
      <a:defRPr sz="2400" kern="1200">
        <a:solidFill>
          <a:schemeClr val="tx1"/>
        </a:solidFill>
        <a:latin typeface="Times" charset="0"/>
        <a:ea typeface="ＭＳ Ｐゴシック" pitchFamily="34" charset="-128"/>
        <a:cs typeface="+mn-cs"/>
      </a:defRPr>
    </a:lvl7pPr>
    <a:lvl8pPr marL="3200400" algn="l" defTabSz="914400" rtl="0" eaLnBrk="1" latinLnBrk="0" hangingPunct="1">
      <a:defRPr sz="2400" kern="1200">
        <a:solidFill>
          <a:schemeClr val="tx1"/>
        </a:solidFill>
        <a:latin typeface="Times" charset="0"/>
        <a:ea typeface="ＭＳ Ｐゴシック" pitchFamily="34" charset="-128"/>
        <a:cs typeface="+mn-cs"/>
      </a:defRPr>
    </a:lvl8pPr>
    <a:lvl9pPr marL="3657600" algn="l" defTabSz="914400" rtl="0" eaLnBrk="1" latinLnBrk="0" hangingPunct="1">
      <a:defRPr sz="2400" kern="1200">
        <a:solidFill>
          <a:schemeClr val="tx1"/>
        </a:solidFill>
        <a:latin typeface="Times" charset="0"/>
        <a:ea typeface="ＭＳ Ｐゴシック" pitchFamily="34" charset="-128"/>
        <a:cs typeface="+mn-cs"/>
      </a:defRPr>
    </a:lvl9pPr>
  </p:defaultTextStyle>
  <p:extLst>
    <p:ext uri="{EFAFB233-063F-42B5-8137-9DF3F51BA10A}">
      <p15:sldGuideLst xmlns:p15="http://schemas.microsoft.com/office/powerpoint/2012/main">
        <p15:guide id="1" orient="horz" pos="2218">
          <p15:clr>
            <a:srgbClr val="A4A3A4"/>
          </p15:clr>
        </p15:guide>
        <p15:guide id="2" pos="266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clrMode="bw" frameSlides="1"/>
  <p:clrMru>
    <a:srgbClr val="FFCA06"/>
    <a:srgbClr val="0000FF"/>
    <a:srgbClr val="F313B8"/>
    <a:srgbClr val="830763"/>
    <a:srgbClr val="6600CC"/>
    <a:srgbClr val="5F5F5F"/>
    <a:srgbClr val="EF2A03"/>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822" y="60"/>
      </p:cViewPr>
      <p:guideLst>
        <p:guide orient="horz" pos="2218"/>
        <p:guide pos="2666"/>
      </p:guideLst>
    </p:cSldViewPr>
  </p:slideViewPr>
  <p:outlineViewPr>
    <p:cViewPr>
      <p:scale>
        <a:sx n="33" d="100"/>
        <a:sy n="33" d="100"/>
      </p:scale>
      <p:origin x="0" y="4976"/>
    </p:cViewPr>
  </p:outlineViewPr>
  <p:notesTextViewPr>
    <p:cViewPr>
      <p:scale>
        <a:sx n="3" d="2"/>
        <a:sy n="3" d="2"/>
      </p:scale>
      <p:origin x="0" y="0"/>
    </p:cViewPr>
  </p:notesTextViewPr>
  <p:sorterViewPr>
    <p:cViewPr>
      <p:scale>
        <a:sx n="100" d="100"/>
        <a:sy n="100"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74" b="1" i="0" u="none" strike="noStrike" baseline="0">
                <a:solidFill>
                  <a:srgbClr val="000000"/>
                </a:solidFill>
                <a:latin typeface="Arial"/>
                <a:ea typeface="Arial"/>
                <a:cs typeface="Arial"/>
              </a:defRPr>
            </a:pPr>
            <a:r>
              <a:rPr lang="en-US" dirty="0" smtClean="0"/>
              <a:t>Normal Pulmonic</a:t>
            </a:r>
            <a:r>
              <a:rPr lang="en-US" baseline="0" dirty="0" smtClean="0"/>
              <a:t> Flow</a:t>
            </a:r>
            <a:endParaRPr lang="en-US" dirty="0"/>
          </a:p>
        </c:rich>
      </c:tx>
      <c:layout>
        <c:manualLayout>
          <c:xMode val="edge"/>
          <c:yMode val="edge"/>
          <c:x val="0.18932874354561099"/>
          <c:y val="1.9851116625310174E-2"/>
        </c:manualLayout>
      </c:layout>
      <c:overlay val="0"/>
      <c:spPr>
        <a:noFill/>
        <a:ln w="21504">
          <a:noFill/>
        </a:ln>
      </c:spPr>
    </c:title>
    <c:autoTitleDeleted val="0"/>
    <c:plotArea>
      <c:layout>
        <c:manualLayout>
          <c:layoutTarget val="inner"/>
          <c:xMode val="edge"/>
          <c:yMode val="edge"/>
          <c:x val="0.1549053356282272"/>
          <c:y val="0.18114143920595532"/>
          <c:w val="0.82788296041308096"/>
          <c:h val="0.6873449131513647"/>
        </c:manualLayout>
      </c:layout>
      <c:lineChart>
        <c:grouping val="standard"/>
        <c:varyColors val="0"/>
        <c:ser>
          <c:idx val="0"/>
          <c:order val="0"/>
          <c:spPr>
            <a:ln w="10752">
              <a:solidFill>
                <a:srgbClr val="000080"/>
              </a:solidFill>
              <a:prstDash val="solid"/>
            </a:ln>
          </c:spPr>
          <c:marker>
            <c:symbol val="diamond"/>
            <c:size val="4"/>
            <c:spPr>
              <a:solidFill>
                <a:srgbClr val="000080"/>
              </a:solidFill>
              <a:ln>
                <a:solidFill>
                  <a:srgbClr val="000080"/>
                </a:solidFill>
                <a:prstDash val="solid"/>
              </a:ln>
            </c:spPr>
          </c:marker>
          <c:val>
            <c:numRef>
              <c:f>WILSHUSEN__MARK_S_ar!$C$31:$C$60</c:f>
              <c:numCache>
                <c:formatCode>General</c:formatCode>
                <c:ptCount val="30"/>
                <c:pt idx="0">
                  <c:v>-47</c:v>
                </c:pt>
                <c:pt idx="1">
                  <c:v>-28.3</c:v>
                </c:pt>
                <c:pt idx="2">
                  <c:v>152.19999999999999</c:v>
                </c:pt>
                <c:pt idx="3">
                  <c:v>325.3</c:v>
                </c:pt>
                <c:pt idx="4">
                  <c:v>421.2</c:v>
                </c:pt>
                <c:pt idx="5">
                  <c:v>430.2</c:v>
                </c:pt>
                <c:pt idx="6">
                  <c:v>457.9</c:v>
                </c:pt>
                <c:pt idx="7">
                  <c:v>397.3</c:v>
                </c:pt>
                <c:pt idx="8">
                  <c:v>300.2</c:v>
                </c:pt>
                <c:pt idx="9">
                  <c:v>225.7</c:v>
                </c:pt>
                <c:pt idx="10">
                  <c:v>173.1</c:v>
                </c:pt>
                <c:pt idx="11">
                  <c:v>68.3</c:v>
                </c:pt>
                <c:pt idx="12">
                  <c:v>-51</c:v>
                </c:pt>
                <c:pt idx="13">
                  <c:v>-116.9</c:v>
                </c:pt>
                <c:pt idx="14">
                  <c:v>-124.2</c:v>
                </c:pt>
                <c:pt idx="15">
                  <c:v>-89.5</c:v>
                </c:pt>
                <c:pt idx="16">
                  <c:v>-71.8</c:v>
                </c:pt>
                <c:pt idx="17">
                  <c:v>-51.7</c:v>
                </c:pt>
                <c:pt idx="18">
                  <c:v>-53.1</c:v>
                </c:pt>
                <c:pt idx="19">
                  <c:v>-56.2</c:v>
                </c:pt>
                <c:pt idx="20">
                  <c:v>-49.7</c:v>
                </c:pt>
                <c:pt idx="21">
                  <c:v>-61.9</c:v>
                </c:pt>
                <c:pt idx="22">
                  <c:v>-41</c:v>
                </c:pt>
                <c:pt idx="23">
                  <c:v>-38.700000000000003</c:v>
                </c:pt>
                <c:pt idx="24">
                  <c:v>-39.799999999999997</c:v>
                </c:pt>
                <c:pt idx="25">
                  <c:v>-43</c:v>
                </c:pt>
                <c:pt idx="26">
                  <c:v>-70.7</c:v>
                </c:pt>
                <c:pt idx="27">
                  <c:v>-45.2</c:v>
                </c:pt>
                <c:pt idx="28">
                  <c:v>-51.9</c:v>
                </c:pt>
                <c:pt idx="29">
                  <c:v>-53.8</c:v>
                </c:pt>
              </c:numCache>
            </c:numRef>
          </c:val>
          <c:smooth val="0"/>
        </c:ser>
        <c:dLbls>
          <c:showLegendKey val="0"/>
          <c:showVal val="0"/>
          <c:showCatName val="0"/>
          <c:showSerName val="0"/>
          <c:showPercent val="0"/>
          <c:showBubbleSize val="0"/>
        </c:dLbls>
        <c:marker val="1"/>
        <c:smooth val="0"/>
        <c:axId val="-729990288"/>
        <c:axId val="-729965808"/>
      </c:lineChart>
      <c:catAx>
        <c:axId val="-729990288"/>
        <c:scaling>
          <c:orientation val="minMax"/>
        </c:scaling>
        <c:delete val="0"/>
        <c:axPos val="b"/>
        <c:title>
          <c:tx>
            <c:rich>
              <a:bodyPr/>
              <a:lstStyle/>
              <a:p>
                <a:pPr>
                  <a:defRPr sz="825" b="1" i="0" u="none" strike="noStrike" baseline="0">
                    <a:solidFill>
                      <a:srgbClr val="000000"/>
                    </a:solidFill>
                    <a:latin typeface="Arial"/>
                    <a:ea typeface="Arial"/>
                    <a:cs typeface="Arial"/>
                  </a:defRPr>
                </a:pPr>
                <a:r>
                  <a:rPr lang="en-US"/>
                  <a:t>Cardiac phases</a:t>
                </a:r>
              </a:p>
            </c:rich>
          </c:tx>
          <c:layout>
            <c:manualLayout>
              <c:xMode val="edge"/>
              <c:yMode val="edge"/>
              <c:x val="0.45955249569707401"/>
              <c:y val="0.89826302729528529"/>
            </c:manualLayout>
          </c:layout>
          <c:overlay val="0"/>
          <c:spPr>
            <a:noFill/>
            <a:ln w="21504">
              <a:noFill/>
            </a:ln>
          </c:spPr>
        </c:title>
        <c:numFmt formatCode="General" sourceLinked="1"/>
        <c:majorTickMark val="out"/>
        <c:minorTickMark val="none"/>
        <c:tickLblPos val="nextTo"/>
        <c:spPr>
          <a:ln w="2688">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729965808"/>
        <c:crosses val="autoZero"/>
        <c:auto val="1"/>
        <c:lblAlgn val="ctr"/>
        <c:lblOffset val="100"/>
        <c:tickLblSkip val="2"/>
        <c:tickMarkSkip val="1"/>
        <c:noMultiLvlLbl val="0"/>
      </c:catAx>
      <c:valAx>
        <c:axId val="-729965808"/>
        <c:scaling>
          <c:orientation val="minMax"/>
        </c:scaling>
        <c:delete val="0"/>
        <c:axPos val="l"/>
        <c:majorGridlines>
          <c:spPr>
            <a:ln w="2688">
              <a:solidFill>
                <a:srgbClr val="000000"/>
              </a:solidFill>
              <a:prstDash val="solid"/>
            </a:ln>
          </c:spPr>
        </c:majorGridlines>
        <c:title>
          <c:tx>
            <c:rich>
              <a:bodyPr/>
              <a:lstStyle/>
              <a:p>
                <a:pPr>
                  <a:defRPr sz="825" b="1" i="0" u="none" strike="noStrike" baseline="0">
                    <a:solidFill>
                      <a:srgbClr val="000000"/>
                    </a:solidFill>
                    <a:latin typeface="Arial"/>
                    <a:ea typeface="Arial"/>
                    <a:cs typeface="Arial"/>
                  </a:defRPr>
                </a:pPr>
                <a:r>
                  <a:rPr lang="en-US"/>
                  <a:t>Flux (ml/s)</a:t>
                </a:r>
              </a:p>
            </c:rich>
          </c:tx>
          <c:layout>
            <c:manualLayout>
              <c:xMode val="edge"/>
              <c:yMode val="edge"/>
              <c:x val="2.0654044750430291E-2"/>
              <c:y val="0.41687344913151364"/>
            </c:manualLayout>
          </c:layout>
          <c:overlay val="0"/>
          <c:spPr>
            <a:noFill/>
            <a:ln w="21504">
              <a:noFill/>
            </a:ln>
          </c:spPr>
        </c:title>
        <c:numFmt formatCode="General" sourceLinked="1"/>
        <c:majorTickMark val="out"/>
        <c:minorTickMark val="none"/>
        <c:tickLblPos val="nextTo"/>
        <c:spPr>
          <a:ln w="2688">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729990288"/>
        <c:crosses val="autoZero"/>
        <c:crossBetween val="between"/>
      </c:valAx>
      <c:spPr>
        <a:solidFill>
          <a:srgbClr val="C0C0C0"/>
        </a:solidFill>
        <a:ln w="10752">
          <a:solidFill>
            <a:srgbClr val="808080"/>
          </a:solidFill>
          <a:prstDash val="solid"/>
        </a:ln>
      </c:spPr>
    </c:plotArea>
    <c:plotVisOnly val="1"/>
    <c:dispBlanksAs val="gap"/>
    <c:showDLblsOverMax val="0"/>
  </c:chart>
  <c:spPr>
    <a:solidFill>
      <a:srgbClr val="FFFFFF"/>
    </a:solidFill>
    <a:ln w="2688">
      <a:solidFill>
        <a:srgbClr val="000000"/>
      </a:solidFill>
      <a:prstDash val="solid"/>
    </a:ln>
  </c:spPr>
  <c:txPr>
    <a:bodyPr/>
    <a:lstStyle/>
    <a:p>
      <a:pPr>
        <a:defRPr sz="825"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74" b="1" i="0" u="none" strike="noStrike" baseline="0">
                <a:solidFill>
                  <a:srgbClr val="000000"/>
                </a:solidFill>
                <a:latin typeface="Arial"/>
                <a:ea typeface="Arial"/>
                <a:cs typeface="Arial"/>
              </a:defRPr>
            </a:pPr>
            <a:r>
              <a:rPr lang="en-US" dirty="0" smtClean="0"/>
              <a:t>Normal Pulmonic</a:t>
            </a:r>
            <a:r>
              <a:rPr lang="en-US" baseline="0" dirty="0" smtClean="0"/>
              <a:t> Flow</a:t>
            </a:r>
            <a:endParaRPr lang="en-US" dirty="0"/>
          </a:p>
        </c:rich>
      </c:tx>
      <c:layout>
        <c:manualLayout>
          <c:xMode val="edge"/>
          <c:yMode val="edge"/>
          <c:x val="0.18932874354561099"/>
          <c:y val="1.9851116625310174E-2"/>
        </c:manualLayout>
      </c:layout>
      <c:overlay val="0"/>
      <c:spPr>
        <a:noFill/>
        <a:ln w="21504">
          <a:noFill/>
        </a:ln>
      </c:spPr>
    </c:title>
    <c:autoTitleDeleted val="0"/>
    <c:plotArea>
      <c:layout>
        <c:manualLayout>
          <c:layoutTarget val="inner"/>
          <c:xMode val="edge"/>
          <c:yMode val="edge"/>
          <c:x val="0.1549053356282272"/>
          <c:y val="0.18114143920595532"/>
          <c:w val="0.82788296041308096"/>
          <c:h val="0.6873449131513647"/>
        </c:manualLayout>
      </c:layout>
      <c:lineChart>
        <c:grouping val="standard"/>
        <c:varyColors val="0"/>
        <c:ser>
          <c:idx val="0"/>
          <c:order val="0"/>
          <c:spPr>
            <a:ln w="10752">
              <a:solidFill>
                <a:srgbClr val="000080"/>
              </a:solidFill>
              <a:prstDash val="solid"/>
            </a:ln>
          </c:spPr>
          <c:marker>
            <c:symbol val="diamond"/>
            <c:size val="4"/>
            <c:spPr>
              <a:solidFill>
                <a:srgbClr val="000080"/>
              </a:solidFill>
              <a:ln>
                <a:solidFill>
                  <a:srgbClr val="000080"/>
                </a:solidFill>
                <a:prstDash val="solid"/>
              </a:ln>
            </c:spPr>
          </c:marker>
          <c:val>
            <c:numRef>
              <c:f>WILSHUSEN__MARK_S_ar!$C$31:$C$60</c:f>
              <c:numCache>
                <c:formatCode>General</c:formatCode>
                <c:ptCount val="30"/>
                <c:pt idx="0">
                  <c:v>-47</c:v>
                </c:pt>
                <c:pt idx="1">
                  <c:v>-28.3</c:v>
                </c:pt>
                <c:pt idx="2">
                  <c:v>152.19999999999999</c:v>
                </c:pt>
                <c:pt idx="3">
                  <c:v>325.3</c:v>
                </c:pt>
                <c:pt idx="4">
                  <c:v>421.2</c:v>
                </c:pt>
                <c:pt idx="5">
                  <c:v>430.2</c:v>
                </c:pt>
                <c:pt idx="6">
                  <c:v>457.9</c:v>
                </c:pt>
                <c:pt idx="7">
                  <c:v>397.3</c:v>
                </c:pt>
                <c:pt idx="8">
                  <c:v>300.2</c:v>
                </c:pt>
                <c:pt idx="9">
                  <c:v>225.7</c:v>
                </c:pt>
                <c:pt idx="10">
                  <c:v>173.1</c:v>
                </c:pt>
                <c:pt idx="11">
                  <c:v>68.3</c:v>
                </c:pt>
                <c:pt idx="12">
                  <c:v>-51</c:v>
                </c:pt>
                <c:pt idx="13">
                  <c:v>-116.9</c:v>
                </c:pt>
                <c:pt idx="14">
                  <c:v>-124.2</c:v>
                </c:pt>
                <c:pt idx="15">
                  <c:v>-89.5</c:v>
                </c:pt>
                <c:pt idx="16">
                  <c:v>-71.8</c:v>
                </c:pt>
                <c:pt idx="17">
                  <c:v>-51.7</c:v>
                </c:pt>
                <c:pt idx="18">
                  <c:v>-53.1</c:v>
                </c:pt>
                <c:pt idx="19">
                  <c:v>-56.2</c:v>
                </c:pt>
                <c:pt idx="20">
                  <c:v>-49.7</c:v>
                </c:pt>
                <c:pt idx="21">
                  <c:v>-61.9</c:v>
                </c:pt>
                <c:pt idx="22">
                  <c:v>-41</c:v>
                </c:pt>
                <c:pt idx="23">
                  <c:v>-38.700000000000003</c:v>
                </c:pt>
                <c:pt idx="24">
                  <c:v>-39.799999999999997</c:v>
                </c:pt>
                <c:pt idx="25">
                  <c:v>-43</c:v>
                </c:pt>
                <c:pt idx="26">
                  <c:v>-70.7</c:v>
                </c:pt>
                <c:pt idx="27">
                  <c:v>-45.2</c:v>
                </c:pt>
                <c:pt idx="28">
                  <c:v>-51.9</c:v>
                </c:pt>
                <c:pt idx="29">
                  <c:v>-53.8</c:v>
                </c:pt>
              </c:numCache>
            </c:numRef>
          </c:val>
          <c:smooth val="0"/>
        </c:ser>
        <c:dLbls>
          <c:showLegendKey val="0"/>
          <c:showVal val="0"/>
          <c:showCatName val="0"/>
          <c:showSerName val="0"/>
          <c:showPercent val="0"/>
          <c:showBubbleSize val="0"/>
        </c:dLbls>
        <c:marker val="1"/>
        <c:smooth val="0"/>
        <c:axId val="-729965264"/>
        <c:axId val="-729979952"/>
      </c:lineChart>
      <c:catAx>
        <c:axId val="-729965264"/>
        <c:scaling>
          <c:orientation val="minMax"/>
        </c:scaling>
        <c:delete val="0"/>
        <c:axPos val="b"/>
        <c:title>
          <c:tx>
            <c:rich>
              <a:bodyPr/>
              <a:lstStyle/>
              <a:p>
                <a:pPr>
                  <a:defRPr sz="825" b="1" i="0" u="none" strike="noStrike" baseline="0">
                    <a:solidFill>
                      <a:srgbClr val="000000"/>
                    </a:solidFill>
                    <a:latin typeface="Arial"/>
                    <a:ea typeface="Arial"/>
                    <a:cs typeface="Arial"/>
                  </a:defRPr>
                </a:pPr>
                <a:r>
                  <a:rPr lang="en-US"/>
                  <a:t>Cardiac phases</a:t>
                </a:r>
              </a:p>
            </c:rich>
          </c:tx>
          <c:layout>
            <c:manualLayout>
              <c:xMode val="edge"/>
              <c:yMode val="edge"/>
              <c:x val="0.45955249569707401"/>
              <c:y val="0.89826302729528529"/>
            </c:manualLayout>
          </c:layout>
          <c:overlay val="0"/>
          <c:spPr>
            <a:noFill/>
            <a:ln w="21504">
              <a:noFill/>
            </a:ln>
          </c:spPr>
        </c:title>
        <c:numFmt formatCode="General" sourceLinked="1"/>
        <c:majorTickMark val="out"/>
        <c:minorTickMark val="none"/>
        <c:tickLblPos val="nextTo"/>
        <c:spPr>
          <a:ln w="2688">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729979952"/>
        <c:crosses val="autoZero"/>
        <c:auto val="1"/>
        <c:lblAlgn val="ctr"/>
        <c:lblOffset val="100"/>
        <c:tickLblSkip val="2"/>
        <c:tickMarkSkip val="1"/>
        <c:noMultiLvlLbl val="0"/>
      </c:catAx>
      <c:valAx>
        <c:axId val="-729979952"/>
        <c:scaling>
          <c:orientation val="minMax"/>
        </c:scaling>
        <c:delete val="0"/>
        <c:axPos val="l"/>
        <c:majorGridlines>
          <c:spPr>
            <a:ln w="2688">
              <a:solidFill>
                <a:srgbClr val="000000"/>
              </a:solidFill>
              <a:prstDash val="solid"/>
            </a:ln>
          </c:spPr>
        </c:majorGridlines>
        <c:title>
          <c:tx>
            <c:rich>
              <a:bodyPr/>
              <a:lstStyle/>
              <a:p>
                <a:pPr>
                  <a:defRPr sz="825" b="1" i="0" u="none" strike="noStrike" baseline="0">
                    <a:solidFill>
                      <a:srgbClr val="000000"/>
                    </a:solidFill>
                    <a:latin typeface="Arial"/>
                    <a:ea typeface="Arial"/>
                    <a:cs typeface="Arial"/>
                  </a:defRPr>
                </a:pPr>
                <a:r>
                  <a:rPr lang="en-US"/>
                  <a:t>Flux (ml/s)</a:t>
                </a:r>
              </a:p>
            </c:rich>
          </c:tx>
          <c:layout>
            <c:manualLayout>
              <c:xMode val="edge"/>
              <c:yMode val="edge"/>
              <c:x val="2.0654044750430291E-2"/>
              <c:y val="0.41687344913151364"/>
            </c:manualLayout>
          </c:layout>
          <c:overlay val="0"/>
          <c:spPr>
            <a:noFill/>
            <a:ln w="21504">
              <a:noFill/>
            </a:ln>
          </c:spPr>
        </c:title>
        <c:numFmt formatCode="General" sourceLinked="1"/>
        <c:majorTickMark val="out"/>
        <c:minorTickMark val="none"/>
        <c:tickLblPos val="nextTo"/>
        <c:spPr>
          <a:ln w="2688">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729965264"/>
        <c:crosses val="autoZero"/>
        <c:crossBetween val="between"/>
      </c:valAx>
      <c:spPr>
        <a:solidFill>
          <a:srgbClr val="C0C0C0"/>
        </a:solidFill>
        <a:ln w="10752">
          <a:solidFill>
            <a:srgbClr val="808080"/>
          </a:solidFill>
          <a:prstDash val="solid"/>
        </a:ln>
      </c:spPr>
    </c:plotArea>
    <c:plotVisOnly val="1"/>
    <c:dispBlanksAs val="gap"/>
    <c:showDLblsOverMax val="0"/>
  </c:chart>
  <c:spPr>
    <a:solidFill>
      <a:srgbClr val="FFFFFF"/>
    </a:solidFill>
    <a:ln w="2688">
      <a:solidFill>
        <a:srgbClr val="000000"/>
      </a:solidFill>
      <a:prstDash val="solid"/>
    </a:ln>
  </c:spPr>
  <c:txPr>
    <a:bodyPr/>
    <a:lstStyle/>
    <a:p>
      <a:pPr>
        <a:defRPr sz="825" b="0"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atin typeface="Times" pitchFamily="-1" charset="0"/>
                <a:ea typeface="MS PGothic" pitchFamily="34" charset="-128"/>
                <a:cs typeface="MS PGothic" pitchFamily="34" charset="-128"/>
              </a:defRPr>
            </a:lvl1pPr>
          </a:lstStyle>
          <a:p>
            <a:pPr>
              <a:defRPr/>
            </a:pPr>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5934B40E-7042-4E66-AA6C-53882635D17B}" type="datetime1">
              <a:rPr lang="en-US"/>
              <a:pPr/>
              <a:t>11/22/2016</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atin typeface="Times" pitchFamily="-1" charset="0"/>
                <a:ea typeface="MS PGothic" pitchFamily="34" charset="-128"/>
                <a:cs typeface="MS PGothic" pitchFamily="34" charset="-128"/>
              </a:defRPr>
            </a:lvl1pPr>
          </a:lstStyle>
          <a:p>
            <a:pPr>
              <a:defRPr/>
            </a:pPr>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C3C5480-3546-4557-9EAA-FE05DA1DE495}" type="slidenum">
              <a:rPr lang="en-US"/>
              <a:pPr/>
              <a:t>‹#›</a:t>
            </a:fld>
            <a:endParaRPr lang="en-US"/>
          </a:p>
        </p:txBody>
      </p:sp>
    </p:spTree>
    <p:extLst>
      <p:ext uri="{BB962C8B-B14F-4D97-AF65-F5344CB8AC3E}">
        <p14:creationId xmlns:p14="http://schemas.microsoft.com/office/powerpoint/2010/main" val="125242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63550"/>
          </a:xfrm>
          <a:prstGeom prst="rect">
            <a:avLst/>
          </a:prstGeom>
          <a:noFill/>
          <a:ln w="9525">
            <a:noFill/>
            <a:miter lim="800000"/>
            <a:headEnd/>
            <a:tailEnd/>
          </a:ln>
        </p:spPr>
        <p:txBody>
          <a:bodyPr vert="horz" wrap="square" lIns="92302" tIns="46151" rIns="92302" bIns="46151" numCol="1" anchor="t" anchorCtr="0" compatLnSpc="1">
            <a:prstTxWarp prst="textNoShape">
              <a:avLst/>
            </a:prstTxWarp>
          </a:bodyPr>
          <a:lstStyle>
            <a:lvl1pPr defTabSz="923925" eaLnBrk="0" hangingPunct="0">
              <a:defRPr sz="1200">
                <a:latin typeface="Times" pitchFamily="-65" charset="0"/>
                <a:ea typeface="ＭＳ Ｐゴシック" pitchFamily="-65" charset="-128"/>
                <a:cs typeface="ＭＳ Ｐゴシック" pitchFamily="-65" charset="-128"/>
              </a:defRPr>
            </a:lvl1pPr>
          </a:lstStyle>
          <a:p>
            <a:pPr>
              <a:defRPr/>
            </a:pPr>
            <a:endParaRPr lang="en-US"/>
          </a:p>
        </p:txBody>
      </p:sp>
      <p:sp>
        <p:nvSpPr>
          <p:cNvPr id="8195" name="Rectangle 3"/>
          <p:cNvSpPr>
            <a:spLocks noGrp="1" noChangeArrowheads="1"/>
          </p:cNvSpPr>
          <p:nvPr>
            <p:ph type="dt" idx="1"/>
          </p:nvPr>
        </p:nvSpPr>
        <p:spPr bwMode="auto">
          <a:xfrm>
            <a:off x="3886200" y="0"/>
            <a:ext cx="2971800" cy="463550"/>
          </a:xfrm>
          <a:prstGeom prst="rect">
            <a:avLst/>
          </a:prstGeom>
          <a:noFill/>
          <a:ln w="9525">
            <a:noFill/>
            <a:miter lim="800000"/>
            <a:headEnd/>
            <a:tailEnd/>
          </a:ln>
        </p:spPr>
        <p:txBody>
          <a:bodyPr vert="horz" wrap="square" lIns="92302" tIns="46151" rIns="92302" bIns="46151" numCol="1" anchor="t" anchorCtr="0" compatLnSpc="1">
            <a:prstTxWarp prst="textNoShape">
              <a:avLst/>
            </a:prstTxWarp>
          </a:bodyPr>
          <a:lstStyle>
            <a:lvl1pPr algn="r" defTabSz="923925" eaLnBrk="0" hangingPunct="0">
              <a:defRPr sz="1200">
                <a:latin typeface="Times" pitchFamily="-65" charset="0"/>
                <a:ea typeface="ＭＳ Ｐゴシック" pitchFamily="-65" charset="-128"/>
                <a:cs typeface="ＭＳ Ｐゴシック" pitchFamily="-65" charset="-128"/>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814388" y="698500"/>
            <a:ext cx="5229225"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0" y="4416425"/>
            <a:ext cx="5029200" cy="4181475"/>
          </a:xfrm>
          <a:prstGeom prst="rect">
            <a:avLst/>
          </a:prstGeom>
          <a:noFill/>
          <a:ln w="9525">
            <a:noFill/>
            <a:miter lim="800000"/>
            <a:headEnd/>
            <a:tailEnd/>
          </a:ln>
        </p:spPr>
        <p:txBody>
          <a:bodyPr vert="horz" wrap="square" lIns="92302" tIns="46151" rIns="92302" bIns="4615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832850"/>
            <a:ext cx="2971800" cy="463550"/>
          </a:xfrm>
          <a:prstGeom prst="rect">
            <a:avLst/>
          </a:prstGeom>
          <a:noFill/>
          <a:ln w="9525">
            <a:noFill/>
            <a:miter lim="800000"/>
            <a:headEnd/>
            <a:tailEnd/>
          </a:ln>
        </p:spPr>
        <p:txBody>
          <a:bodyPr vert="horz" wrap="square" lIns="92302" tIns="46151" rIns="92302" bIns="46151" numCol="1" anchor="b" anchorCtr="0" compatLnSpc="1">
            <a:prstTxWarp prst="textNoShape">
              <a:avLst/>
            </a:prstTxWarp>
          </a:bodyPr>
          <a:lstStyle>
            <a:lvl1pPr defTabSz="923925" eaLnBrk="0" hangingPunct="0">
              <a:defRPr sz="1200">
                <a:latin typeface="Times" pitchFamily="-65" charset="0"/>
                <a:ea typeface="ＭＳ Ｐゴシック" pitchFamily="-65" charset="-128"/>
                <a:cs typeface="ＭＳ Ｐゴシック" pitchFamily="-65" charset="-128"/>
              </a:defRPr>
            </a:lvl1pPr>
          </a:lstStyle>
          <a:p>
            <a:pPr>
              <a:defRPr/>
            </a:pPr>
            <a:endParaRPr lang="en-US"/>
          </a:p>
        </p:txBody>
      </p:sp>
      <p:sp>
        <p:nvSpPr>
          <p:cNvPr id="8199" name="Rectangle 7"/>
          <p:cNvSpPr>
            <a:spLocks noGrp="1" noChangeArrowheads="1"/>
          </p:cNvSpPr>
          <p:nvPr>
            <p:ph type="sldNum" sz="quarter" idx="5"/>
          </p:nvPr>
        </p:nvSpPr>
        <p:spPr bwMode="auto">
          <a:xfrm>
            <a:off x="3886200" y="8832850"/>
            <a:ext cx="2971800" cy="463550"/>
          </a:xfrm>
          <a:prstGeom prst="rect">
            <a:avLst/>
          </a:prstGeom>
          <a:noFill/>
          <a:ln w="9525">
            <a:noFill/>
            <a:miter lim="800000"/>
            <a:headEnd/>
            <a:tailEnd/>
          </a:ln>
        </p:spPr>
        <p:txBody>
          <a:bodyPr vert="horz" wrap="square" lIns="92302" tIns="46151" rIns="92302" bIns="46151" numCol="1" anchor="b" anchorCtr="0" compatLnSpc="1">
            <a:prstTxWarp prst="textNoShape">
              <a:avLst/>
            </a:prstTxWarp>
          </a:bodyPr>
          <a:lstStyle>
            <a:lvl1pPr algn="r" defTabSz="923925" eaLnBrk="0" hangingPunct="0">
              <a:defRPr sz="1200"/>
            </a:lvl1pPr>
          </a:lstStyle>
          <a:p>
            <a:fld id="{C2636FCC-D4A0-4A96-AF25-D12BC3885382}" type="slidenum">
              <a:rPr lang="en-US"/>
              <a:pPr/>
              <a:t>‹#›</a:t>
            </a:fld>
            <a:endParaRPr lang="en-US"/>
          </a:p>
        </p:txBody>
      </p:sp>
    </p:spTree>
    <p:extLst>
      <p:ext uri="{BB962C8B-B14F-4D97-AF65-F5344CB8AC3E}">
        <p14:creationId xmlns:p14="http://schemas.microsoft.com/office/powerpoint/2010/main" val="3412021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pitchFamily="34" charset="-128"/>
        <a:cs typeface="MS PGothic" pitchFamily="34"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pitchFamily="34" charset="-128"/>
        <a:cs typeface="MS PGothic" pitchFamily="34" charset="-128"/>
      </a:defRPr>
    </a:lvl2pPr>
    <a:lvl3pPr marL="914400" algn="l" rtl="0" eaLnBrk="0" fontAlgn="base" hangingPunct="0">
      <a:spcBef>
        <a:spcPct val="30000"/>
      </a:spcBef>
      <a:spcAft>
        <a:spcPct val="0"/>
      </a:spcAft>
      <a:defRPr sz="1200" kern="1200">
        <a:solidFill>
          <a:schemeClr val="tx1"/>
        </a:solidFill>
        <a:latin typeface="Times" charset="0"/>
        <a:ea typeface="ＭＳ Ｐゴシック" pitchFamily="34" charset="-128"/>
        <a:cs typeface="MS PGothic" pitchFamily="34" charset="-128"/>
      </a:defRPr>
    </a:lvl3pPr>
    <a:lvl4pPr marL="1371600" algn="l" rtl="0" eaLnBrk="0" fontAlgn="base" hangingPunct="0">
      <a:spcBef>
        <a:spcPct val="30000"/>
      </a:spcBef>
      <a:spcAft>
        <a:spcPct val="0"/>
      </a:spcAft>
      <a:defRPr sz="1200" kern="1200">
        <a:solidFill>
          <a:schemeClr val="tx1"/>
        </a:solidFill>
        <a:latin typeface="Times" charset="0"/>
        <a:ea typeface="ＭＳ Ｐゴシック" pitchFamily="34" charset="-128"/>
        <a:cs typeface="MS PGothic" pitchFamily="34" charset="-128"/>
      </a:defRPr>
    </a:lvl4pPr>
    <a:lvl5pPr marL="1828800" algn="l" rtl="0" eaLnBrk="0" fontAlgn="base" hangingPunct="0">
      <a:spcBef>
        <a:spcPct val="30000"/>
      </a:spcBef>
      <a:spcAft>
        <a:spcPct val="0"/>
      </a:spcAft>
      <a:defRPr sz="1200" kern="1200">
        <a:solidFill>
          <a:schemeClr val="tx1"/>
        </a:solidFill>
        <a:latin typeface="Times" charset="0"/>
        <a:ea typeface="ＭＳ Ｐゴシック" pitchFamily="34" charset="-128"/>
        <a:cs typeface="MS PGothic" pitchFamily="34"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Times" charset="0"/>
                <a:ea typeface="ＭＳ Ｐゴシック" pitchFamily="34" charset="-128"/>
              </a:defRPr>
            </a:lvl1pPr>
            <a:lvl2pPr marL="37931725" indent="-37474525" defTabSz="923925" eaLnBrk="0" hangingPunct="0">
              <a:defRPr sz="2400">
                <a:solidFill>
                  <a:schemeClr val="tx1"/>
                </a:solidFill>
                <a:latin typeface="Times" charset="0"/>
                <a:ea typeface="ＭＳ Ｐゴシック" pitchFamily="34" charset="-128"/>
              </a:defRPr>
            </a:lvl2pPr>
            <a:lvl3pPr eaLnBrk="0" hangingPunct="0">
              <a:defRPr sz="2400">
                <a:solidFill>
                  <a:schemeClr val="tx1"/>
                </a:solidFill>
                <a:latin typeface="Times" charset="0"/>
                <a:ea typeface="ＭＳ Ｐゴシック" pitchFamily="34" charset="-128"/>
              </a:defRPr>
            </a:lvl3pPr>
            <a:lvl4pPr eaLnBrk="0" hangingPunct="0">
              <a:defRPr sz="2400">
                <a:solidFill>
                  <a:schemeClr val="tx1"/>
                </a:solidFill>
                <a:latin typeface="Times" charset="0"/>
                <a:ea typeface="ＭＳ Ｐゴシック" pitchFamily="34" charset="-128"/>
              </a:defRPr>
            </a:lvl4pPr>
            <a:lvl5pPr eaLnBrk="0" hangingPunct="0">
              <a:defRPr sz="2400">
                <a:solidFill>
                  <a:schemeClr val="tx1"/>
                </a:solidFill>
                <a:latin typeface="Times" charset="0"/>
                <a:ea typeface="ＭＳ Ｐゴシック" pitchFamily="34" charset="-128"/>
              </a:defRPr>
            </a:lvl5pPr>
            <a:lvl6pPr marL="457200" eaLnBrk="0" fontAlgn="base" hangingPunct="0">
              <a:spcBef>
                <a:spcPct val="0"/>
              </a:spcBef>
              <a:spcAft>
                <a:spcPct val="0"/>
              </a:spcAft>
              <a:defRPr sz="2400">
                <a:solidFill>
                  <a:schemeClr val="tx1"/>
                </a:solidFill>
                <a:latin typeface="Times" charset="0"/>
                <a:ea typeface="ＭＳ Ｐゴシック" pitchFamily="34" charset="-128"/>
              </a:defRPr>
            </a:lvl6pPr>
            <a:lvl7pPr marL="914400" eaLnBrk="0" fontAlgn="base" hangingPunct="0">
              <a:spcBef>
                <a:spcPct val="0"/>
              </a:spcBef>
              <a:spcAft>
                <a:spcPct val="0"/>
              </a:spcAft>
              <a:defRPr sz="2400">
                <a:solidFill>
                  <a:schemeClr val="tx1"/>
                </a:solidFill>
                <a:latin typeface="Times" charset="0"/>
                <a:ea typeface="ＭＳ Ｐゴシック" pitchFamily="34" charset="-128"/>
              </a:defRPr>
            </a:lvl7pPr>
            <a:lvl8pPr marL="1371600" eaLnBrk="0" fontAlgn="base" hangingPunct="0">
              <a:spcBef>
                <a:spcPct val="0"/>
              </a:spcBef>
              <a:spcAft>
                <a:spcPct val="0"/>
              </a:spcAft>
              <a:defRPr sz="2400">
                <a:solidFill>
                  <a:schemeClr val="tx1"/>
                </a:solidFill>
                <a:latin typeface="Times" charset="0"/>
                <a:ea typeface="ＭＳ Ｐゴシック" pitchFamily="34" charset="-128"/>
              </a:defRPr>
            </a:lvl8pPr>
            <a:lvl9pPr marL="1828800" eaLnBrk="0" fontAlgn="base" hangingPunct="0">
              <a:spcBef>
                <a:spcPct val="0"/>
              </a:spcBef>
              <a:spcAft>
                <a:spcPct val="0"/>
              </a:spcAft>
              <a:defRPr sz="2400">
                <a:solidFill>
                  <a:schemeClr val="tx1"/>
                </a:solidFill>
                <a:latin typeface="Times" charset="0"/>
                <a:ea typeface="ＭＳ Ｐゴシック" pitchFamily="34" charset="-128"/>
              </a:defRPr>
            </a:lvl9pPr>
          </a:lstStyle>
          <a:p>
            <a:fld id="{6F471240-6EA6-4003-AA3E-A1C4229DA1AB}" type="slidenum">
              <a:rPr lang="en-US" sz="1200"/>
              <a:pPr/>
              <a:t>1</a:t>
            </a:fld>
            <a:endParaRPr 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xfrm>
            <a:off x="685800" y="4416425"/>
            <a:ext cx="54864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37159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Times" charset="0"/>
                <a:ea typeface="ＭＳ Ｐゴシック" pitchFamily="34" charset="-128"/>
              </a:defRPr>
            </a:lvl1pPr>
            <a:lvl2pPr marL="37931725" indent="-37474525" defTabSz="923925" eaLnBrk="0" hangingPunct="0">
              <a:defRPr sz="2400">
                <a:solidFill>
                  <a:schemeClr val="tx1"/>
                </a:solidFill>
                <a:latin typeface="Times" charset="0"/>
                <a:ea typeface="ＭＳ Ｐゴシック" pitchFamily="34" charset="-128"/>
              </a:defRPr>
            </a:lvl2pPr>
            <a:lvl3pPr eaLnBrk="0" hangingPunct="0">
              <a:defRPr sz="2400">
                <a:solidFill>
                  <a:schemeClr val="tx1"/>
                </a:solidFill>
                <a:latin typeface="Times" charset="0"/>
                <a:ea typeface="ＭＳ Ｐゴシック" pitchFamily="34" charset="-128"/>
              </a:defRPr>
            </a:lvl3pPr>
            <a:lvl4pPr eaLnBrk="0" hangingPunct="0">
              <a:defRPr sz="2400">
                <a:solidFill>
                  <a:schemeClr val="tx1"/>
                </a:solidFill>
                <a:latin typeface="Times" charset="0"/>
                <a:ea typeface="ＭＳ Ｐゴシック" pitchFamily="34" charset="-128"/>
              </a:defRPr>
            </a:lvl4pPr>
            <a:lvl5pPr eaLnBrk="0" hangingPunct="0">
              <a:defRPr sz="2400">
                <a:solidFill>
                  <a:schemeClr val="tx1"/>
                </a:solidFill>
                <a:latin typeface="Times" charset="0"/>
                <a:ea typeface="ＭＳ Ｐゴシック" pitchFamily="34" charset="-128"/>
              </a:defRPr>
            </a:lvl5pPr>
            <a:lvl6pPr marL="457200" eaLnBrk="0" fontAlgn="base" hangingPunct="0">
              <a:spcBef>
                <a:spcPct val="0"/>
              </a:spcBef>
              <a:spcAft>
                <a:spcPct val="0"/>
              </a:spcAft>
              <a:defRPr sz="2400">
                <a:solidFill>
                  <a:schemeClr val="tx1"/>
                </a:solidFill>
                <a:latin typeface="Times" charset="0"/>
                <a:ea typeface="ＭＳ Ｐゴシック" pitchFamily="34" charset="-128"/>
              </a:defRPr>
            </a:lvl6pPr>
            <a:lvl7pPr marL="914400" eaLnBrk="0" fontAlgn="base" hangingPunct="0">
              <a:spcBef>
                <a:spcPct val="0"/>
              </a:spcBef>
              <a:spcAft>
                <a:spcPct val="0"/>
              </a:spcAft>
              <a:defRPr sz="2400">
                <a:solidFill>
                  <a:schemeClr val="tx1"/>
                </a:solidFill>
                <a:latin typeface="Times" charset="0"/>
                <a:ea typeface="ＭＳ Ｐゴシック" pitchFamily="34" charset="-128"/>
              </a:defRPr>
            </a:lvl7pPr>
            <a:lvl8pPr marL="1371600" eaLnBrk="0" fontAlgn="base" hangingPunct="0">
              <a:spcBef>
                <a:spcPct val="0"/>
              </a:spcBef>
              <a:spcAft>
                <a:spcPct val="0"/>
              </a:spcAft>
              <a:defRPr sz="2400">
                <a:solidFill>
                  <a:schemeClr val="tx1"/>
                </a:solidFill>
                <a:latin typeface="Times" charset="0"/>
                <a:ea typeface="ＭＳ Ｐゴシック" pitchFamily="34" charset="-128"/>
              </a:defRPr>
            </a:lvl8pPr>
            <a:lvl9pPr marL="1828800" eaLnBrk="0" fontAlgn="base" hangingPunct="0">
              <a:spcBef>
                <a:spcPct val="0"/>
              </a:spcBef>
              <a:spcAft>
                <a:spcPct val="0"/>
              </a:spcAft>
              <a:defRPr sz="2400">
                <a:solidFill>
                  <a:schemeClr val="tx1"/>
                </a:solidFill>
                <a:latin typeface="Times" charset="0"/>
                <a:ea typeface="ＭＳ Ｐゴシック" pitchFamily="34" charset="-128"/>
              </a:defRPr>
            </a:lvl9pPr>
          </a:lstStyle>
          <a:p>
            <a:fld id="{7F802DB9-FEDB-4A70-A4E0-6B473B7CE050}" type="slidenum">
              <a:rPr lang="en-US" sz="1200"/>
              <a:pPr/>
              <a:t>2</a:t>
            </a:fld>
            <a:endParaRPr lang="en-US" sz="1200"/>
          </a:p>
        </p:txBody>
      </p:sp>
    </p:spTree>
    <p:extLst>
      <p:ext uri="{BB962C8B-B14F-4D97-AF65-F5344CB8AC3E}">
        <p14:creationId xmlns:p14="http://schemas.microsoft.com/office/powerpoint/2010/main" val="3905073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Importantly, all major CMR techniques (e.g., volume and mass assessment with cine imaging, identification and quantification of fibrosis/scarring, quantification of valvular lesions) are not only highly accurate but also very reproducible </a:t>
            </a:r>
          </a:p>
          <a:p>
            <a:endParaRPr lang="en-US" smtClean="0">
              <a:ea typeface="ＭＳ Ｐゴシック" pitchFamily="34" charset="-128"/>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Times" charset="0"/>
                <a:ea typeface="ＭＳ Ｐゴシック" pitchFamily="34" charset="-128"/>
              </a:defRPr>
            </a:lvl1pPr>
            <a:lvl2pPr marL="742950" indent="-285750" defTabSz="923925" eaLnBrk="0" hangingPunct="0">
              <a:defRPr sz="2400">
                <a:solidFill>
                  <a:schemeClr val="tx1"/>
                </a:solidFill>
                <a:latin typeface="Times" charset="0"/>
                <a:ea typeface="ＭＳ Ｐゴシック" pitchFamily="34" charset="-128"/>
              </a:defRPr>
            </a:lvl2pPr>
            <a:lvl3pPr marL="1143000" indent="-228600" defTabSz="923925" eaLnBrk="0" hangingPunct="0">
              <a:defRPr sz="2400">
                <a:solidFill>
                  <a:schemeClr val="tx1"/>
                </a:solidFill>
                <a:latin typeface="Times" charset="0"/>
                <a:ea typeface="ＭＳ Ｐゴシック" pitchFamily="34" charset="-128"/>
              </a:defRPr>
            </a:lvl3pPr>
            <a:lvl4pPr marL="1600200" indent="-228600" defTabSz="923925" eaLnBrk="0" hangingPunct="0">
              <a:defRPr sz="2400">
                <a:solidFill>
                  <a:schemeClr val="tx1"/>
                </a:solidFill>
                <a:latin typeface="Times" charset="0"/>
                <a:ea typeface="ＭＳ Ｐゴシック" pitchFamily="34" charset="-128"/>
              </a:defRPr>
            </a:lvl4pPr>
            <a:lvl5pPr marL="2057400" indent="-228600" defTabSz="923925" eaLnBrk="0" hangingPunct="0">
              <a:defRPr sz="2400">
                <a:solidFill>
                  <a:schemeClr val="tx1"/>
                </a:solidFill>
                <a:latin typeface="Times" charset="0"/>
                <a:ea typeface="ＭＳ Ｐゴシック" pitchFamily="34" charset="-128"/>
              </a:defRPr>
            </a:lvl5pPr>
            <a:lvl6pPr marL="25146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6pPr>
            <a:lvl7pPr marL="29718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7pPr>
            <a:lvl8pPr marL="34290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8pPr>
            <a:lvl9pPr marL="38862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9pPr>
          </a:lstStyle>
          <a:p>
            <a:fld id="{9E9476BD-D545-4436-A4DA-508922A53545}" type="slidenum">
              <a:rPr lang="en-US" sz="1200" smtClean="0"/>
              <a:pPr/>
              <a:t>3</a:t>
            </a:fld>
            <a:endParaRPr lang="en-US" sz="1200" smtClean="0"/>
          </a:p>
        </p:txBody>
      </p:sp>
    </p:spTree>
    <p:extLst>
      <p:ext uri="{BB962C8B-B14F-4D97-AF65-F5344CB8AC3E}">
        <p14:creationId xmlns:p14="http://schemas.microsoft.com/office/powerpoint/2010/main" val="1144563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33BECAF2-378D-4161-B58D-9F9DE7245208}" type="slidenum">
              <a:rPr lang="en-US" sz="1100">
                <a:solidFill>
                  <a:schemeClr val="tx1"/>
                </a:solidFill>
              </a:rPr>
              <a:pPr/>
              <a:t>4</a:t>
            </a:fld>
            <a:endParaRPr lang="en-US" sz="1100">
              <a:solidFill>
                <a:schemeClr val="tx1"/>
              </a:solidFill>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4197319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D71C8336-E0F0-414B-90E9-7BD6A8958F5C}" type="slidenum">
              <a:rPr lang="en-US" sz="1100">
                <a:solidFill>
                  <a:schemeClr val="tx1"/>
                </a:solidFill>
              </a:rPr>
              <a:pPr/>
              <a:t>5</a:t>
            </a:fld>
            <a:endParaRPr lang="en-US" sz="1100">
              <a:solidFill>
                <a:schemeClr val="tx1"/>
              </a:solidFill>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3788264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D4CF92A5-5917-47FC-B17E-C6D8DE2FEA82}" type="slidenum">
              <a:rPr lang="en-US" sz="1100">
                <a:solidFill>
                  <a:schemeClr val="tx1"/>
                </a:solidFill>
              </a:rPr>
              <a:pPr/>
              <a:t>6</a:t>
            </a:fld>
            <a:endParaRPr lang="en-US" sz="1100">
              <a:solidFill>
                <a:schemeClr val="tx1"/>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3509632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B7C998A1-B66D-4763-802A-CF7218BD625E}" type="slidenum">
              <a:rPr lang="en-US" sz="1100">
                <a:solidFill>
                  <a:schemeClr val="tx1"/>
                </a:solidFill>
              </a:rPr>
              <a:pPr/>
              <a:t>7</a:t>
            </a:fld>
            <a:endParaRPr lang="en-US" sz="1100">
              <a:solidFill>
                <a:schemeClr val="tx1"/>
              </a:solidFill>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1436389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A99BC39A-3C5A-4C73-AB46-71B3A066F79C}" type="slidenum">
              <a:rPr lang="en-US" sz="1100">
                <a:solidFill>
                  <a:schemeClr val="tx1"/>
                </a:solidFill>
              </a:rPr>
              <a:pPr/>
              <a:t>8</a:t>
            </a:fld>
            <a:endParaRPr lang="en-US" sz="1100">
              <a:solidFill>
                <a:schemeClr val="tx1"/>
              </a:solidFill>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3197057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C5751CA0-08DC-41AA-9024-D4701D7AD079}" type="slidenum">
              <a:rPr lang="en-US" sz="1100">
                <a:solidFill>
                  <a:schemeClr val="tx1"/>
                </a:solidFill>
              </a:rPr>
              <a:pPr/>
              <a:t>9</a:t>
            </a:fld>
            <a:endParaRPr lang="en-US" sz="1100">
              <a:solidFill>
                <a:schemeClr val="tx1"/>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1968411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p:spPr>
        <p:txBody>
          <a:bodyPr/>
          <a:lstStyle>
            <a:lvl1pPr>
              <a:defRPr sz="3100">
                <a:solidFill>
                  <a:srgbClr val="FFFFFF"/>
                </a:solidFill>
                <a:latin typeface="Times New Roman" pitchFamily="18" charset="0"/>
              </a:defRPr>
            </a:lvl1pPr>
            <a:lvl2pPr marL="803657" indent="-309099">
              <a:defRPr sz="3100">
                <a:solidFill>
                  <a:srgbClr val="FFFFFF"/>
                </a:solidFill>
                <a:latin typeface="Times New Roman" pitchFamily="18" charset="0"/>
              </a:defRPr>
            </a:lvl2pPr>
            <a:lvl3pPr marL="1236395" indent="-247279">
              <a:defRPr sz="3100">
                <a:solidFill>
                  <a:srgbClr val="FFFFFF"/>
                </a:solidFill>
                <a:latin typeface="Times New Roman" pitchFamily="18" charset="0"/>
              </a:defRPr>
            </a:lvl3pPr>
            <a:lvl4pPr marL="1730954" indent="-247279">
              <a:defRPr sz="3100">
                <a:solidFill>
                  <a:srgbClr val="FFFFFF"/>
                </a:solidFill>
                <a:latin typeface="Times New Roman" pitchFamily="18" charset="0"/>
              </a:defRPr>
            </a:lvl4pPr>
            <a:lvl5pPr marL="2225512" indent="-247279">
              <a:defRPr sz="3100">
                <a:solidFill>
                  <a:srgbClr val="FFFFFF"/>
                </a:solidFill>
                <a:latin typeface="Times New Roman" pitchFamily="18" charset="0"/>
              </a:defRPr>
            </a:lvl5pPr>
            <a:lvl6pPr marL="2720070" indent="-247279" eaLnBrk="0" fontAlgn="base" hangingPunct="0">
              <a:spcBef>
                <a:spcPct val="0"/>
              </a:spcBef>
              <a:spcAft>
                <a:spcPct val="0"/>
              </a:spcAft>
              <a:defRPr sz="3100">
                <a:solidFill>
                  <a:srgbClr val="FFFFFF"/>
                </a:solidFill>
                <a:latin typeface="Times New Roman" pitchFamily="18" charset="0"/>
              </a:defRPr>
            </a:lvl6pPr>
            <a:lvl7pPr marL="3214628" indent="-247279" eaLnBrk="0" fontAlgn="base" hangingPunct="0">
              <a:spcBef>
                <a:spcPct val="0"/>
              </a:spcBef>
              <a:spcAft>
                <a:spcPct val="0"/>
              </a:spcAft>
              <a:defRPr sz="3100">
                <a:solidFill>
                  <a:srgbClr val="FFFFFF"/>
                </a:solidFill>
                <a:latin typeface="Times New Roman" pitchFamily="18" charset="0"/>
              </a:defRPr>
            </a:lvl7pPr>
            <a:lvl8pPr marL="3709186" indent="-247279" eaLnBrk="0" fontAlgn="base" hangingPunct="0">
              <a:spcBef>
                <a:spcPct val="0"/>
              </a:spcBef>
              <a:spcAft>
                <a:spcPct val="0"/>
              </a:spcAft>
              <a:defRPr sz="3100">
                <a:solidFill>
                  <a:srgbClr val="FFFFFF"/>
                </a:solidFill>
                <a:latin typeface="Times New Roman" pitchFamily="18" charset="0"/>
              </a:defRPr>
            </a:lvl8pPr>
            <a:lvl9pPr marL="4203744" indent="-247279" eaLnBrk="0" fontAlgn="base" hangingPunct="0">
              <a:spcBef>
                <a:spcPct val="0"/>
              </a:spcBef>
              <a:spcAft>
                <a:spcPct val="0"/>
              </a:spcAft>
              <a:defRPr sz="3100">
                <a:solidFill>
                  <a:srgbClr val="FFFFFF"/>
                </a:solidFill>
                <a:latin typeface="Times New Roman" pitchFamily="18" charset="0"/>
              </a:defRPr>
            </a:lvl9pPr>
          </a:lstStyle>
          <a:p>
            <a:fld id="{DF5124B4-2785-4D40-ADD4-72FB1D20B446}" type="slidenum">
              <a:rPr lang="en-US" sz="1100">
                <a:solidFill>
                  <a:schemeClr val="tx1"/>
                </a:solidFill>
              </a:rPr>
              <a:pPr/>
              <a:t>10</a:t>
            </a:fld>
            <a:endParaRPr lang="en-US" sz="1100">
              <a:solidFill>
                <a:schemeClr val="tx1"/>
              </a:solidFill>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en-US" smtClean="0">
              <a:latin typeface="Arial" pitchFamily="34" charset="0"/>
            </a:endParaRPr>
          </a:p>
        </p:txBody>
      </p:sp>
    </p:spTree>
    <p:extLst>
      <p:ext uri="{BB962C8B-B14F-4D97-AF65-F5344CB8AC3E}">
        <p14:creationId xmlns:p14="http://schemas.microsoft.com/office/powerpoint/2010/main" val="283969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ea typeface="ＭＳ Ｐゴシック" pitchFamily="34" charset="-128"/>
              </a:rPr>
              <a:t>CMR enables the accurate identification of even subtle regional wall motion abnormalities of both the RV and LV.  </a:t>
            </a:r>
          </a:p>
          <a:p>
            <a:pPr eaLnBrk="1" hangingPunct="1"/>
            <a:r>
              <a:rPr lang="en-US" smtClean="0">
                <a:ea typeface="ＭＳ Ｐゴシック" pitchFamily="34" charset="-128"/>
              </a:rPr>
              <a:t>Moreover,  the inherent 3-dimensional nature of CMR makes it particularly well suited to studying the RV, which is difficult to assess with echocardiography because of its complex and</a:t>
            </a:r>
          </a:p>
          <a:p>
            <a:pPr eaLnBrk="1" hangingPunct="1"/>
            <a:r>
              <a:rPr lang="en-US" smtClean="0">
                <a:ea typeface="ＭＳ Ｐゴシック" pitchFamily="34" charset="-128"/>
              </a:rPr>
              <a:t>variable morphology.  With regard to regional ventricular function, CMR enables the accurate identification of even subtle regional wall motion abnormalities </a:t>
            </a:r>
          </a:p>
          <a:p>
            <a:pPr eaLnBrk="1" hangingPunct="1"/>
            <a:endParaRPr lang="en-US" smtClean="0">
              <a:ea typeface="ＭＳ Ｐゴシック" pitchFamily="34" charset="-128"/>
            </a:endParaRPr>
          </a:p>
          <a:p>
            <a:endParaRPr lang="en-US" smtClean="0">
              <a:ea typeface="ＭＳ Ｐゴシック" pitchFamily="34" charset="-128"/>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Times" charset="0"/>
                <a:ea typeface="ＭＳ Ｐゴシック" pitchFamily="34" charset="-128"/>
              </a:defRPr>
            </a:lvl1pPr>
            <a:lvl2pPr marL="742950" indent="-285750" defTabSz="923925" eaLnBrk="0" hangingPunct="0">
              <a:defRPr sz="2400">
                <a:solidFill>
                  <a:schemeClr val="tx1"/>
                </a:solidFill>
                <a:latin typeface="Times" charset="0"/>
                <a:ea typeface="ＭＳ Ｐゴシック" pitchFamily="34" charset="-128"/>
              </a:defRPr>
            </a:lvl2pPr>
            <a:lvl3pPr marL="1143000" indent="-228600" defTabSz="923925" eaLnBrk="0" hangingPunct="0">
              <a:defRPr sz="2400">
                <a:solidFill>
                  <a:schemeClr val="tx1"/>
                </a:solidFill>
                <a:latin typeface="Times" charset="0"/>
                <a:ea typeface="ＭＳ Ｐゴシック" pitchFamily="34" charset="-128"/>
              </a:defRPr>
            </a:lvl3pPr>
            <a:lvl4pPr marL="1600200" indent="-228600" defTabSz="923925" eaLnBrk="0" hangingPunct="0">
              <a:defRPr sz="2400">
                <a:solidFill>
                  <a:schemeClr val="tx1"/>
                </a:solidFill>
                <a:latin typeface="Times" charset="0"/>
                <a:ea typeface="ＭＳ Ｐゴシック" pitchFamily="34" charset="-128"/>
              </a:defRPr>
            </a:lvl4pPr>
            <a:lvl5pPr marL="2057400" indent="-228600" defTabSz="923925" eaLnBrk="0" hangingPunct="0">
              <a:defRPr sz="2400">
                <a:solidFill>
                  <a:schemeClr val="tx1"/>
                </a:solidFill>
                <a:latin typeface="Times" charset="0"/>
                <a:ea typeface="ＭＳ Ｐゴシック" pitchFamily="34" charset="-128"/>
              </a:defRPr>
            </a:lvl5pPr>
            <a:lvl6pPr marL="25146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6pPr>
            <a:lvl7pPr marL="29718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7pPr>
            <a:lvl8pPr marL="34290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8pPr>
            <a:lvl9pPr marL="38862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9pPr>
          </a:lstStyle>
          <a:p>
            <a:fld id="{FC936AB8-C28D-4CC1-8EC1-AF0A2C3666F3}" type="slidenum">
              <a:rPr lang="en-US" sz="1200" smtClean="0"/>
              <a:pPr/>
              <a:t>11</a:t>
            </a:fld>
            <a:endParaRPr lang="en-US" sz="1200" smtClean="0"/>
          </a:p>
        </p:txBody>
      </p:sp>
    </p:spTree>
    <p:extLst>
      <p:ext uri="{BB962C8B-B14F-4D97-AF65-F5344CB8AC3E}">
        <p14:creationId xmlns:p14="http://schemas.microsoft.com/office/powerpoint/2010/main" val="3605996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CFBE2A3A-3473-4B6F-8002-77C1B46565CA}" type="slidenum">
              <a:rPr lang="en-US"/>
              <a:pPr/>
              <a:t>13</a:t>
            </a:fld>
            <a:endParaRPr lang="en-US"/>
          </a:p>
        </p:txBody>
      </p:sp>
      <p:sp>
        <p:nvSpPr>
          <p:cNvPr id="1850370" name="Rectangle 2"/>
          <p:cNvSpPr>
            <a:spLocks noGrp="1" noRot="1" noChangeAspect="1" noChangeArrowheads="1" noTextEdit="1"/>
          </p:cNvSpPr>
          <p:nvPr>
            <p:ph type="sldImg"/>
          </p:nvPr>
        </p:nvSpPr>
        <p:spPr>
          <a:xfrm>
            <a:off x="815975" y="698500"/>
            <a:ext cx="5227638" cy="3486150"/>
          </a:xfrm>
          <a:ln/>
        </p:spPr>
      </p:sp>
      <p:sp>
        <p:nvSpPr>
          <p:cNvPr id="1850371" name="Rectangle 3"/>
          <p:cNvSpPr>
            <a:spLocks noGrp="1" noChangeArrowheads="1"/>
          </p:cNvSpPr>
          <p:nvPr>
            <p:ph type="body" idx="1"/>
          </p:nvPr>
        </p:nvSpPr>
        <p:spPr/>
        <p:txBody>
          <a:bodyPr/>
          <a:lstStyle/>
          <a:p>
            <a:r>
              <a:rPr lang="en-US" dirty="0" smtClean="0"/>
              <a:t>Obtain at the sinotubular</a:t>
            </a:r>
            <a:r>
              <a:rPr lang="en-US" baseline="0" dirty="0" smtClean="0"/>
              <a:t> junction if there is significant AI or ascending aortic aneurysm</a:t>
            </a:r>
            <a:endParaRPr lang="en-US" dirty="0"/>
          </a:p>
        </p:txBody>
      </p:sp>
    </p:spTree>
    <p:extLst>
      <p:ext uri="{BB962C8B-B14F-4D97-AF65-F5344CB8AC3E}">
        <p14:creationId xmlns:p14="http://schemas.microsoft.com/office/powerpoint/2010/main" val="2260271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5DFB80E-B159-4D37-A7A4-28972D7E43EC}" type="slidenum">
              <a:rPr lang="en-US"/>
              <a:pPr/>
              <a:t>14</a:t>
            </a:fld>
            <a:endParaRPr lang="en-US"/>
          </a:p>
        </p:txBody>
      </p:sp>
      <p:sp>
        <p:nvSpPr>
          <p:cNvPr id="1858562" name="Rectangle 2"/>
          <p:cNvSpPr>
            <a:spLocks noGrp="1" noRot="1" noChangeAspect="1" noChangeArrowheads="1" noTextEdit="1"/>
          </p:cNvSpPr>
          <p:nvPr>
            <p:ph type="sldImg"/>
          </p:nvPr>
        </p:nvSpPr>
        <p:spPr>
          <a:xfrm>
            <a:off x="815975" y="698500"/>
            <a:ext cx="5227638" cy="3486150"/>
          </a:xfrm>
          <a:ln/>
        </p:spPr>
      </p:sp>
      <p:sp>
        <p:nvSpPr>
          <p:cNvPr id="1858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7079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5DFB80E-B159-4D37-A7A4-28972D7E43EC}" type="slidenum">
              <a:rPr lang="en-US"/>
              <a:pPr/>
              <a:t>15</a:t>
            </a:fld>
            <a:endParaRPr lang="en-US"/>
          </a:p>
        </p:txBody>
      </p:sp>
      <p:sp>
        <p:nvSpPr>
          <p:cNvPr id="1858562" name="Rectangle 2"/>
          <p:cNvSpPr>
            <a:spLocks noGrp="1" noRot="1" noChangeAspect="1" noChangeArrowheads="1" noTextEdit="1"/>
          </p:cNvSpPr>
          <p:nvPr>
            <p:ph type="sldImg"/>
          </p:nvPr>
        </p:nvSpPr>
        <p:spPr>
          <a:xfrm>
            <a:off x="815975" y="698500"/>
            <a:ext cx="5227638" cy="3486150"/>
          </a:xfrm>
          <a:ln/>
        </p:spPr>
      </p:sp>
      <p:sp>
        <p:nvSpPr>
          <p:cNvPr id="1858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60429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pitchFamily="-1" charset="0"/>
                <a:ea typeface="ＭＳ Ｐゴシック" pitchFamily="34" charset="-128"/>
              </a:rPr>
              <a:t>Figure 5 Examples illustrating cases with diffuse abnormalities in myocardial ECV which are challenging to assess with conventional</a:t>
            </a:r>
          </a:p>
          <a:p>
            <a:r>
              <a:rPr lang="en-US" dirty="0" smtClean="0">
                <a:latin typeface="Times" pitchFamily="-1" charset="0"/>
                <a:ea typeface="ＭＳ Ｐゴシック" pitchFamily="34" charset="-128"/>
              </a:rPr>
              <a:t>LGE. Pre-contrast T1-maps (top row), post-contrast T1-maps (2nd row), late gadolinium enhancement (3rd row), and ECV maps (bottom row) for</a:t>
            </a:r>
          </a:p>
          <a:p>
            <a:r>
              <a:rPr lang="en-US" dirty="0" smtClean="0">
                <a:latin typeface="Times" pitchFamily="-1" charset="0"/>
                <a:ea typeface="ＭＳ Ｐゴシック" pitchFamily="34" charset="-128"/>
              </a:rPr>
              <a:t>patients with various cardiomyopathies: (a) non-ischemic DCM with diffusely elevated ECV and normal appearing LGE, (b) cardiac amyloidosis</a:t>
            </a:r>
          </a:p>
          <a:p>
            <a:r>
              <a:rPr lang="en-US" dirty="0" smtClean="0">
                <a:latin typeface="Times" pitchFamily="-1" charset="0"/>
                <a:ea typeface="ＭＳ Ｐゴシック" pitchFamily="34" charset="-128"/>
              </a:rPr>
              <a:t>with “patchy” LGE enhancement, (</a:t>
            </a:r>
            <a:r>
              <a:rPr lang="en-US" dirty="0" err="1" smtClean="0">
                <a:latin typeface="Times" pitchFamily="-1" charset="0"/>
                <a:ea typeface="ＭＳ Ｐゴシック" pitchFamily="34" charset="-128"/>
              </a:rPr>
              <a:t>c</a:t>
            </a:r>
            <a:r>
              <a:rPr lang="en-US" dirty="0" smtClean="0">
                <a:latin typeface="Times" pitchFamily="-1" charset="0"/>
                <a:ea typeface="ＭＳ Ｐゴシック" pitchFamily="34" charset="-128"/>
              </a:rPr>
              <a:t>) cardiac amyloidosis with diffusely elevated ECV and globally nulled LGE, and (d) systemic capillary leak</a:t>
            </a:r>
          </a:p>
          <a:p>
            <a:r>
              <a:rPr lang="en-US" dirty="0" smtClean="0">
                <a:latin typeface="Times" pitchFamily="-1" charset="0"/>
                <a:ea typeface="ＭＳ Ｐゴシック" pitchFamily="34" charset="-128"/>
              </a:rPr>
              <a:t>syndrome (SCLS) with globally elevated ECV due to edema and normal LGE.</a:t>
            </a:r>
          </a:p>
          <a:p>
            <a:endParaRPr lang="en-US" dirty="0"/>
          </a:p>
        </p:txBody>
      </p:sp>
      <p:sp>
        <p:nvSpPr>
          <p:cNvPr id="4" name="Slide Number Placeholder 3"/>
          <p:cNvSpPr>
            <a:spLocks noGrp="1"/>
          </p:cNvSpPr>
          <p:nvPr>
            <p:ph type="sldNum" sz="quarter" idx="10"/>
          </p:nvPr>
        </p:nvSpPr>
        <p:spPr/>
        <p:txBody>
          <a:bodyPr/>
          <a:lstStyle/>
          <a:p>
            <a:fld id="{C2636FCC-D4A0-4A96-AF25-D12BC3885382}" type="slidenum">
              <a:rPr lang="en-US" smtClean="0"/>
              <a:pPr/>
              <a:t>18</a:t>
            </a:fld>
            <a:endParaRPr lang="en-US"/>
          </a:p>
        </p:txBody>
      </p:sp>
    </p:spTree>
    <p:extLst>
      <p:ext uri="{BB962C8B-B14F-4D97-AF65-F5344CB8AC3E}">
        <p14:creationId xmlns:p14="http://schemas.microsoft.com/office/powerpoint/2010/main" val="3056982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ea typeface="ＭＳ Ｐゴシック" pitchFamily="34" charset="-128"/>
              </a:rPr>
              <a:t>Importantly, all major CMR techniques (e.g., volume and mass assessment with cine imaging, identification and quantification of fibrosis/scarring, quantification of valvular lesions) are not only highly accurate but also very reproducible </a:t>
            </a:r>
          </a:p>
          <a:p>
            <a:endParaRPr lang="en-US" smtClean="0">
              <a:ea typeface="ＭＳ Ｐゴシック" pitchFamily="34" charset="-128"/>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2400">
                <a:solidFill>
                  <a:schemeClr val="tx1"/>
                </a:solidFill>
                <a:latin typeface="Times" charset="0"/>
                <a:ea typeface="ＭＳ Ｐゴシック" pitchFamily="34" charset="-128"/>
              </a:defRPr>
            </a:lvl1pPr>
            <a:lvl2pPr marL="742950" indent="-285750" defTabSz="923925" eaLnBrk="0" hangingPunct="0">
              <a:defRPr sz="2400">
                <a:solidFill>
                  <a:schemeClr val="tx1"/>
                </a:solidFill>
                <a:latin typeface="Times" charset="0"/>
                <a:ea typeface="ＭＳ Ｐゴシック" pitchFamily="34" charset="-128"/>
              </a:defRPr>
            </a:lvl2pPr>
            <a:lvl3pPr marL="1143000" indent="-228600" defTabSz="923925" eaLnBrk="0" hangingPunct="0">
              <a:defRPr sz="2400">
                <a:solidFill>
                  <a:schemeClr val="tx1"/>
                </a:solidFill>
                <a:latin typeface="Times" charset="0"/>
                <a:ea typeface="ＭＳ Ｐゴシック" pitchFamily="34" charset="-128"/>
              </a:defRPr>
            </a:lvl3pPr>
            <a:lvl4pPr marL="1600200" indent="-228600" defTabSz="923925" eaLnBrk="0" hangingPunct="0">
              <a:defRPr sz="2400">
                <a:solidFill>
                  <a:schemeClr val="tx1"/>
                </a:solidFill>
                <a:latin typeface="Times" charset="0"/>
                <a:ea typeface="ＭＳ Ｐゴシック" pitchFamily="34" charset="-128"/>
              </a:defRPr>
            </a:lvl4pPr>
            <a:lvl5pPr marL="2057400" indent="-228600" defTabSz="923925" eaLnBrk="0" hangingPunct="0">
              <a:defRPr sz="2400">
                <a:solidFill>
                  <a:schemeClr val="tx1"/>
                </a:solidFill>
                <a:latin typeface="Times" charset="0"/>
                <a:ea typeface="ＭＳ Ｐゴシック" pitchFamily="34" charset="-128"/>
              </a:defRPr>
            </a:lvl5pPr>
            <a:lvl6pPr marL="25146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6pPr>
            <a:lvl7pPr marL="29718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7pPr>
            <a:lvl8pPr marL="34290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8pPr>
            <a:lvl9pPr marL="3886200" indent="-228600" defTabSz="923925" eaLnBrk="0" fontAlgn="base" hangingPunct="0">
              <a:spcBef>
                <a:spcPct val="0"/>
              </a:spcBef>
              <a:spcAft>
                <a:spcPct val="0"/>
              </a:spcAft>
              <a:defRPr sz="2400">
                <a:solidFill>
                  <a:schemeClr val="tx1"/>
                </a:solidFill>
                <a:latin typeface="Times" charset="0"/>
                <a:ea typeface="ＭＳ Ｐゴシック" pitchFamily="34" charset="-128"/>
              </a:defRPr>
            </a:lvl9pPr>
          </a:lstStyle>
          <a:p>
            <a:fld id="{9E9476BD-D545-4436-A4DA-508922A53545}" type="slidenum">
              <a:rPr lang="en-US" sz="1200" smtClean="0"/>
              <a:pPr/>
              <a:t>23</a:t>
            </a:fld>
            <a:endParaRPr lang="en-US" sz="1200" smtClean="0"/>
          </a:p>
        </p:txBody>
      </p:sp>
    </p:spTree>
    <p:extLst>
      <p:ext uri="{BB962C8B-B14F-4D97-AF65-F5344CB8AC3E}">
        <p14:creationId xmlns:p14="http://schemas.microsoft.com/office/powerpoint/2010/main" val="1864060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182736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9032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0342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4427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2052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59697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58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2641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60022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0182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9380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71525"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0"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771525" y="4114800"/>
            <a:ext cx="874395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5682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94694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71525"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0"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771525"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19700"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5193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0"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19700"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09515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71525" y="609600"/>
            <a:ext cx="874395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91370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71525" y="1981200"/>
            <a:ext cx="8743950" cy="4114800"/>
          </a:xfrm>
        </p:spPr>
        <p:txBody>
          <a:bodyPr/>
          <a:lstStyle/>
          <a:p>
            <a:pPr lvl="0"/>
            <a:r>
              <a:rPr lang="en-US" noProof="0" smtClean="0"/>
              <a:t>Click icon to add table</a:t>
            </a:r>
            <a:endParaRPr lang="en-US" noProof="0"/>
          </a:p>
        </p:txBody>
      </p:sp>
    </p:spTree>
    <p:extLst>
      <p:ext uri="{BB962C8B-B14F-4D97-AF65-F5344CB8AC3E}">
        <p14:creationId xmlns:p14="http://schemas.microsoft.com/office/powerpoint/2010/main" val="159892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276225"/>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647825"/>
            <a:ext cx="428625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229225" y="1647825"/>
            <a:ext cx="4286250" cy="4114800"/>
          </a:xfrm>
        </p:spPr>
        <p:txBody>
          <a:bodyPr/>
          <a:lstStyle/>
          <a:p>
            <a:pPr lvl="0"/>
            <a:r>
              <a:rPr lang="en-US" noProof="0" smtClean="0"/>
              <a:t>Click icon to add chart</a:t>
            </a:r>
            <a:endParaRPr lang="en-US" noProof="0"/>
          </a:p>
        </p:txBody>
      </p:sp>
    </p:spTree>
    <p:extLst>
      <p:ext uri="{BB962C8B-B14F-4D97-AF65-F5344CB8AC3E}">
        <p14:creationId xmlns:p14="http://schemas.microsoft.com/office/powerpoint/2010/main" val="29834153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55035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0"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19700"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71813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0"/>
                <a:invGamma/>
              </a:schemeClr>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3" name="Rectangle 9"/>
          <p:cNvSpPr>
            <a:spLocks noChangeArrowheads="1"/>
          </p:cNvSpPr>
          <p:nvPr/>
        </p:nvSpPr>
        <p:spPr bwMode="auto">
          <a:xfrm>
            <a:off x="374650" y="265113"/>
            <a:ext cx="9537700" cy="6337300"/>
          </a:xfrm>
          <a:prstGeom prst="rect">
            <a:avLst/>
          </a:prstGeom>
          <a:noFill/>
          <a:ln w="9525">
            <a:solidFill>
              <a:schemeClr val="accent1"/>
            </a:solidFill>
            <a:miter lim="800000"/>
            <a:headEnd/>
            <a:tailEnd/>
          </a:ln>
          <a:effectLst/>
        </p:spPr>
        <p:txBody>
          <a:bodyPr wrap="none" anchor="ctr"/>
          <a:lstStyle/>
          <a:p>
            <a:pPr eaLnBrk="0" hangingPunct="0">
              <a:defRPr/>
            </a:pPr>
            <a:endParaRPr lang="en-US">
              <a:ea typeface="+mn-ea"/>
            </a:endParaRPr>
          </a:p>
        </p:txBody>
      </p:sp>
      <p:sp>
        <p:nvSpPr>
          <p:cNvPr id="1070" name="Rectangle 46"/>
          <p:cNvSpPr>
            <a:spLocks noChangeArrowheads="1"/>
          </p:cNvSpPr>
          <p:nvPr/>
        </p:nvSpPr>
        <p:spPr bwMode="auto">
          <a:xfrm>
            <a:off x="9336088" y="6027738"/>
            <a:ext cx="573087" cy="573087"/>
          </a:xfrm>
          <a:prstGeom prst="rect">
            <a:avLst/>
          </a:prstGeom>
          <a:noFill/>
          <a:ln w="9525">
            <a:solidFill>
              <a:srgbClr val="33CCFF"/>
            </a:solidFill>
            <a:miter lim="800000"/>
            <a:headEnd/>
            <a:tailEnd/>
          </a:ln>
          <a:effectLst/>
        </p:spPr>
        <p:txBody>
          <a:bodyPr wrap="none" anchor="ctr"/>
          <a:lstStyle/>
          <a:p>
            <a:pPr eaLnBrk="0" hangingPunct="0">
              <a:defRPr/>
            </a:pPr>
            <a:endParaRPr lang="en-US">
              <a:ea typeface="+mn-ea"/>
            </a:endParaRPr>
          </a:p>
        </p:txBody>
      </p:sp>
      <p:pic>
        <p:nvPicPr>
          <p:cNvPr id="1030" name="Picture 47" descr="Macintosh HD:Users:marienl:Desktop:ƒ Lisa work:CC_PowerPoint:CC_S.jpg"/>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r="84117"/>
          <a:stretch>
            <a:fillRect/>
          </a:stretch>
        </p:blipFill>
        <p:spPr bwMode="auto">
          <a:xfrm>
            <a:off x="9399588" y="6089650"/>
            <a:ext cx="471487"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Lst>
  <p:txStyles>
    <p:titleStyle>
      <a:lvl1pPr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mj-lt"/>
          <a:ea typeface="ＭＳ Ｐゴシック" pitchFamily="34" charset="-128"/>
          <a:cs typeface="MS PGothic" pitchFamily="34" charset="-128"/>
        </a:defRPr>
      </a:lvl1pPr>
      <a:lvl2pPr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ea typeface="ＭＳ Ｐゴシック" pitchFamily="34" charset="-128"/>
          <a:cs typeface="MS PGothic" pitchFamily="34" charset="-128"/>
        </a:defRPr>
      </a:lvl2pPr>
      <a:lvl3pPr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ea typeface="ＭＳ Ｐゴシック" pitchFamily="34" charset="-128"/>
          <a:cs typeface="MS PGothic" pitchFamily="34" charset="-128"/>
        </a:defRPr>
      </a:lvl3pPr>
      <a:lvl4pPr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ea typeface="ＭＳ Ｐゴシック" pitchFamily="34" charset="-128"/>
          <a:cs typeface="MS PGothic" pitchFamily="34" charset="-128"/>
        </a:defRPr>
      </a:lvl4pPr>
      <a:lvl5pPr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ea typeface="ＭＳ Ｐゴシック" pitchFamily="34" charset="-128"/>
          <a:cs typeface="MS PGothic" pitchFamily="34" charset="-128"/>
        </a:defRPr>
      </a:lvl5pPr>
      <a:lvl6pPr marL="457200"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defRPr>
      </a:lvl6pPr>
      <a:lvl7pPr marL="914400"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defRPr>
      </a:lvl7pPr>
      <a:lvl8pPr marL="1371600"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defRPr>
      </a:lvl8pPr>
      <a:lvl9pPr marL="1828800" algn="ctr" rtl="0" eaLnBrk="1" fontAlgn="base" hangingPunct="1">
        <a:spcBef>
          <a:spcPct val="0"/>
        </a:spcBef>
        <a:spcAft>
          <a:spcPct val="0"/>
        </a:spcAft>
        <a:defRPr sz="3600" b="1">
          <a:solidFill>
            <a:schemeClr val="tx2"/>
          </a:solidFill>
          <a:effectLst>
            <a:outerShdw blurRad="38100" dist="38100" dir="2700000" algn="tl">
              <a:srgbClr val="000000"/>
            </a:outerShdw>
          </a:effectLst>
          <a:latin typeface="Times" charset="0"/>
        </a:defRPr>
      </a:lvl9pPr>
    </p:titleStyle>
    <p:bodyStyle>
      <a:lvl1pPr marL="228600" indent="-228600" algn="l" rtl="0" eaLnBrk="1" fontAlgn="base" hangingPunct="1">
        <a:spcBef>
          <a:spcPct val="0"/>
        </a:spcBef>
        <a:spcAft>
          <a:spcPct val="40000"/>
        </a:spcAft>
        <a:buClr>
          <a:schemeClr val="accent1"/>
        </a:buClr>
        <a:buChar char="•"/>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1pPr>
      <a:lvl2pPr marL="685800" indent="-228600" algn="l" rtl="0" eaLnBrk="1" fontAlgn="base" hangingPunct="1">
        <a:spcBef>
          <a:spcPct val="0"/>
        </a:spcBef>
        <a:spcAft>
          <a:spcPct val="40000"/>
        </a:spcAft>
        <a:buClr>
          <a:schemeClr val="accent2"/>
        </a:buClr>
        <a:buChar char="•"/>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2pPr>
      <a:lvl3pPr marL="1143000" indent="-228600" algn="l" rtl="0" eaLnBrk="1" fontAlgn="base" hangingPunct="1">
        <a:spcBef>
          <a:spcPct val="0"/>
        </a:spcBef>
        <a:spcAft>
          <a:spcPct val="40000"/>
        </a:spcAft>
        <a:buClr>
          <a:schemeClr val="hlink"/>
        </a:buClr>
        <a:buChar char="•"/>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3pPr>
      <a:lvl4pPr marL="1600200" indent="-228600" algn="l" rtl="0" eaLnBrk="1" fontAlgn="base" hangingPunct="1">
        <a:spcBef>
          <a:spcPct val="0"/>
        </a:spcBef>
        <a:spcAft>
          <a:spcPct val="40000"/>
        </a:spcAft>
        <a:buClr>
          <a:schemeClr val="folHlink"/>
        </a:buClr>
        <a:buChar char="•"/>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4pPr>
      <a:lvl5pPr marL="2057400" indent="-228600" algn="l" rtl="0" eaLnBrk="1" fontAlgn="base" hangingPunct="1">
        <a:spcBef>
          <a:spcPct val="0"/>
        </a:spcBef>
        <a:spcAft>
          <a:spcPct val="40000"/>
        </a:spcAft>
        <a:buClr>
          <a:schemeClr val="bg1"/>
        </a:buClr>
        <a:buChar char="•"/>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5pPr>
      <a:lvl6pPr marL="2514600" indent="-228600" algn="l" rtl="0" eaLnBrk="1" fontAlgn="base" hangingPunct="1">
        <a:spcBef>
          <a:spcPct val="0"/>
        </a:spcBef>
        <a:spcAft>
          <a:spcPct val="40000"/>
        </a:spcAft>
        <a:buClr>
          <a:schemeClr val="bg1"/>
        </a:buClr>
        <a:buChar char="•"/>
        <a:defRPr sz="2600" b="1">
          <a:solidFill>
            <a:schemeClr val="tx1"/>
          </a:solidFill>
          <a:effectLst>
            <a:outerShdw blurRad="38100" dist="38100" dir="2700000" algn="tl">
              <a:srgbClr val="000000"/>
            </a:outerShdw>
          </a:effectLst>
          <a:latin typeface="+mn-lt"/>
          <a:ea typeface="ＭＳ Ｐゴシック" charset="-128"/>
        </a:defRPr>
      </a:lvl6pPr>
      <a:lvl7pPr marL="2971800" indent="-228600" algn="l" rtl="0" eaLnBrk="1" fontAlgn="base" hangingPunct="1">
        <a:spcBef>
          <a:spcPct val="0"/>
        </a:spcBef>
        <a:spcAft>
          <a:spcPct val="40000"/>
        </a:spcAft>
        <a:buClr>
          <a:schemeClr val="bg1"/>
        </a:buClr>
        <a:buChar char="•"/>
        <a:defRPr sz="2600" b="1">
          <a:solidFill>
            <a:schemeClr val="tx1"/>
          </a:solidFill>
          <a:effectLst>
            <a:outerShdw blurRad="38100" dist="38100" dir="2700000" algn="tl">
              <a:srgbClr val="000000"/>
            </a:outerShdw>
          </a:effectLst>
          <a:latin typeface="+mn-lt"/>
          <a:ea typeface="ＭＳ Ｐゴシック" charset="-128"/>
        </a:defRPr>
      </a:lvl7pPr>
      <a:lvl8pPr marL="3429000" indent="-228600" algn="l" rtl="0" eaLnBrk="1" fontAlgn="base" hangingPunct="1">
        <a:spcBef>
          <a:spcPct val="0"/>
        </a:spcBef>
        <a:spcAft>
          <a:spcPct val="40000"/>
        </a:spcAft>
        <a:buClr>
          <a:schemeClr val="bg1"/>
        </a:buClr>
        <a:buChar char="•"/>
        <a:defRPr sz="2600" b="1">
          <a:solidFill>
            <a:schemeClr val="tx1"/>
          </a:solidFill>
          <a:effectLst>
            <a:outerShdw blurRad="38100" dist="38100" dir="2700000" algn="tl">
              <a:srgbClr val="000000"/>
            </a:outerShdw>
          </a:effectLst>
          <a:latin typeface="+mn-lt"/>
          <a:ea typeface="ＭＳ Ｐゴシック" charset="-128"/>
        </a:defRPr>
      </a:lvl8pPr>
      <a:lvl9pPr marL="3886200" indent="-228600" algn="l" rtl="0" eaLnBrk="1" fontAlgn="base" hangingPunct="1">
        <a:spcBef>
          <a:spcPct val="0"/>
        </a:spcBef>
        <a:spcAft>
          <a:spcPct val="40000"/>
        </a:spcAft>
        <a:buClr>
          <a:schemeClr val="bg1"/>
        </a:buClr>
        <a:buChar char="•"/>
        <a:defRPr sz="2600" b="1">
          <a:solidFill>
            <a:schemeClr val="tx1"/>
          </a:solidFill>
          <a:effectLst>
            <a:outerShdw blurRad="38100" dist="38100" dir="2700000" algn="tl">
              <a:srgbClr val="000000"/>
            </a:outerShdw>
          </a:effectLst>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4.m4a"/><Relationship Id="rId7" Type="http://schemas.openxmlformats.org/officeDocument/2006/relationships/image" Target="../media/image5.png"/><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notesSlide" Target="../notesSlides/notesSlide4.xml"/><Relationship Id="rId5" Type="http://schemas.openxmlformats.org/officeDocument/2006/relationships/slideLayout" Target="../slideLayouts/slideLayout18.xml"/><Relationship Id="rId4" Type="http://schemas.openxmlformats.org/officeDocument/2006/relationships/audio" Target="../media/media4.m4a"/></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video" Target="../media/media5.wmv"/><Relationship Id="rId7" Type="http://schemas.openxmlformats.org/officeDocument/2006/relationships/notesSlide" Target="../notesSlides/notesSlide5.xml"/><Relationship Id="rId2" Type="http://schemas.microsoft.com/office/2007/relationships/media" Target="../media/media5.wmv"/><Relationship Id="rId1" Type="http://schemas.openxmlformats.org/officeDocument/2006/relationships/tags" Target="../tags/tag2.xml"/><Relationship Id="rId6" Type="http://schemas.openxmlformats.org/officeDocument/2006/relationships/slideLayout" Target="../slideLayouts/slideLayout18.xml"/><Relationship Id="rId11" Type="http://schemas.openxmlformats.org/officeDocument/2006/relationships/image" Target="../media/image4.png"/><Relationship Id="rId5" Type="http://schemas.openxmlformats.org/officeDocument/2006/relationships/audio" Target="../media/media6.m4a"/><Relationship Id="rId10" Type="http://schemas.openxmlformats.org/officeDocument/2006/relationships/image" Target="../media/image8.png"/><Relationship Id="rId4" Type="http://schemas.microsoft.com/office/2007/relationships/media" Target="../media/media6.m4a"/><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video" Target="file:///C:\DOCUME~1\SCOTTF~1\LOCALS~1\Temp\BROWN~10.MPG" TargetMode="External"/><Relationship Id="rId7" Type="http://schemas.openxmlformats.org/officeDocument/2006/relationships/audio" Target="../media/media8.m4a"/><Relationship Id="rId12" Type="http://schemas.openxmlformats.org/officeDocument/2006/relationships/image" Target="../media/image4.png"/><Relationship Id="rId2" Type="http://schemas.microsoft.com/office/2007/relationships/media" Target="file:///C:\DOCUME~1\SCOTTF~1\LOCALS~1\Temp\BROWN~10.MPG" TargetMode="External"/><Relationship Id="rId1" Type="http://schemas.openxmlformats.org/officeDocument/2006/relationships/tags" Target="../tags/tag3.xml"/><Relationship Id="rId6" Type="http://schemas.microsoft.com/office/2007/relationships/media" Target="../media/media8.m4a"/><Relationship Id="rId11" Type="http://schemas.openxmlformats.org/officeDocument/2006/relationships/image" Target="../media/image10.png"/><Relationship Id="rId5" Type="http://schemas.openxmlformats.org/officeDocument/2006/relationships/video" Target="../media/media7.wmv"/><Relationship Id="rId10" Type="http://schemas.openxmlformats.org/officeDocument/2006/relationships/image" Target="../media/image9.png"/><Relationship Id="rId4" Type="http://schemas.microsoft.com/office/2007/relationships/media" Target="../media/media7.wmv"/><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microsoft.com/office/2007/relationships/media" Target="../media/media11.wmv"/><Relationship Id="rId13" Type="http://schemas.openxmlformats.org/officeDocument/2006/relationships/image" Target="../media/image8.png"/><Relationship Id="rId3" Type="http://schemas.openxmlformats.org/officeDocument/2006/relationships/video" Target="../media/media9.wmv"/><Relationship Id="rId7" Type="http://schemas.openxmlformats.org/officeDocument/2006/relationships/video" Target="../media/media5.wmv"/><Relationship Id="rId12" Type="http://schemas.openxmlformats.org/officeDocument/2006/relationships/image" Target="../media/image11.png"/><Relationship Id="rId2" Type="http://schemas.microsoft.com/office/2007/relationships/media" Target="../media/media9.wmv"/><Relationship Id="rId1" Type="http://schemas.openxmlformats.org/officeDocument/2006/relationships/tags" Target="../tags/tag4.xml"/><Relationship Id="rId6" Type="http://schemas.microsoft.com/office/2007/relationships/media" Target="../media/media5.wmv"/><Relationship Id="rId11" Type="http://schemas.openxmlformats.org/officeDocument/2006/relationships/notesSlide" Target="../notesSlides/notesSlide7.xml"/><Relationship Id="rId5" Type="http://schemas.openxmlformats.org/officeDocument/2006/relationships/audio" Target="../media/media10.m4a"/><Relationship Id="rId15" Type="http://schemas.openxmlformats.org/officeDocument/2006/relationships/image" Target="../media/image4.png"/><Relationship Id="rId10" Type="http://schemas.openxmlformats.org/officeDocument/2006/relationships/slideLayout" Target="../slideLayouts/slideLayout18.xml"/><Relationship Id="rId4" Type="http://schemas.microsoft.com/office/2007/relationships/media" Target="../media/media10.m4a"/><Relationship Id="rId9" Type="http://schemas.openxmlformats.org/officeDocument/2006/relationships/video" Target="../media/media11.wmv"/><Relationship Id="rId14" Type="http://schemas.openxmlformats.org/officeDocument/2006/relationships/image" Target="../media/image12.png"/></Relationships>
</file>

<file path=ppt/slides/_rels/slide8.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audio" Target="../media/media12.m4a"/><Relationship Id="rId21" Type="http://schemas.openxmlformats.org/officeDocument/2006/relationships/image" Target="../media/image28.png"/><Relationship Id="rId34" Type="http://schemas.openxmlformats.org/officeDocument/2006/relationships/image" Target="../media/image4.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2" Type="http://schemas.microsoft.com/office/2007/relationships/media" Target="../media/media12.m4a"/><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tags" Target="../tags/tag5.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5" Type="http://schemas.openxmlformats.org/officeDocument/2006/relationships/notesSlide" Target="../notesSlides/notesSlide8.xml"/><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slideLayout" Target="../slideLayouts/slideLayout18.xml"/><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microsoft.com/office/2007/relationships/media" Target="../media/media14.m4a"/><Relationship Id="rId13" Type="http://schemas.openxmlformats.org/officeDocument/2006/relationships/image" Target="../media/image41.png"/><Relationship Id="rId3" Type="http://schemas.openxmlformats.org/officeDocument/2006/relationships/video" Target="../media/media5.wmv"/><Relationship Id="rId7" Type="http://schemas.openxmlformats.org/officeDocument/2006/relationships/video" Target="../media/media11.wmv"/><Relationship Id="rId12" Type="http://schemas.openxmlformats.org/officeDocument/2006/relationships/image" Target="../media/image8.png"/><Relationship Id="rId2" Type="http://schemas.microsoft.com/office/2007/relationships/media" Target="../media/media5.wmv"/><Relationship Id="rId1" Type="http://schemas.openxmlformats.org/officeDocument/2006/relationships/tags" Target="../tags/tag6.xml"/><Relationship Id="rId6" Type="http://schemas.microsoft.com/office/2007/relationships/media" Target="../media/media11.wmv"/><Relationship Id="rId11" Type="http://schemas.openxmlformats.org/officeDocument/2006/relationships/notesSlide" Target="../notesSlides/notesSlide9.xml"/><Relationship Id="rId5" Type="http://schemas.openxmlformats.org/officeDocument/2006/relationships/video" Target="../media/media13.wmv"/><Relationship Id="rId15" Type="http://schemas.openxmlformats.org/officeDocument/2006/relationships/image" Target="../media/image4.png"/><Relationship Id="rId10" Type="http://schemas.openxmlformats.org/officeDocument/2006/relationships/slideLayout" Target="../slideLayouts/slideLayout18.xml"/><Relationship Id="rId4" Type="http://schemas.microsoft.com/office/2007/relationships/media" Target="../media/media13.wmv"/><Relationship Id="rId9" Type="http://schemas.openxmlformats.org/officeDocument/2006/relationships/audio" Target="../media/media14.m4a"/><Relationship Id="rId1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microsoft.com/office/2007/relationships/media" Target="../media/media17.m4a"/><Relationship Id="rId13" Type="http://schemas.openxmlformats.org/officeDocument/2006/relationships/image" Target="../media/image42.png"/><Relationship Id="rId3" Type="http://schemas.openxmlformats.org/officeDocument/2006/relationships/video" Target="../media/media5.wmv"/><Relationship Id="rId7" Type="http://schemas.openxmlformats.org/officeDocument/2006/relationships/video" Target="../media/media16.wmv"/><Relationship Id="rId12" Type="http://schemas.openxmlformats.org/officeDocument/2006/relationships/image" Target="../media/image8.png"/><Relationship Id="rId2" Type="http://schemas.microsoft.com/office/2007/relationships/media" Target="../media/media5.wmv"/><Relationship Id="rId16" Type="http://schemas.openxmlformats.org/officeDocument/2006/relationships/image" Target="../media/image4.png"/><Relationship Id="rId1" Type="http://schemas.openxmlformats.org/officeDocument/2006/relationships/tags" Target="../tags/tag7.xml"/><Relationship Id="rId6" Type="http://schemas.microsoft.com/office/2007/relationships/media" Target="../media/media16.wmv"/><Relationship Id="rId11" Type="http://schemas.openxmlformats.org/officeDocument/2006/relationships/notesSlide" Target="../notesSlides/notesSlide10.xml"/><Relationship Id="rId5" Type="http://schemas.openxmlformats.org/officeDocument/2006/relationships/video" Target="../media/media15.wmv"/><Relationship Id="rId15" Type="http://schemas.openxmlformats.org/officeDocument/2006/relationships/image" Target="../media/image44.png"/><Relationship Id="rId10" Type="http://schemas.openxmlformats.org/officeDocument/2006/relationships/slideLayout" Target="../slideLayouts/slideLayout1.xml"/><Relationship Id="rId4" Type="http://schemas.microsoft.com/office/2007/relationships/media" Target="../media/media15.wmv"/><Relationship Id="rId9" Type="http://schemas.openxmlformats.org/officeDocument/2006/relationships/audio" Target="../media/media17.m4a"/><Relationship Id="rId1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audio" Target="../media/media18.m4a"/><Relationship Id="rId7" Type="http://schemas.openxmlformats.org/officeDocument/2006/relationships/image" Target="../media/image4.png"/><Relationship Id="rId2" Type="http://schemas.microsoft.com/office/2007/relationships/media" Target="../media/media18.m4a"/><Relationship Id="rId1" Type="http://schemas.openxmlformats.org/officeDocument/2006/relationships/video" Target="file:///\\prez.bio.ri.ccf.org\proj\QA\webdocs\ASE%202013%20MRI%20in%20CHF\ASE\BALDELLI_ROCCO_D-SSFP_CINE_RV_STACK-AllSlicesMultiview.avi" TargetMode="External"/><Relationship Id="rId6" Type="http://schemas.openxmlformats.org/officeDocument/2006/relationships/image" Target="../media/image45.png"/><Relationship Id="rId5" Type="http://schemas.openxmlformats.org/officeDocument/2006/relationships/notesSlide" Target="../notesSlides/notesSlide11.xml"/><Relationship Id="rId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0.m4a"/><Relationship Id="rId7" Type="http://schemas.openxmlformats.org/officeDocument/2006/relationships/image" Target="../media/image47.png"/><Relationship Id="rId2" Type="http://schemas.openxmlformats.org/officeDocument/2006/relationships/video" Target="../media/media19.wmv"/><Relationship Id="rId1" Type="http://schemas.microsoft.com/office/2007/relationships/media" Target="../media/media19.wmv"/><Relationship Id="rId6" Type="http://schemas.openxmlformats.org/officeDocument/2006/relationships/image" Target="../media/image46.png"/><Relationship Id="rId5" Type="http://schemas.openxmlformats.org/officeDocument/2006/relationships/slideLayout" Target="../slideLayouts/slideLayout1.xml"/><Relationship Id="rId4" Type="http://schemas.openxmlformats.org/officeDocument/2006/relationships/audio" Target="../media/media20.m4a"/></Relationships>
</file>

<file path=ppt/slides/_rels/slide13.xml.rels><?xml version="1.0" encoding="UTF-8" standalone="yes"?>
<Relationships xmlns="http://schemas.openxmlformats.org/package/2006/relationships"><Relationship Id="rId8" Type="http://schemas.microsoft.com/office/2007/relationships/media" Target="../media/media24.m4a"/><Relationship Id="rId13" Type="http://schemas.openxmlformats.org/officeDocument/2006/relationships/image" Target="../media/image49.png"/><Relationship Id="rId3" Type="http://schemas.openxmlformats.org/officeDocument/2006/relationships/video" Target="../media/media21.mp4"/><Relationship Id="rId7" Type="http://schemas.openxmlformats.org/officeDocument/2006/relationships/video" Target="../media/media23.wmv"/><Relationship Id="rId12" Type="http://schemas.openxmlformats.org/officeDocument/2006/relationships/image" Target="../media/image48.png"/><Relationship Id="rId2" Type="http://schemas.microsoft.com/office/2007/relationships/media" Target="../media/media21.mp4"/><Relationship Id="rId1" Type="http://schemas.openxmlformats.org/officeDocument/2006/relationships/tags" Target="../tags/tag8.xml"/><Relationship Id="rId6" Type="http://schemas.microsoft.com/office/2007/relationships/media" Target="../media/media23.wmv"/><Relationship Id="rId11" Type="http://schemas.openxmlformats.org/officeDocument/2006/relationships/notesSlide" Target="../notesSlides/notesSlide12.xml"/><Relationship Id="rId5" Type="http://schemas.openxmlformats.org/officeDocument/2006/relationships/video" Target="../media/media22.mp4"/><Relationship Id="rId15" Type="http://schemas.openxmlformats.org/officeDocument/2006/relationships/image" Target="../media/image4.png"/><Relationship Id="rId10" Type="http://schemas.openxmlformats.org/officeDocument/2006/relationships/slideLayout" Target="../slideLayouts/slideLayout1.xml"/><Relationship Id="rId4" Type="http://schemas.microsoft.com/office/2007/relationships/media" Target="../media/media22.mp4"/><Relationship Id="rId9" Type="http://schemas.openxmlformats.org/officeDocument/2006/relationships/audio" Target="../media/media24.m4a"/><Relationship Id="rId14" Type="http://schemas.openxmlformats.org/officeDocument/2006/relationships/image" Target="../media/image50.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microsoft.com/office/2007/relationships/media" Target="../media/media26.avi"/><Relationship Id="rId7" Type="http://schemas.openxmlformats.org/officeDocument/2006/relationships/slideLayout" Target="../slideLayouts/slideLayout1.xml"/><Relationship Id="rId12" Type="http://schemas.openxmlformats.org/officeDocument/2006/relationships/image" Target="../media/image4.png"/><Relationship Id="rId2" Type="http://schemas.openxmlformats.org/officeDocument/2006/relationships/video" Target="../media/media25.avi"/><Relationship Id="rId1" Type="http://schemas.microsoft.com/office/2007/relationships/media" Target="../media/media25.avi"/><Relationship Id="rId6" Type="http://schemas.openxmlformats.org/officeDocument/2006/relationships/audio" Target="../media/media27.m4a"/><Relationship Id="rId11" Type="http://schemas.openxmlformats.org/officeDocument/2006/relationships/image" Target="../media/image52.png"/><Relationship Id="rId5" Type="http://schemas.microsoft.com/office/2007/relationships/media" Target="../media/media27.m4a"/><Relationship Id="rId10" Type="http://schemas.openxmlformats.org/officeDocument/2006/relationships/image" Target="../media/image51.png"/><Relationship Id="rId4" Type="http://schemas.openxmlformats.org/officeDocument/2006/relationships/video" Target="../media/media26.avi"/><Relationship Id="rId9" Type="http://schemas.openxmlformats.org/officeDocument/2006/relationships/chart" Target="../charts/chart1.xml"/></Relationships>
</file>

<file path=ppt/slides/_rels/slide15.xml.rels><?xml version="1.0" encoding="UTF-8" standalone="yes"?>
<Relationships xmlns="http://schemas.openxmlformats.org/package/2006/relationships"><Relationship Id="rId8" Type="http://schemas.openxmlformats.org/officeDocument/2006/relationships/video" Target="../media/media31.avi"/><Relationship Id="rId13" Type="http://schemas.openxmlformats.org/officeDocument/2006/relationships/chart" Target="../charts/chart2.xml"/><Relationship Id="rId18" Type="http://schemas.openxmlformats.org/officeDocument/2006/relationships/image" Target="../media/image4.png"/><Relationship Id="rId3" Type="http://schemas.microsoft.com/office/2007/relationships/media" Target="../media/media29.avi"/><Relationship Id="rId7" Type="http://schemas.microsoft.com/office/2007/relationships/media" Target="../media/media31.avi"/><Relationship Id="rId12" Type="http://schemas.openxmlformats.org/officeDocument/2006/relationships/notesSlide" Target="../notesSlides/notesSlide14.xml"/><Relationship Id="rId17" Type="http://schemas.openxmlformats.org/officeDocument/2006/relationships/image" Target="../media/image56.png"/><Relationship Id="rId2" Type="http://schemas.openxmlformats.org/officeDocument/2006/relationships/video" Target="../media/media28.avi"/><Relationship Id="rId16" Type="http://schemas.openxmlformats.org/officeDocument/2006/relationships/image" Target="../media/image55.png"/><Relationship Id="rId1" Type="http://schemas.microsoft.com/office/2007/relationships/media" Target="../media/media28.avi"/><Relationship Id="rId6" Type="http://schemas.openxmlformats.org/officeDocument/2006/relationships/video" Target="../media/media30.avi"/><Relationship Id="rId11" Type="http://schemas.openxmlformats.org/officeDocument/2006/relationships/slideLayout" Target="../slideLayouts/slideLayout1.xml"/><Relationship Id="rId5" Type="http://schemas.microsoft.com/office/2007/relationships/media" Target="../media/media30.avi"/><Relationship Id="rId15" Type="http://schemas.openxmlformats.org/officeDocument/2006/relationships/image" Target="../media/image54.png"/><Relationship Id="rId10" Type="http://schemas.openxmlformats.org/officeDocument/2006/relationships/audio" Target="../media/media32.m4a"/><Relationship Id="rId4" Type="http://schemas.openxmlformats.org/officeDocument/2006/relationships/video" Target="../media/media29.avi"/><Relationship Id="rId9" Type="http://schemas.microsoft.com/office/2007/relationships/media" Target="../media/media32.m4a"/><Relationship Id="rId1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audio" Target="../media/media33.m4a"/><Relationship Id="rId7" Type="http://schemas.openxmlformats.org/officeDocument/2006/relationships/image" Target="../media/image4.png"/><Relationship Id="rId2" Type="http://schemas.microsoft.com/office/2007/relationships/media" Target="../media/media33.m4a"/><Relationship Id="rId1" Type="http://schemas.openxmlformats.org/officeDocument/2006/relationships/tags" Target="../tags/tag9.xml"/><Relationship Id="rId6" Type="http://schemas.openxmlformats.org/officeDocument/2006/relationships/image" Target="../media/image57.png"/><Relationship Id="rId5" Type="http://schemas.openxmlformats.org/officeDocument/2006/relationships/hyperlink" Target="../../Program%20Files/TurningPoint/2003/Questions.html" TargetMode="External"/><Relationship Id="rId4"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4.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audio" Target="../media/media40.m4a"/><Relationship Id="rId13" Type="http://schemas.openxmlformats.org/officeDocument/2006/relationships/image" Target="../media/image4.png"/><Relationship Id="rId3" Type="http://schemas.microsoft.com/office/2007/relationships/media" Target="../media/media38.avi"/><Relationship Id="rId7" Type="http://schemas.microsoft.com/office/2007/relationships/media" Target="../media/media40.m4a"/><Relationship Id="rId12" Type="http://schemas.openxmlformats.org/officeDocument/2006/relationships/image" Target="../media/image63.png"/><Relationship Id="rId2" Type="http://schemas.openxmlformats.org/officeDocument/2006/relationships/video" Target="../media/media37.avi"/><Relationship Id="rId1" Type="http://schemas.microsoft.com/office/2007/relationships/media" Target="../media/media37.avi"/><Relationship Id="rId6" Type="http://schemas.openxmlformats.org/officeDocument/2006/relationships/video" Target="../media/media39.avi"/><Relationship Id="rId11" Type="http://schemas.openxmlformats.org/officeDocument/2006/relationships/image" Target="../media/image62.png"/><Relationship Id="rId5" Type="http://schemas.microsoft.com/office/2007/relationships/media" Target="../media/media39.avi"/><Relationship Id="rId10" Type="http://schemas.openxmlformats.org/officeDocument/2006/relationships/image" Target="../media/image61.png"/><Relationship Id="rId4" Type="http://schemas.openxmlformats.org/officeDocument/2006/relationships/video" Target="../media/media38.avi"/><Relationship Id="rId9"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4.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microsoft.com/office/2007/relationships/media" Target="../media/media43.m4a"/><Relationship Id="rId7" Type="http://schemas.openxmlformats.org/officeDocument/2006/relationships/image" Target="../media/image4.png"/><Relationship Id="rId2" Type="http://schemas.openxmlformats.org/officeDocument/2006/relationships/video" Target="../media/media42.avi"/><Relationship Id="rId1" Type="http://schemas.microsoft.com/office/2007/relationships/media" Target="../media/media42.avi"/><Relationship Id="rId6" Type="http://schemas.openxmlformats.org/officeDocument/2006/relationships/image" Target="../media/image65.png"/><Relationship Id="rId5" Type="http://schemas.openxmlformats.org/officeDocument/2006/relationships/slideLayout" Target="../slideLayouts/slideLayout2.xml"/><Relationship Id="rId4" Type="http://schemas.openxmlformats.org/officeDocument/2006/relationships/audio" Target="../media/media43.m4a"/></Relationships>
</file>

<file path=ppt/slides/_rels/slide23.xml.rels><?xml version="1.0" encoding="UTF-8" standalone="yes"?>
<Relationships xmlns="http://schemas.openxmlformats.org/package/2006/relationships"><Relationship Id="rId3" Type="http://schemas.openxmlformats.org/officeDocument/2006/relationships/audio" Target="../media/media44.m4a"/><Relationship Id="rId2" Type="http://schemas.microsoft.com/office/2007/relationships/media" Target="../media/media44.m4a"/><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5.m4a"/><Relationship Id="rId1" Type="http://schemas.microsoft.com/office/2007/relationships/media" Target="../media/media45.m4a"/><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6.m4a"/><Relationship Id="rId1" Type="http://schemas.microsoft.com/office/2007/relationships/media" Target="../media/media46.m4a"/><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6.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ChangeArrowheads="1"/>
          </p:cNvSpPr>
          <p:nvPr>
            <p:ph type="ctrTitle"/>
          </p:nvPr>
        </p:nvSpPr>
        <p:spPr>
          <a:xfrm>
            <a:off x="550863" y="2152650"/>
            <a:ext cx="9172575" cy="1470025"/>
          </a:xfrm>
        </p:spPr>
        <p:txBody>
          <a:bodyPr/>
          <a:lstStyle/>
          <a:p>
            <a:r>
              <a:rPr lang="en-US" sz="4400" dirty="0" smtClean="0">
                <a:solidFill>
                  <a:srgbClr val="FFCA06"/>
                </a:solidFill>
              </a:rPr>
              <a:t>Cardiac MRI Core Lab</a:t>
            </a:r>
            <a:br>
              <a:rPr lang="en-US" sz="4400" dirty="0" smtClean="0">
                <a:solidFill>
                  <a:srgbClr val="FFCA06"/>
                </a:solidFill>
              </a:rPr>
            </a:br>
            <a:r>
              <a:rPr lang="en-US" sz="4000" dirty="0" smtClean="0"/>
              <a:t>PVDOMICS</a:t>
            </a:r>
            <a:endParaRPr lang="en-US" sz="3200" dirty="0" smtClean="0">
              <a:effectLst/>
            </a:endParaRPr>
          </a:p>
        </p:txBody>
      </p:sp>
      <p:pic>
        <p:nvPicPr>
          <p:cNvPr id="24579" name="Picture 4" descr="CC_r"/>
          <p:cNvPicPr>
            <a:picLocks noChangeAspect="1"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22594"/>
          <a:stretch>
            <a:fillRect/>
          </a:stretch>
        </p:blipFill>
        <p:spPr bwMode="auto">
          <a:xfrm>
            <a:off x="1185863" y="179388"/>
            <a:ext cx="29845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5" descr="DMC"/>
          <p:cNvPicPr>
            <a:picLocks noChangeAspect="1" noChangeArrowheads="1"/>
          </p:cNvPicPr>
          <p:nvPr/>
        </p:nvPicPr>
        <p:blipFill>
          <a:blip r:embed="rId6">
            <a:extLst>
              <a:ext uri="{28A0092B-C50C-407E-A947-70E740481C1C}">
                <a14:useLocalDpi xmlns:a14="http://schemas.microsoft.com/office/drawing/2010/main" val="0"/>
              </a:ext>
            </a:extLst>
          </a:blip>
          <a:srcRect l="18155" t="37003" r="71352" b="49483"/>
          <a:stretch>
            <a:fillRect/>
          </a:stretch>
        </p:blipFill>
        <p:spPr bwMode="auto">
          <a:xfrm>
            <a:off x="495300" y="374650"/>
            <a:ext cx="620713"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p:nvSpPr>
        <p:spPr bwMode="auto">
          <a:xfrm>
            <a:off x="1238250" y="4413250"/>
            <a:ext cx="7802563" cy="2000548"/>
          </a:xfrm>
          <a:prstGeom prst="rect">
            <a:avLst/>
          </a:prstGeom>
          <a:noFill/>
          <a:ln w="9525">
            <a:noFill/>
            <a:miter lim="800000"/>
            <a:headEnd/>
            <a:tailEnd/>
          </a:ln>
          <a:effectLst/>
        </p:spPr>
        <p:txBody>
          <a:bodyPr>
            <a:spAutoFit/>
          </a:bodyPr>
          <a:lstStyle/>
          <a:p>
            <a:pPr algn="ctr" eaLnBrk="0" hangingPunct="0">
              <a:spcAft>
                <a:spcPct val="40000"/>
              </a:spcAft>
              <a:buClr>
                <a:schemeClr val="accent1"/>
              </a:buClr>
              <a:defRPr/>
            </a:pPr>
            <a:r>
              <a:rPr lang="en-US" sz="3200" dirty="0">
                <a:effectLst>
                  <a:outerShdw blurRad="38100" dist="38100" dir="2700000" algn="tl">
                    <a:srgbClr val="000000"/>
                  </a:outerShdw>
                </a:effectLst>
                <a:latin typeface="Times New Roman" pitchFamily="-1" charset="0"/>
                <a:ea typeface="MS PGothic" pitchFamily="34" charset="-128"/>
                <a:cs typeface="MS PGothic" pitchFamily="34" charset="-128"/>
              </a:rPr>
              <a:t>Deborah H. Kwon, MD</a:t>
            </a:r>
          </a:p>
          <a:p>
            <a:pPr algn="ctr" eaLnBrk="0" hangingPunct="0">
              <a:lnSpc>
                <a:spcPct val="80000"/>
              </a:lnSpc>
              <a:spcAft>
                <a:spcPct val="40000"/>
              </a:spcAft>
              <a:buClr>
                <a:schemeClr val="accent1"/>
              </a:buClr>
              <a:defRPr/>
            </a:pPr>
            <a:r>
              <a:rPr lang="en-US" sz="1800" smtClean="0">
                <a:effectLst>
                  <a:outerShdw blurRad="38100" dist="38100" dir="2700000" algn="tl">
                    <a:srgbClr val="000000"/>
                  </a:outerShdw>
                </a:effectLst>
                <a:latin typeface="Times New Roman" pitchFamily="-1" charset="0"/>
                <a:ea typeface="MS PGothic" pitchFamily="34" charset="-128"/>
                <a:cs typeface="MS PGothic" pitchFamily="34" charset="-128"/>
              </a:rPr>
              <a:t>Cleveland </a:t>
            </a:r>
            <a:r>
              <a:rPr lang="en-US" sz="1800" dirty="0" smtClean="0">
                <a:effectLst>
                  <a:outerShdw blurRad="38100" dist="38100" dir="2700000" algn="tl">
                    <a:srgbClr val="000000"/>
                  </a:outerShdw>
                </a:effectLst>
                <a:latin typeface="Times New Roman" pitchFamily="-1" charset="0"/>
                <a:ea typeface="MS PGothic" pitchFamily="34" charset="-128"/>
                <a:cs typeface="MS PGothic" pitchFamily="34" charset="-128"/>
              </a:rPr>
              <a:t>Clinic</a:t>
            </a:r>
          </a:p>
          <a:p>
            <a:pPr algn="ctr" eaLnBrk="0" hangingPunct="0">
              <a:lnSpc>
                <a:spcPct val="80000"/>
              </a:lnSpc>
              <a:spcAft>
                <a:spcPct val="40000"/>
              </a:spcAft>
              <a:buClr>
                <a:schemeClr val="accent1"/>
              </a:buClr>
              <a:defRPr/>
            </a:pPr>
            <a:r>
              <a:rPr lang="en-US" sz="1800" dirty="0" smtClean="0">
                <a:effectLst>
                  <a:outerShdw blurRad="38100" dist="38100" dir="2700000" algn="tl">
                    <a:srgbClr val="000000"/>
                  </a:outerShdw>
                </a:effectLst>
                <a:latin typeface="Times New Roman" pitchFamily="-1" charset="0"/>
                <a:ea typeface="MS PGothic" pitchFamily="34" charset="-128"/>
                <a:cs typeface="MS PGothic" pitchFamily="34" charset="-128"/>
              </a:rPr>
              <a:t>Director of Cardiac MRI Research</a:t>
            </a:r>
            <a:endParaRPr lang="en-US" sz="1800" dirty="0">
              <a:effectLst>
                <a:outerShdw blurRad="38100" dist="38100" dir="2700000" algn="tl">
                  <a:srgbClr val="000000"/>
                </a:outerShdw>
              </a:effectLst>
              <a:latin typeface="Times New Roman" pitchFamily="-1" charset="0"/>
              <a:ea typeface="MS PGothic" pitchFamily="34" charset="-128"/>
              <a:cs typeface="MS PGothic" pitchFamily="34" charset="-128"/>
            </a:endParaRPr>
          </a:p>
          <a:p>
            <a:pPr algn="ctr">
              <a:defRPr/>
            </a:pPr>
            <a:r>
              <a:rPr lang="en-US" sz="1800" dirty="0">
                <a:effectLst>
                  <a:outerShdw blurRad="38100" dist="38100" dir="2700000" algn="tl">
                    <a:srgbClr val="000000"/>
                  </a:outerShdw>
                </a:effectLst>
                <a:latin typeface="Times" pitchFamily="-1" charset="0"/>
                <a:ea typeface="MS PGothic" pitchFamily="34" charset="-128"/>
                <a:cs typeface="MS PGothic" pitchFamily="34" charset="-128"/>
              </a:rPr>
              <a:t>Assistant Professor of Medicine</a:t>
            </a:r>
            <a:r>
              <a:rPr lang="en-US" sz="1800" dirty="0">
                <a:latin typeface="Times" pitchFamily="-1" charset="0"/>
                <a:ea typeface="MS PGothic" pitchFamily="34" charset="-128"/>
                <a:cs typeface="MS PGothic" pitchFamily="34" charset="-128"/>
              </a:rPr>
              <a:t> </a:t>
            </a:r>
          </a:p>
          <a:p>
            <a:pPr algn="ctr">
              <a:defRPr/>
            </a:pPr>
            <a:r>
              <a:rPr lang="en-US" sz="1800" dirty="0">
                <a:effectLst>
                  <a:outerShdw blurRad="38100" dist="38100" dir="2700000" algn="tl">
                    <a:srgbClr val="000000"/>
                  </a:outerShdw>
                </a:effectLst>
                <a:latin typeface="Times" pitchFamily="-1" charset="0"/>
                <a:ea typeface="MS PGothic" pitchFamily="34" charset="-128"/>
                <a:cs typeface="MS PGothic" pitchFamily="34" charset="-128"/>
              </a:rPr>
              <a:t>Cleveland Clinic Lerner College of Medicine/Case Western Reserve University</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25000" y="6096000"/>
            <a:ext cx="609600" cy="609600"/>
          </a:xfrm>
          <a:prstGeom prst="rect">
            <a:avLst/>
          </a:prstGeom>
        </p:spPr>
      </p:pic>
    </p:spTree>
  </p:cSld>
  <p:clrMapOvr>
    <a:masterClrMapping/>
  </p:clrMapOvr>
  <p:transition advTm="17340">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ChangeArrowheads="1"/>
          </p:cNvSpPr>
          <p:nvPr>
            <p:ph type="title"/>
          </p:nvPr>
        </p:nvSpPr>
        <p:spPr>
          <a:xfrm>
            <a:off x="228600" y="569913"/>
            <a:ext cx="10058400" cy="762000"/>
          </a:xfrm>
        </p:spPr>
        <p:txBody>
          <a:bodyPr/>
          <a:lstStyle/>
          <a:p>
            <a:pPr>
              <a:defRPr/>
            </a:pPr>
            <a:r>
              <a:rPr lang="en-US" sz="4000" dirty="0">
                <a:solidFill>
                  <a:srgbClr val="FFCA06"/>
                </a:solidFill>
                <a:ea typeface="MS PGothic" pitchFamily="34" charset="-128"/>
              </a:rPr>
              <a:t>Disclosures</a:t>
            </a:r>
          </a:p>
        </p:txBody>
      </p:sp>
      <p:sp>
        <p:nvSpPr>
          <p:cNvPr id="792579" name="Rectangle 3"/>
          <p:cNvSpPr>
            <a:spLocks noGrp="1" noChangeArrowheads="1"/>
          </p:cNvSpPr>
          <p:nvPr>
            <p:ph type="body" idx="1"/>
          </p:nvPr>
        </p:nvSpPr>
        <p:spPr>
          <a:xfrm>
            <a:off x="600075" y="1676400"/>
            <a:ext cx="9686925" cy="5181600"/>
          </a:xfrm>
        </p:spPr>
        <p:txBody>
          <a:bodyPr/>
          <a:lstStyle/>
          <a:p>
            <a:pPr marL="0" indent="0" algn="just">
              <a:buFontTx/>
              <a:buNone/>
            </a:pPr>
            <a:r>
              <a:rPr lang="en-US" sz="2800" smtClean="0">
                <a:latin typeface="Times New Roman" pitchFamily="18" charset="0"/>
              </a:rPr>
              <a:t>Deborah H. Kwon, MD</a:t>
            </a:r>
            <a:endParaRPr lang="en-US" smtClean="0"/>
          </a:p>
          <a:p>
            <a:pPr marL="0" indent="0" algn="just">
              <a:buFontTx/>
              <a:buNone/>
            </a:pPr>
            <a:r>
              <a:rPr lang="en-US" smtClean="0">
                <a:solidFill>
                  <a:srgbClr val="FF9900"/>
                </a:solidFill>
              </a:rPr>
              <a:t>None</a:t>
            </a:r>
            <a:endParaRPr lang="en-US" smtClean="0"/>
          </a:p>
        </p:txBody>
      </p:sp>
    </p:spTree>
    <p:extLst>
      <p:ext uri="{BB962C8B-B14F-4D97-AF65-F5344CB8AC3E}">
        <p14:creationId xmlns:p14="http://schemas.microsoft.com/office/powerpoint/2010/main" val="4208524958"/>
      </p:ext>
    </p:extLst>
  </p:cSld>
  <p:clrMapOvr>
    <a:masterClrMapping/>
  </p:clrMapOvr>
  <p:transition advTm="1641"/>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771525" y="357188"/>
            <a:ext cx="874395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dirty="0" smtClean="0">
                <a:solidFill>
                  <a:srgbClr val="FFFF00"/>
                </a:solidFill>
                <a:effectLst/>
                <a:ea typeface="ＭＳ Ｐゴシック" pitchFamily="34" charset="-128"/>
              </a:rPr>
              <a:t>Components of </a:t>
            </a:r>
            <a:r>
              <a:rPr lang="en-US" b="0" dirty="0" err="1" smtClean="0">
                <a:solidFill>
                  <a:srgbClr val="FFFF00"/>
                </a:solidFill>
                <a:effectLst/>
                <a:ea typeface="ＭＳ Ｐゴシック" pitchFamily="34" charset="-128"/>
              </a:rPr>
              <a:t>PVDOMICs</a:t>
            </a:r>
            <a:r>
              <a:rPr lang="en-US" b="0" dirty="0" smtClean="0">
                <a:solidFill>
                  <a:srgbClr val="FFFF00"/>
                </a:solidFill>
                <a:effectLst/>
                <a:ea typeface="ＭＳ Ｐゴシック" pitchFamily="34" charset="-128"/>
              </a:rPr>
              <a:t> CMR</a:t>
            </a:r>
          </a:p>
        </p:txBody>
      </p:sp>
      <p:sp>
        <p:nvSpPr>
          <p:cNvPr id="2" name="Rectangle 1"/>
          <p:cNvSpPr/>
          <p:nvPr/>
        </p:nvSpPr>
        <p:spPr bwMode="auto">
          <a:xfrm>
            <a:off x="3511605" y="1781049"/>
            <a:ext cx="3816676" cy="112840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FFFF00"/>
              </a:solidFill>
              <a:effectLst/>
              <a:latin typeface="Times"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Cardiac</a:t>
            </a:r>
            <a:r>
              <a:rPr kumimoji="0" lang="en-US" sz="2400" b="1" i="0" u="none" strike="noStrike" cap="none" normalizeH="0" dirty="0" smtClean="0">
                <a:ln>
                  <a:noFill/>
                </a:ln>
                <a:solidFill>
                  <a:srgbClr val="FFFF00"/>
                </a:solidFill>
                <a:effectLst/>
                <a:latin typeface="Times" charset="0"/>
              </a:rPr>
              <a:t> Structure/Function</a:t>
            </a:r>
            <a:endParaRPr kumimoji="0" lang="en-US" sz="2400" b="1" i="0" u="none" strike="noStrike" cap="none" normalizeH="0" baseline="0" dirty="0">
              <a:ln>
                <a:noFill/>
              </a:ln>
              <a:solidFill>
                <a:srgbClr val="FFFF00"/>
              </a:solidFill>
              <a:effectLst/>
              <a:latin typeface="Times" charset="0"/>
            </a:endParaRPr>
          </a:p>
        </p:txBody>
      </p:sp>
      <p:sp>
        <p:nvSpPr>
          <p:cNvPr id="6" name="Rectangle 5"/>
          <p:cNvSpPr/>
          <p:nvPr/>
        </p:nvSpPr>
        <p:spPr bwMode="auto">
          <a:xfrm>
            <a:off x="3511606" y="4262994"/>
            <a:ext cx="3826649" cy="38562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Valvular Flow</a:t>
            </a:r>
            <a:endParaRPr kumimoji="0" lang="en-US" sz="2400" b="1" i="0" u="none" strike="noStrike" cap="none" normalizeH="0" baseline="0" dirty="0">
              <a:ln>
                <a:noFill/>
              </a:ln>
              <a:solidFill>
                <a:srgbClr val="FFFF00"/>
              </a:solidFill>
              <a:effectLst/>
              <a:latin typeface="Times" charset="0"/>
            </a:endParaRPr>
          </a:p>
        </p:txBody>
      </p:sp>
      <p:sp>
        <p:nvSpPr>
          <p:cNvPr id="7" name="Rectangle 6"/>
          <p:cNvSpPr/>
          <p:nvPr/>
        </p:nvSpPr>
        <p:spPr bwMode="auto">
          <a:xfrm>
            <a:off x="3499221" y="3210381"/>
            <a:ext cx="3836617" cy="36341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Rest Perfusion Imaging</a:t>
            </a:r>
            <a:endParaRPr kumimoji="0" lang="en-US" sz="2400" b="1" i="0" u="none" strike="noStrike" cap="none" normalizeH="0" baseline="0" dirty="0">
              <a:ln>
                <a:noFill/>
              </a:ln>
              <a:solidFill>
                <a:srgbClr val="FFFF00"/>
              </a:solidFill>
              <a:effectLst/>
              <a:latin typeface="Times" charset="0"/>
            </a:endParaRPr>
          </a:p>
        </p:txBody>
      </p:sp>
      <p:sp>
        <p:nvSpPr>
          <p:cNvPr id="8" name="Rectangle 7"/>
          <p:cNvSpPr/>
          <p:nvPr/>
        </p:nvSpPr>
        <p:spPr bwMode="auto">
          <a:xfrm>
            <a:off x="7484046" y="2579255"/>
            <a:ext cx="1786333" cy="8378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r>
              <a:rPr kumimoji="0" lang="en-US" sz="1600" b="0" i="0" u="none" strike="noStrike" cap="none" normalizeH="0" dirty="0" smtClean="0">
                <a:ln>
                  <a:noFill/>
                </a:ln>
                <a:solidFill>
                  <a:srgbClr val="FFCA06"/>
                </a:solidFill>
                <a:effectLst/>
              </a:rPr>
              <a:t>:</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Pre-contrast</a:t>
            </a:r>
            <a:r>
              <a:rPr lang="en-US" sz="1200" dirty="0" smtClean="0"/>
              <a:t> MOLLI</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rPr>
              <a:t>Pulmonary</a:t>
            </a:r>
            <a:r>
              <a:rPr kumimoji="0" lang="en-US" sz="1200" b="0" i="0" u="none" strike="noStrike" cap="none" normalizeH="0" dirty="0" smtClean="0">
                <a:ln>
                  <a:noFill/>
                </a:ln>
                <a:solidFill>
                  <a:schemeClr val="tx1"/>
                </a:solidFill>
                <a:effectLst/>
              </a:rPr>
              <a:t> artery compliance/remodeling </a:t>
            </a:r>
            <a:endParaRPr kumimoji="0" lang="en-US" sz="1200" b="0" i="0" u="none" strike="noStrike" cap="none" normalizeH="0" baseline="0" dirty="0">
              <a:ln>
                <a:noFill/>
              </a:ln>
              <a:solidFill>
                <a:schemeClr val="tx1"/>
              </a:solidFill>
              <a:effectLst/>
            </a:endParaRPr>
          </a:p>
        </p:txBody>
      </p:sp>
      <p:sp>
        <p:nvSpPr>
          <p:cNvPr id="10" name="Rectangle 9"/>
          <p:cNvSpPr/>
          <p:nvPr/>
        </p:nvSpPr>
        <p:spPr bwMode="auto">
          <a:xfrm>
            <a:off x="3511606" y="4695982"/>
            <a:ext cx="3826647" cy="59167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DHE </a:t>
            </a:r>
            <a:r>
              <a:rPr kumimoji="0" lang="en-US" sz="2400" b="1" i="0" u="none" strike="noStrike" cap="none" normalizeH="0" dirty="0" smtClean="0">
                <a:ln>
                  <a:noFill/>
                </a:ln>
                <a:solidFill>
                  <a:srgbClr val="FFFF00"/>
                </a:solidFill>
                <a:effectLst/>
                <a:latin typeface="Times" charset="0"/>
              </a:rPr>
              <a:t>– Myocardial Scar</a:t>
            </a:r>
            <a:endParaRPr kumimoji="0" lang="en-US" sz="2400" b="1" i="0" u="none" strike="noStrike" cap="none" normalizeH="0" baseline="0" dirty="0">
              <a:ln>
                <a:noFill/>
              </a:ln>
              <a:solidFill>
                <a:srgbClr val="FFFF00"/>
              </a:solidFill>
              <a:effectLst/>
              <a:latin typeface="Times" charset="0"/>
            </a:endParaRPr>
          </a:p>
        </p:txBody>
      </p:sp>
      <p:sp>
        <p:nvSpPr>
          <p:cNvPr id="11" name="Rectangle 10"/>
          <p:cNvSpPr/>
          <p:nvPr/>
        </p:nvSpPr>
        <p:spPr bwMode="auto">
          <a:xfrm>
            <a:off x="7484046" y="3602612"/>
            <a:ext cx="1786334" cy="62461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4D flow </a:t>
            </a:r>
            <a:endParaRPr kumimoji="0" lang="en-US" sz="1200" b="0" i="0" u="none" strike="noStrike" cap="none" normalizeH="0" baseline="0" dirty="0">
              <a:ln>
                <a:noFill/>
              </a:ln>
              <a:solidFill>
                <a:schemeClr val="tx1"/>
              </a:solidFill>
              <a:effectLst/>
            </a:endParaRPr>
          </a:p>
        </p:txBody>
      </p:sp>
      <p:sp>
        <p:nvSpPr>
          <p:cNvPr id="12" name="Rectangle 11"/>
          <p:cNvSpPr/>
          <p:nvPr/>
        </p:nvSpPr>
        <p:spPr bwMode="auto">
          <a:xfrm>
            <a:off x="7484046" y="5325128"/>
            <a:ext cx="1786334" cy="52422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Post-contrast</a:t>
            </a:r>
            <a:r>
              <a:rPr lang="en-US" sz="1200" dirty="0" smtClean="0"/>
              <a:t> MOLLI</a:t>
            </a:r>
          </a:p>
        </p:txBody>
      </p:sp>
      <p:sp>
        <p:nvSpPr>
          <p:cNvPr id="3" name="TextBox 2"/>
          <p:cNvSpPr txBox="1"/>
          <p:nvPr/>
        </p:nvSpPr>
        <p:spPr>
          <a:xfrm>
            <a:off x="4451088" y="1289901"/>
            <a:ext cx="2215863" cy="461665"/>
          </a:xfrm>
          <a:prstGeom prst="rect">
            <a:avLst/>
          </a:prstGeom>
          <a:noFill/>
        </p:spPr>
        <p:txBody>
          <a:bodyPr wrap="none" rtlCol="0">
            <a:spAutoFit/>
          </a:bodyPr>
          <a:lstStyle/>
          <a:p>
            <a:r>
              <a:rPr lang="en-US" dirty="0" smtClean="0"/>
              <a:t>CMR Technique</a:t>
            </a:r>
            <a:endParaRPr lang="en-US" dirty="0"/>
          </a:p>
        </p:txBody>
      </p:sp>
      <p:sp>
        <p:nvSpPr>
          <p:cNvPr id="14" name="TextBox 13"/>
          <p:cNvSpPr txBox="1"/>
          <p:nvPr/>
        </p:nvSpPr>
        <p:spPr>
          <a:xfrm>
            <a:off x="2532858" y="1289901"/>
            <a:ext cx="821443" cy="461665"/>
          </a:xfrm>
          <a:prstGeom prst="rect">
            <a:avLst/>
          </a:prstGeom>
          <a:noFill/>
        </p:spPr>
        <p:txBody>
          <a:bodyPr wrap="none" rtlCol="0">
            <a:spAutoFit/>
          </a:bodyPr>
          <a:lstStyle/>
          <a:p>
            <a:r>
              <a:rPr lang="en-US" dirty="0" smtClean="0"/>
              <a:t>Time</a:t>
            </a:r>
            <a:endParaRPr lang="en-US" dirty="0"/>
          </a:p>
        </p:txBody>
      </p:sp>
      <p:cxnSp>
        <p:nvCxnSpPr>
          <p:cNvPr id="5" name="Straight Arrow Connector 4"/>
          <p:cNvCxnSpPr/>
          <p:nvPr/>
        </p:nvCxnSpPr>
        <p:spPr bwMode="auto">
          <a:xfrm>
            <a:off x="2848997" y="1740134"/>
            <a:ext cx="30228" cy="4562364"/>
          </a:xfrm>
          <a:prstGeom prst="straightConnector1">
            <a:avLst/>
          </a:prstGeom>
          <a:solidFill>
            <a:schemeClr val="accent1"/>
          </a:solidFill>
          <a:ln w="76200" cap="flat" cmpd="sng" algn="ctr">
            <a:solidFill>
              <a:srgbClr val="FFC000"/>
            </a:solidFill>
            <a:prstDash val="solid"/>
            <a:round/>
            <a:headEnd type="none" w="med" len="med"/>
            <a:tailEnd type="arrow"/>
          </a:ln>
          <a:effectLst/>
        </p:spPr>
      </p:cxnSp>
      <p:cxnSp>
        <p:nvCxnSpPr>
          <p:cNvPr id="18" name="Straight Connector 17"/>
          <p:cNvCxnSpPr/>
          <p:nvPr/>
        </p:nvCxnSpPr>
        <p:spPr bwMode="auto">
          <a:xfrm>
            <a:off x="2751003" y="1758369"/>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a:off x="2764045" y="2909455"/>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2765870" y="3202146"/>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2771478" y="3965972"/>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TextBox 18"/>
          <p:cNvSpPr txBox="1"/>
          <p:nvPr/>
        </p:nvSpPr>
        <p:spPr>
          <a:xfrm>
            <a:off x="2402053" y="1642549"/>
            <a:ext cx="261610" cy="276999"/>
          </a:xfrm>
          <a:prstGeom prst="rect">
            <a:avLst/>
          </a:prstGeom>
          <a:noFill/>
        </p:spPr>
        <p:txBody>
          <a:bodyPr wrap="none" rtlCol="0">
            <a:spAutoFit/>
          </a:bodyPr>
          <a:lstStyle/>
          <a:p>
            <a:r>
              <a:rPr lang="en-US" sz="1200" dirty="0" smtClean="0"/>
              <a:t>0</a:t>
            </a:r>
            <a:endParaRPr lang="en-US" sz="1200" dirty="0"/>
          </a:p>
        </p:txBody>
      </p:sp>
      <p:sp>
        <p:nvSpPr>
          <p:cNvPr id="27" name="TextBox 26"/>
          <p:cNvSpPr txBox="1"/>
          <p:nvPr/>
        </p:nvSpPr>
        <p:spPr>
          <a:xfrm>
            <a:off x="2402053" y="2721176"/>
            <a:ext cx="338554" cy="276999"/>
          </a:xfrm>
          <a:prstGeom prst="rect">
            <a:avLst/>
          </a:prstGeom>
          <a:noFill/>
        </p:spPr>
        <p:txBody>
          <a:bodyPr wrap="none" rtlCol="0">
            <a:spAutoFit/>
          </a:bodyPr>
          <a:lstStyle/>
          <a:p>
            <a:r>
              <a:rPr lang="en-US" sz="1200" dirty="0" smtClean="0"/>
              <a:t>10</a:t>
            </a:r>
            <a:endParaRPr lang="en-US" sz="1200" dirty="0"/>
          </a:p>
        </p:txBody>
      </p:sp>
      <p:sp>
        <p:nvSpPr>
          <p:cNvPr id="28" name="TextBox 27"/>
          <p:cNvSpPr txBox="1"/>
          <p:nvPr/>
        </p:nvSpPr>
        <p:spPr>
          <a:xfrm>
            <a:off x="2402053" y="3074251"/>
            <a:ext cx="338554" cy="276999"/>
          </a:xfrm>
          <a:prstGeom prst="rect">
            <a:avLst/>
          </a:prstGeom>
          <a:noFill/>
        </p:spPr>
        <p:txBody>
          <a:bodyPr wrap="none" rtlCol="0">
            <a:spAutoFit/>
          </a:bodyPr>
          <a:lstStyle/>
          <a:p>
            <a:r>
              <a:rPr lang="en-US" sz="1200" dirty="0" smtClean="0"/>
              <a:t>15</a:t>
            </a:r>
            <a:endParaRPr lang="en-US" sz="1200" dirty="0"/>
          </a:p>
        </p:txBody>
      </p:sp>
      <p:sp>
        <p:nvSpPr>
          <p:cNvPr id="29" name="TextBox 28"/>
          <p:cNvSpPr txBox="1"/>
          <p:nvPr/>
        </p:nvSpPr>
        <p:spPr>
          <a:xfrm>
            <a:off x="2363581" y="3829084"/>
            <a:ext cx="338554" cy="276999"/>
          </a:xfrm>
          <a:prstGeom prst="rect">
            <a:avLst/>
          </a:prstGeom>
          <a:noFill/>
        </p:spPr>
        <p:txBody>
          <a:bodyPr wrap="none" rtlCol="0">
            <a:spAutoFit/>
          </a:bodyPr>
          <a:lstStyle/>
          <a:p>
            <a:r>
              <a:rPr lang="en-US" sz="1200" dirty="0" smtClean="0"/>
              <a:t>20</a:t>
            </a:r>
            <a:endParaRPr lang="en-US" sz="1200" dirty="0"/>
          </a:p>
        </p:txBody>
      </p:sp>
      <p:sp>
        <p:nvSpPr>
          <p:cNvPr id="30" name="TextBox 29"/>
          <p:cNvSpPr txBox="1"/>
          <p:nvPr/>
        </p:nvSpPr>
        <p:spPr>
          <a:xfrm>
            <a:off x="2363581" y="4375665"/>
            <a:ext cx="338554" cy="276999"/>
          </a:xfrm>
          <a:prstGeom prst="rect">
            <a:avLst/>
          </a:prstGeom>
          <a:noFill/>
        </p:spPr>
        <p:txBody>
          <a:bodyPr wrap="none" rtlCol="0">
            <a:spAutoFit/>
          </a:bodyPr>
          <a:lstStyle/>
          <a:p>
            <a:r>
              <a:rPr lang="en-US" sz="1200" dirty="0"/>
              <a:t>3</a:t>
            </a:r>
            <a:r>
              <a:rPr lang="en-US" sz="1200" dirty="0" smtClean="0"/>
              <a:t>0</a:t>
            </a:r>
            <a:endParaRPr lang="en-US" sz="1200" dirty="0"/>
          </a:p>
        </p:txBody>
      </p:sp>
      <p:sp>
        <p:nvSpPr>
          <p:cNvPr id="31" name="TextBox 30"/>
          <p:cNvSpPr txBox="1"/>
          <p:nvPr/>
        </p:nvSpPr>
        <p:spPr>
          <a:xfrm>
            <a:off x="2402053" y="5380529"/>
            <a:ext cx="338554" cy="276999"/>
          </a:xfrm>
          <a:prstGeom prst="rect">
            <a:avLst/>
          </a:prstGeom>
          <a:noFill/>
        </p:spPr>
        <p:txBody>
          <a:bodyPr wrap="none" rtlCol="0">
            <a:spAutoFit/>
          </a:bodyPr>
          <a:lstStyle/>
          <a:p>
            <a:r>
              <a:rPr lang="en-US" sz="1200" dirty="0" smtClean="0"/>
              <a:t>45</a:t>
            </a:r>
            <a:endParaRPr lang="en-US" sz="1200" dirty="0"/>
          </a:p>
        </p:txBody>
      </p:sp>
      <p:cxnSp>
        <p:nvCxnSpPr>
          <p:cNvPr id="32" name="Straight Connector 31"/>
          <p:cNvCxnSpPr/>
          <p:nvPr/>
        </p:nvCxnSpPr>
        <p:spPr bwMode="auto">
          <a:xfrm>
            <a:off x="2764290" y="4465359"/>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a:off x="2786100" y="5834202"/>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2777160" y="5522815"/>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TextBox 34"/>
          <p:cNvSpPr txBox="1"/>
          <p:nvPr/>
        </p:nvSpPr>
        <p:spPr>
          <a:xfrm>
            <a:off x="2402053" y="5681613"/>
            <a:ext cx="338554" cy="276999"/>
          </a:xfrm>
          <a:prstGeom prst="rect">
            <a:avLst/>
          </a:prstGeom>
          <a:noFill/>
        </p:spPr>
        <p:txBody>
          <a:bodyPr wrap="none" rtlCol="0">
            <a:spAutoFit/>
          </a:bodyPr>
          <a:lstStyle/>
          <a:p>
            <a:r>
              <a:rPr lang="en-US" sz="1200" dirty="0" smtClean="0"/>
              <a:t>50</a:t>
            </a:r>
            <a:endParaRPr lang="en-US" sz="1200"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3112346055"/>
      </p:ext>
    </p:extLst>
  </p:cSld>
  <p:clrMapOvr>
    <a:masterClrMapping/>
  </p:clrMapOvr>
  <mc:AlternateContent xmlns:mc="http://schemas.openxmlformats.org/markup-compatibility/2006" xmlns:p14="http://schemas.microsoft.com/office/powerpoint/2010/main">
    <mc:Choice Requires="p14">
      <p:transition spd="slow" p14:dur="2000" advTm="58263"/>
    </mc:Choice>
    <mc:Fallback xmlns="">
      <p:transition spd="slow" advTm="58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4194" name="LITTLE_axbffe2.mpg">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1703785" y="1143000"/>
            <a:ext cx="6868716" cy="457835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1267" name="Rectangle 3"/>
          <p:cNvSpPr>
            <a:spLocks noChangeArrowheads="1"/>
          </p:cNvSpPr>
          <p:nvPr/>
        </p:nvSpPr>
        <p:spPr bwMode="auto">
          <a:xfrm>
            <a:off x="153591" y="0"/>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a:solidFill>
                  <a:srgbClr val="FAFD00"/>
                </a:solidFill>
              </a:rPr>
              <a:t>Cardiac Views:</a:t>
            </a:r>
            <a:r>
              <a:rPr lang="en-GB" sz="4400" u="sng"/>
              <a:t> </a:t>
            </a:r>
            <a:r>
              <a:rPr lang="en-GB" sz="4400" i="1" u="sng"/>
              <a:t>axial scout</a:t>
            </a:r>
          </a:p>
        </p:txBody>
      </p:sp>
      <p:pic>
        <p:nvPicPr>
          <p:cNvPr id="2" name="Audio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2851152640"/>
      </p:ext>
    </p:extLst>
  </p:cSld>
  <p:clrMapOvr>
    <a:masterClrMapping/>
  </p:clrMapOvr>
  <mc:AlternateContent xmlns:mc="http://schemas.openxmlformats.org/markup-compatibility/2006" xmlns:p14="http://schemas.microsoft.com/office/powerpoint/2010/main">
    <mc:Choice Requires="p14">
      <p:transition spd="slow" p14:dur="1200" advTm="27442">
        <p14:prism/>
      </p:transition>
    </mc:Choice>
    <mc:Fallback xmlns="">
      <p:transition spd="slow" advTm="27442">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8424" fill="hold"/>
                                        <p:tgtEl>
                                          <p:spTgt spid="154419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1544194"/>
                </p:tgtEl>
              </p:cMediaNode>
            </p:video>
            <p:seq concurrent="1" nextAc="seek">
              <p:cTn id="11" restart="whenNotActive" fill="hold" evtFilter="cancelBubble" nodeType="interactiveSeq">
                <p:stCondLst>
                  <p:cond evt="onClick" delay="0">
                    <p:tgtEl>
                      <p:spTgt spid="1544194"/>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1544194"/>
                                        </p:tgtEl>
                                      </p:cBhvr>
                                    </p:cmd>
                                  </p:childTnLst>
                                </p:cTn>
                              </p:par>
                            </p:childTnLst>
                          </p:cTn>
                        </p:par>
                      </p:childTnLst>
                    </p:cTn>
                  </p:par>
                </p:childTnLst>
              </p:cTn>
              <p:nextCondLst>
                <p:cond evt="onClick" delay="0">
                  <p:tgtEl>
                    <p:spTgt spid="1544194"/>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64" objId="1544194"/>
        <p14:playEvt time="8781" objId="1544194"/>
        <p14:playEvt time="17434" objId="1544194"/>
        <p14:playEvt time="26087" objId="1544194"/>
        <p14:stopEvt time="27442" objId="1544194"/>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5218" name="Picture 2" descr="LITTLE_axbffe_apex"/>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00187" y="3738564"/>
            <a:ext cx="3814763" cy="273843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2291" name="Picture 3" descr="LITTLE_axbffe_mv"/>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00187" y="1000125"/>
            <a:ext cx="3814763" cy="2738438"/>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nvGrpSpPr>
          <p:cNvPr id="1545220" name="Group 4"/>
          <p:cNvGrpSpPr>
            <a:grpSpLocks/>
          </p:cNvGrpSpPr>
          <p:nvPr/>
        </p:nvGrpSpPr>
        <p:grpSpPr bwMode="auto">
          <a:xfrm>
            <a:off x="3000375" y="1681163"/>
            <a:ext cx="1714500" cy="1524000"/>
            <a:chOff x="1584" y="864"/>
            <a:chExt cx="960" cy="960"/>
          </a:xfrm>
        </p:grpSpPr>
        <p:sp>
          <p:nvSpPr>
            <p:cNvPr id="12303" name="Line 5"/>
            <p:cNvSpPr>
              <a:spLocks noChangeShapeType="1"/>
            </p:cNvSpPr>
            <p:nvPr/>
          </p:nvSpPr>
          <p:spPr bwMode="auto">
            <a:xfrm flipV="1">
              <a:off x="1584" y="864"/>
              <a:ext cx="960" cy="960"/>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4" name="Oval 6"/>
            <p:cNvSpPr>
              <a:spLocks noChangeArrowheads="1"/>
            </p:cNvSpPr>
            <p:nvPr/>
          </p:nvSpPr>
          <p:spPr bwMode="auto">
            <a:xfrm>
              <a:off x="1920" y="1392"/>
              <a:ext cx="96" cy="96"/>
            </a:xfrm>
            <a:prstGeom prst="ellipse">
              <a:avLst/>
            </a:prstGeom>
            <a:noFill/>
            <a:ln w="38100">
              <a:solidFill>
                <a:srgbClr val="FAFD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45223" name="Group 7"/>
          <p:cNvGrpSpPr>
            <a:grpSpLocks/>
          </p:cNvGrpSpPr>
          <p:nvPr/>
        </p:nvGrpSpPr>
        <p:grpSpPr bwMode="auto">
          <a:xfrm>
            <a:off x="2968228" y="4652963"/>
            <a:ext cx="1714500" cy="1524000"/>
            <a:chOff x="1584" y="864"/>
            <a:chExt cx="960" cy="960"/>
          </a:xfrm>
        </p:grpSpPr>
        <p:sp>
          <p:nvSpPr>
            <p:cNvPr id="12301" name="Line 8"/>
            <p:cNvSpPr>
              <a:spLocks noChangeShapeType="1"/>
            </p:cNvSpPr>
            <p:nvPr/>
          </p:nvSpPr>
          <p:spPr bwMode="auto">
            <a:xfrm flipV="1">
              <a:off x="1584" y="864"/>
              <a:ext cx="960" cy="960"/>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2" name="Oval 9"/>
            <p:cNvSpPr>
              <a:spLocks noChangeArrowheads="1"/>
            </p:cNvSpPr>
            <p:nvPr/>
          </p:nvSpPr>
          <p:spPr bwMode="auto">
            <a:xfrm>
              <a:off x="1920" y="1392"/>
              <a:ext cx="96" cy="96"/>
            </a:xfrm>
            <a:prstGeom prst="ellipse">
              <a:avLst/>
            </a:prstGeom>
            <a:noFill/>
            <a:ln w="38100">
              <a:solidFill>
                <a:srgbClr val="FAFD00"/>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45226" name="Group 10"/>
          <p:cNvGrpSpPr>
            <a:grpSpLocks/>
          </p:cNvGrpSpPr>
          <p:nvPr/>
        </p:nvGrpSpPr>
        <p:grpSpPr bwMode="auto">
          <a:xfrm rot="-673101">
            <a:off x="2936081" y="4624388"/>
            <a:ext cx="1714500" cy="1524000"/>
            <a:chOff x="1584" y="864"/>
            <a:chExt cx="960" cy="960"/>
          </a:xfrm>
        </p:grpSpPr>
        <p:sp>
          <p:nvSpPr>
            <p:cNvPr id="12299" name="Line 11"/>
            <p:cNvSpPr>
              <a:spLocks noChangeShapeType="1"/>
            </p:cNvSpPr>
            <p:nvPr/>
          </p:nvSpPr>
          <p:spPr bwMode="auto">
            <a:xfrm flipV="1">
              <a:off x="1584" y="864"/>
              <a:ext cx="960" cy="960"/>
            </a:xfrm>
            <a:prstGeom prst="line">
              <a:avLst/>
            </a:prstGeom>
            <a:noFill/>
            <a:ln w="38100">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00" name="Oval 12"/>
            <p:cNvSpPr>
              <a:spLocks noChangeArrowheads="1"/>
            </p:cNvSpPr>
            <p:nvPr/>
          </p:nvSpPr>
          <p:spPr bwMode="auto">
            <a:xfrm>
              <a:off x="1920" y="1392"/>
              <a:ext cx="96" cy="96"/>
            </a:xfrm>
            <a:prstGeom prst="ellipse">
              <a:avLst/>
            </a:prstGeom>
            <a:noFill/>
            <a:ln w="38100">
              <a:solidFill>
                <a:schemeClr val="accent2"/>
              </a:solidFill>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545229" name="Arc 13"/>
          <p:cNvSpPr>
            <a:spLocks/>
          </p:cNvSpPr>
          <p:nvPr/>
        </p:nvSpPr>
        <p:spPr bwMode="auto">
          <a:xfrm>
            <a:off x="4371975" y="4348163"/>
            <a:ext cx="342900" cy="2286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FFFFFF"/>
            </a:solidFill>
            <a:round/>
            <a:headEnd type="triangle" w="med" len="med"/>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545230" name="LITTLE_2chla2.mpg">
            <a:hlinkClick r:id="" action="ppaction://media"/>
          </p:cNvPr>
          <p:cNvPicPr>
            <a:picLocks noChangeAspect="1" noChangeArrowheads="1"/>
          </p:cNvPicPr>
          <p:nvPr>
            <a:videoFile r:link="rId3"/>
            <p:extLst>
              <p:ext uri="{DAA4B4D4-6D71-4841-9C94-3DE7FCFB9230}">
                <p14:media xmlns:p14="http://schemas.microsoft.com/office/powerpoint/2010/main" r:embed="rId2"/>
              </p:ext>
            </p:extLst>
          </p:nvPr>
        </p:nvPicPr>
        <p:blipFill>
          <a:blip r:embed="rId10">
            <a:extLst>
              <a:ext uri="{28A0092B-C50C-407E-A947-70E740481C1C}">
                <a14:useLocalDpi xmlns:a14="http://schemas.microsoft.com/office/drawing/2010/main" val="0"/>
              </a:ext>
            </a:extLst>
          </a:blip>
          <a:srcRect/>
          <a:stretch>
            <a:fillRect/>
          </a:stretch>
        </p:blipFill>
        <p:spPr bwMode="auto">
          <a:xfrm>
            <a:off x="5400675" y="1776413"/>
            <a:ext cx="4629150" cy="360045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2297" name="Rectangle 15"/>
          <p:cNvSpPr>
            <a:spLocks noChangeArrowheads="1"/>
          </p:cNvSpPr>
          <p:nvPr/>
        </p:nvSpPr>
        <p:spPr bwMode="auto">
          <a:xfrm>
            <a:off x="153591" y="0"/>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a:solidFill>
                  <a:srgbClr val="FAFD00"/>
                </a:solidFill>
              </a:rPr>
              <a:t>Cardiac Views:</a:t>
            </a:r>
            <a:r>
              <a:rPr lang="en-GB" sz="4400" u="sng"/>
              <a:t> </a:t>
            </a:r>
            <a:r>
              <a:rPr lang="en-GB" sz="4400" i="1" u="sng"/>
              <a:t>Vert. Long Axis (VLA)</a:t>
            </a:r>
          </a:p>
        </p:txBody>
      </p:sp>
      <p:pic>
        <p:nvPicPr>
          <p:cNvPr id="2" name="Audio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396990237"/>
      </p:ext>
    </p:extLst>
  </p:cSld>
  <p:clrMapOvr>
    <a:masterClrMapping/>
  </p:clrMapOvr>
  <mc:AlternateContent xmlns:mc="http://schemas.openxmlformats.org/markup-compatibility/2006" xmlns:p14="http://schemas.microsoft.com/office/powerpoint/2010/main">
    <mc:Choice Requires="p14">
      <p:transition spd="slow" p14:dur="1200" advTm="46633">
        <p14:prism/>
      </p:transition>
    </mc:Choice>
    <mc:Fallback xmlns="">
      <p:transition spd="slow" advTm="466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45220"/>
                                        </p:tgtEl>
                                        <p:attrNameLst>
                                          <p:attrName>style.visibility</p:attrName>
                                        </p:attrNameLst>
                                      </p:cBhvr>
                                      <p:to>
                                        <p:strVal val="visible"/>
                                      </p:to>
                                    </p:set>
                                    <p:animEffect transition="in" filter="wipe(down)">
                                      <p:cBhvr>
                                        <p:cTn id="11" dur="1000"/>
                                        <p:tgtEl>
                                          <p:spTgt spid="15452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545218"/>
                                        </p:tgtEl>
                                        <p:attrNameLst>
                                          <p:attrName>style.visibility</p:attrName>
                                        </p:attrNameLst>
                                      </p:cBhvr>
                                      <p:to>
                                        <p:strVal val="visible"/>
                                      </p:to>
                                    </p:set>
                                    <p:animEffect transition="in" filter="wipe(up)">
                                      <p:cBhvr>
                                        <p:cTn id="16" dur="500"/>
                                        <p:tgtEl>
                                          <p:spTgt spid="15452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1545223"/>
                                        </p:tgtEl>
                                        <p:attrNameLst>
                                          <p:attrName>style.visibility</p:attrName>
                                        </p:attrNameLst>
                                      </p:cBhvr>
                                      <p:to>
                                        <p:strVal val="visible"/>
                                      </p:to>
                                    </p:set>
                                    <p:animEffect transition="in" filter="wipe(down)">
                                      <p:cBhvr>
                                        <p:cTn id="21" dur="1000"/>
                                        <p:tgtEl>
                                          <p:spTgt spid="154522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1545229"/>
                                        </p:tgtEl>
                                        <p:attrNameLst>
                                          <p:attrName>style.visibility</p:attrName>
                                        </p:attrNameLst>
                                      </p:cBhvr>
                                      <p:to>
                                        <p:strVal val="visible"/>
                                      </p:to>
                                    </p:set>
                                    <p:animEffect transition="in" filter="wipe(right)">
                                      <p:cBhvr>
                                        <p:cTn id="26" dur="500"/>
                                        <p:tgtEl>
                                          <p:spTgt spid="15452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1545226"/>
                                        </p:tgtEl>
                                        <p:attrNameLst>
                                          <p:attrName>style.visibility</p:attrName>
                                        </p:attrNameLst>
                                      </p:cBhvr>
                                      <p:to>
                                        <p:strVal val="visible"/>
                                      </p:to>
                                    </p:set>
                                    <p:animEffect transition="in" filter="wipe(down)">
                                      <p:cBhvr>
                                        <p:cTn id="31" dur="500"/>
                                        <p:tgtEl>
                                          <p:spTgt spid="1545226"/>
                                        </p:tgtEl>
                                      </p:cBhvr>
                                    </p:animEffect>
                                  </p:childTnLst>
                                </p:cTn>
                              </p:par>
                              <p:par>
                                <p:cTn id="32" presetID="10" presetClass="exit" presetSubtype="0" fill="hold" nodeType="withEffect">
                                  <p:stCondLst>
                                    <p:cond delay="0"/>
                                  </p:stCondLst>
                                  <p:childTnLst>
                                    <p:animEffect transition="out" filter="fade">
                                      <p:cBhvr>
                                        <p:cTn id="33" dur="2000"/>
                                        <p:tgtEl>
                                          <p:spTgt spid="1545223"/>
                                        </p:tgtEl>
                                      </p:cBhvr>
                                    </p:animEffect>
                                    <p:set>
                                      <p:cBhvr>
                                        <p:cTn id="34" dur="1" fill="hold">
                                          <p:stCondLst>
                                            <p:cond delay="1999"/>
                                          </p:stCondLst>
                                        </p:cTn>
                                        <p:tgtEl>
                                          <p:spTgt spid="1545223"/>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1545230"/>
                                        </p:tgtEl>
                                        <p:attrNameLst>
                                          <p:attrName>style.visibility</p:attrName>
                                        </p:attrNameLst>
                                      </p:cBhvr>
                                      <p:to>
                                        <p:strVal val="visible"/>
                                      </p:to>
                                    </p:set>
                                    <p:animEffect transition="in" filter="wipe(left)">
                                      <p:cBhvr>
                                        <p:cTn id="39" dur="500"/>
                                        <p:tgtEl>
                                          <p:spTgt spid="1545230"/>
                                        </p:tgtEl>
                                      </p:cBhvr>
                                    </p:animEffect>
                                  </p:childTnLst>
                                </p:cTn>
                              </p:par>
                            </p:childTnLst>
                          </p:cTn>
                        </p:par>
                        <p:par>
                          <p:cTn id="40" fill="hold" nodeType="afterGroup">
                            <p:stCondLst>
                              <p:cond delay="500"/>
                            </p:stCondLst>
                            <p:childTnLst>
                              <p:par>
                                <p:cTn id="41" presetID="1" presetClass="mediacall" presetSubtype="0" fill="hold" nodeType="afterEffect">
                                  <p:stCondLst>
                                    <p:cond delay="0"/>
                                  </p:stCondLst>
                                  <p:childTnLst>
                                    <p:cmd type="call" cmd="playFrom(0.0)">
                                      <p:cBhvr>
                                        <p:cTn id="42" dur="875" fill="hold"/>
                                        <p:tgtEl>
                                          <p:spTgt spid="15452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43" repeatCount="indefinite" fill="hold" display="0">
                  <p:stCondLst>
                    <p:cond delay="indefinite"/>
                  </p:stCondLst>
                  <p:endCondLst>
                    <p:cond evt="onNext" delay="0">
                      <p:tgtEl>
                        <p:sldTgt/>
                      </p:tgtEl>
                    </p:cond>
                    <p:cond evt="onPrev" delay="0">
                      <p:tgtEl>
                        <p:sldTgt/>
                      </p:tgtEl>
                    </p:cond>
                  </p:endCondLst>
                </p:cTn>
                <p:tgtEl>
                  <p:spTgt spid="1545230"/>
                </p:tgtEl>
              </p:cMediaNode>
            </p:video>
            <p:audio isNarration="1">
              <p:cMediaNode vol="80000" showWhenStopped="0">
                <p:cTn id="44" fill="hold" display="0">
                  <p:stCondLst>
                    <p:cond delay="indefinite"/>
                  </p:stCondLst>
                  <p:endCondLst>
                    <p:cond evt="onStopAudio" delay="0">
                      <p:tgtEl>
                        <p:sldTgt/>
                      </p:tgtEl>
                    </p:cond>
                  </p:endCondLst>
                </p:cTn>
                <p:tgtEl>
                  <p:spTgt spid="2"/>
                </p:tgtEl>
              </p:cMediaNode>
            </p:audio>
          </p:childTnLst>
        </p:cTn>
      </p:par>
    </p:tnLst>
    <p:bldLst>
      <p:bldP spid="1545229" grpId="0" animBg="1"/>
    </p:bldLst>
  </p:timing>
  <p:extLst mod="1">
    <p:ext uri="{E180D4A7-C9FB-4DFB-919C-405C955672EB}">
      <p14:showEvtLst xmlns:p14="http://schemas.microsoft.com/office/powerpoint/2010/main">
        <p14:playEvt time="34244" objId="1545230"/>
        <p14:playEvt time="35366" objId="1545230"/>
        <p14:playEvt time="36447" objId="1545230"/>
        <p14:playEvt time="37527" objId="1545230"/>
        <p14:playEvt time="38607" objId="1545230"/>
        <p14:playEvt time="39698" objId="1545230"/>
        <p14:playEvt time="40778" objId="1545230"/>
        <p14:playEvt time="41859" objId="1545230"/>
        <p14:playEvt time="42949" objId="1545230"/>
        <p14:playEvt time="44040" objId="1545230"/>
        <p14:playEvt time="45140" objId="1545230"/>
        <p14:playEvt time="46231" objId="1545230"/>
        <p14:stopEvt time="46633" objId="15452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516" name="Text Box 4"/>
          <p:cNvSpPr txBox="1">
            <a:spLocks noChangeArrowheads="1"/>
          </p:cNvSpPr>
          <p:nvPr/>
        </p:nvSpPr>
        <p:spPr bwMode="auto">
          <a:xfrm>
            <a:off x="6620471" y="5373688"/>
            <a:ext cx="922047"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rgbClr val="FFFFFF"/>
                </a:solidFill>
                <a:latin typeface="Times New Roman" pitchFamily="18" charset="0"/>
              </a:defRPr>
            </a:lvl1pPr>
            <a:lvl2pPr marL="742950" indent="-285750">
              <a:defRPr sz="2800">
                <a:solidFill>
                  <a:srgbClr val="FFFFFF"/>
                </a:solidFill>
                <a:latin typeface="Times New Roman" pitchFamily="18" charset="0"/>
              </a:defRPr>
            </a:lvl2pPr>
            <a:lvl3pPr marL="1143000" indent="-228600">
              <a:defRPr sz="2800">
                <a:solidFill>
                  <a:srgbClr val="FFFFFF"/>
                </a:solidFill>
                <a:latin typeface="Times New Roman" pitchFamily="18" charset="0"/>
              </a:defRPr>
            </a:lvl3pPr>
            <a:lvl4pPr marL="1600200" indent="-228600">
              <a:defRPr sz="2800">
                <a:solidFill>
                  <a:srgbClr val="FFFFFF"/>
                </a:solidFill>
                <a:latin typeface="Times New Roman" pitchFamily="18" charset="0"/>
              </a:defRPr>
            </a:lvl4pPr>
            <a:lvl5pPr marL="2057400" indent="-228600">
              <a:defRPr sz="2800">
                <a:solidFill>
                  <a:srgbClr val="FFFFFF"/>
                </a:solidFill>
                <a:latin typeface="Times New Roman" pitchFamily="18" charset="0"/>
              </a:defRPr>
            </a:lvl5pPr>
            <a:lvl6pPr marL="2514600" indent="-228600" eaLnBrk="0" fontAlgn="base" hangingPunct="0">
              <a:spcBef>
                <a:spcPct val="0"/>
              </a:spcBef>
              <a:spcAft>
                <a:spcPct val="0"/>
              </a:spcAft>
              <a:defRPr sz="2800">
                <a:solidFill>
                  <a:srgbClr val="FFFFFF"/>
                </a:solidFill>
                <a:latin typeface="Times New Roman" pitchFamily="18" charset="0"/>
              </a:defRPr>
            </a:lvl6pPr>
            <a:lvl7pPr marL="2971800" indent="-228600" eaLnBrk="0" fontAlgn="base" hangingPunct="0">
              <a:spcBef>
                <a:spcPct val="0"/>
              </a:spcBef>
              <a:spcAft>
                <a:spcPct val="0"/>
              </a:spcAft>
              <a:defRPr sz="2800">
                <a:solidFill>
                  <a:srgbClr val="FFFFFF"/>
                </a:solidFill>
                <a:latin typeface="Times New Roman" pitchFamily="18" charset="0"/>
              </a:defRPr>
            </a:lvl7pPr>
            <a:lvl8pPr marL="3429000" indent="-228600" eaLnBrk="0" fontAlgn="base" hangingPunct="0">
              <a:spcBef>
                <a:spcPct val="0"/>
              </a:spcBef>
              <a:spcAft>
                <a:spcPct val="0"/>
              </a:spcAft>
              <a:defRPr sz="2800">
                <a:solidFill>
                  <a:srgbClr val="FFFFFF"/>
                </a:solidFill>
                <a:latin typeface="Times New Roman" pitchFamily="18" charset="0"/>
              </a:defRPr>
            </a:lvl8pPr>
            <a:lvl9pPr marL="3886200" indent="-228600" eaLnBrk="0" fontAlgn="base" hangingPunct="0">
              <a:spcBef>
                <a:spcPct val="0"/>
              </a:spcBef>
              <a:spcAft>
                <a:spcPct val="0"/>
              </a:spcAft>
              <a:defRPr sz="2800">
                <a:solidFill>
                  <a:srgbClr val="FFFFFF"/>
                </a:solidFill>
                <a:latin typeface="Times New Roman" pitchFamily="18" charset="0"/>
              </a:defRPr>
            </a:lvl9pPr>
          </a:lstStyle>
          <a:p>
            <a:r>
              <a:rPr lang="en-US" b="1" i="1"/>
              <a:t>HLA</a:t>
            </a:r>
          </a:p>
        </p:txBody>
      </p:sp>
      <p:pic>
        <p:nvPicPr>
          <p:cNvPr id="13315" name="BROWN~10.MPG">
            <a:hlinkClick r:id="" action="ppaction://media"/>
          </p:cNvPr>
          <p:cNvPicPr>
            <a:picLocks noChangeAspect="1" noChangeArrowheads="1"/>
          </p:cNvPicPr>
          <p:nvPr>
            <a:videoFile r:link="rId3"/>
            <p:extLst>
              <p:ext uri="{DAA4B4D4-6D71-4841-9C94-3DE7FCFB9230}">
                <p14:media xmlns:p14="http://schemas.microsoft.com/office/powerpoint/2010/main" r:link="rId2"/>
              </p:ext>
            </p:extLst>
          </p:nvPr>
        </p:nvPicPr>
        <p:blipFill>
          <a:blip r:embed="rId10">
            <a:extLst>
              <a:ext uri="{28A0092B-C50C-407E-A947-70E740481C1C}">
                <a14:useLocalDpi xmlns:a14="http://schemas.microsoft.com/office/drawing/2010/main" val="0"/>
              </a:ext>
            </a:extLst>
          </a:blip>
          <a:srcRect/>
          <a:stretch>
            <a:fillRect/>
          </a:stretch>
        </p:blipFill>
        <p:spPr bwMode="auto">
          <a:xfrm>
            <a:off x="819747" y="2111375"/>
            <a:ext cx="3846909" cy="320675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600520" name="Line 8"/>
          <p:cNvSpPr>
            <a:spLocks noChangeShapeType="1"/>
          </p:cNvSpPr>
          <p:nvPr/>
        </p:nvSpPr>
        <p:spPr bwMode="auto">
          <a:xfrm>
            <a:off x="1753791" y="3035300"/>
            <a:ext cx="2323505" cy="1447800"/>
          </a:xfrm>
          <a:prstGeom prst="line">
            <a:avLst/>
          </a:prstGeom>
          <a:noFill/>
          <a:ln w="38100">
            <a:solidFill>
              <a:srgbClr val="FFFF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600522" name="BROWNI~8.MPG">
            <a:hlinkClick r:id="" action="ppaction://media"/>
          </p:cNvPr>
          <p:cNvPicPr>
            <a:picLocks noChangeAspect="1" noChangeArrowheads="1"/>
          </p:cNvPicPr>
          <p:nvPr>
            <a:videoFile r:link="rId5"/>
            <p:extLst>
              <p:ext uri="{DAA4B4D4-6D71-4841-9C94-3DE7FCFB9230}">
                <p14:media xmlns:p14="http://schemas.microsoft.com/office/powerpoint/2010/main" r:embed="rId4"/>
              </p:ext>
            </p:extLst>
          </p:nvPr>
        </p:nvPicPr>
        <p:blipFill>
          <a:blip r:embed="rId11">
            <a:extLst>
              <a:ext uri="{28A0092B-C50C-407E-A947-70E740481C1C}">
                <a14:useLocalDpi xmlns:a14="http://schemas.microsoft.com/office/drawing/2010/main" val="0"/>
              </a:ext>
            </a:extLst>
          </a:blip>
          <a:srcRect/>
          <a:stretch>
            <a:fillRect/>
          </a:stretch>
        </p:blipFill>
        <p:spPr bwMode="auto">
          <a:xfrm>
            <a:off x="5100637" y="2119314"/>
            <a:ext cx="3859412" cy="3216275"/>
          </a:xfrm>
          <a:prstGeom prst="rect">
            <a:avLst/>
          </a:prstGeom>
          <a:noFill/>
          <a:ln w="19050">
            <a:solidFill>
              <a:srgbClr val="FFFF00"/>
            </a:solidFill>
            <a:prstDash val="dash"/>
            <a:miter lim="800000"/>
            <a:headEnd/>
            <a:tailEnd/>
          </a:ln>
          <a:extLst>
            <a:ext uri="{909E8E84-426E-40DD-AFC4-6F175D3DCCD1}">
              <a14:hiddenFill xmlns:a14="http://schemas.microsoft.com/office/drawing/2010/main">
                <a:solidFill>
                  <a:srgbClr val="FFFFFF"/>
                </a:solidFill>
              </a14:hiddenFill>
            </a:ext>
          </a:extLst>
        </p:spPr>
      </p:pic>
      <p:sp>
        <p:nvSpPr>
          <p:cNvPr id="13318" name="Text Box 11"/>
          <p:cNvSpPr txBox="1">
            <a:spLocks noChangeArrowheads="1"/>
          </p:cNvSpPr>
          <p:nvPr/>
        </p:nvSpPr>
        <p:spPr bwMode="auto">
          <a:xfrm>
            <a:off x="2239566" y="5327651"/>
            <a:ext cx="881973"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rgbClr val="FFFFFF"/>
                </a:solidFill>
                <a:latin typeface="Times New Roman" pitchFamily="18" charset="0"/>
              </a:defRPr>
            </a:lvl1pPr>
            <a:lvl2pPr marL="742950" indent="-285750">
              <a:defRPr sz="2800">
                <a:solidFill>
                  <a:srgbClr val="FFFFFF"/>
                </a:solidFill>
                <a:latin typeface="Times New Roman" pitchFamily="18" charset="0"/>
              </a:defRPr>
            </a:lvl2pPr>
            <a:lvl3pPr marL="1143000" indent="-228600">
              <a:defRPr sz="2800">
                <a:solidFill>
                  <a:srgbClr val="FFFFFF"/>
                </a:solidFill>
                <a:latin typeface="Times New Roman" pitchFamily="18" charset="0"/>
              </a:defRPr>
            </a:lvl3pPr>
            <a:lvl4pPr marL="1600200" indent="-228600">
              <a:defRPr sz="2800">
                <a:solidFill>
                  <a:srgbClr val="FFFFFF"/>
                </a:solidFill>
                <a:latin typeface="Times New Roman" pitchFamily="18" charset="0"/>
              </a:defRPr>
            </a:lvl4pPr>
            <a:lvl5pPr marL="2057400" indent="-228600">
              <a:defRPr sz="2800">
                <a:solidFill>
                  <a:srgbClr val="FFFFFF"/>
                </a:solidFill>
                <a:latin typeface="Times New Roman" pitchFamily="18" charset="0"/>
              </a:defRPr>
            </a:lvl5pPr>
            <a:lvl6pPr marL="2514600" indent="-228600" eaLnBrk="0" fontAlgn="base" hangingPunct="0">
              <a:spcBef>
                <a:spcPct val="0"/>
              </a:spcBef>
              <a:spcAft>
                <a:spcPct val="0"/>
              </a:spcAft>
              <a:defRPr sz="2800">
                <a:solidFill>
                  <a:srgbClr val="FFFFFF"/>
                </a:solidFill>
                <a:latin typeface="Times New Roman" pitchFamily="18" charset="0"/>
              </a:defRPr>
            </a:lvl6pPr>
            <a:lvl7pPr marL="2971800" indent="-228600" eaLnBrk="0" fontAlgn="base" hangingPunct="0">
              <a:spcBef>
                <a:spcPct val="0"/>
              </a:spcBef>
              <a:spcAft>
                <a:spcPct val="0"/>
              </a:spcAft>
              <a:defRPr sz="2800">
                <a:solidFill>
                  <a:srgbClr val="FFFFFF"/>
                </a:solidFill>
                <a:latin typeface="Times New Roman" pitchFamily="18" charset="0"/>
              </a:defRPr>
            </a:lvl7pPr>
            <a:lvl8pPr marL="3429000" indent="-228600" eaLnBrk="0" fontAlgn="base" hangingPunct="0">
              <a:spcBef>
                <a:spcPct val="0"/>
              </a:spcBef>
              <a:spcAft>
                <a:spcPct val="0"/>
              </a:spcAft>
              <a:defRPr sz="2800">
                <a:solidFill>
                  <a:srgbClr val="FFFFFF"/>
                </a:solidFill>
                <a:latin typeface="Times New Roman" pitchFamily="18" charset="0"/>
              </a:defRPr>
            </a:lvl8pPr>
            <a:lvl9pPr marL="3886200" indent="-228600" eaLnBrk="0" fontAlgn="base" hangingPunct="0">
              <a:spcBef>
                <a:spcPct val="0"/>
              </a:spcBef>
              <a:spcAft>
                <a:spcPct val="0"/>
              </a:spcAft>
              <a:defRPr sz="2800">
                <a:solidFill>
                  <a:srgbClr val="FFFFFF"/>
                </a:solidFill>
                <a:latin typeface="Times New Roman" pitchFamily="18" charset="0"/>
              </a:defRPr>
            </a:lvl9pPr>
          </a:lstStyle>
          <a:p>
            <a:r>
              <a:rPr lang="en-US" b="1" i="1"/>
              <a:t>VLA</a:t>
            </a:r>
          </a:p>
        </p:txBody>
      </p:sp>
      <p:sp>
        <p:nvSpPr>
          <p:cNvPr id="13320" name="Rectangle 16"/>
          <p:cNvSpPr>
            <a:spLocks noChangeArrowheads="1"/>
          </p:cNvSpPr>
          <p:nvPr/>
        </p:nvSpPr>
        <p:spPr bwMode="auto">
          <a:xfrm>
            <a:off x="153591" y="0"/>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a:solidFill>
                  <a:srgbClr val="FAFD00"/>
                </a:solidFill>
              </a:rPr>
              <a:t>Cardiac Views:</a:t>
            </a:r>
            <a:r>
              <a:rPr lang="en-GB" sz="4400" u="sng"/>
              <a:t/>
            </a:r>
            <a:br>
              <a:rPr lang="en-GB" sz="4400" u="sng"/>
            </a:br>
            <a:r>
              <a:rPr lang="en-GB" sz="4400" i="1" u="sng"/>
              <a:t>Horizontal Long Axis (HLA)</a:t>
            </a:r>
          </a:p>
        </p:txBody>
      </p:sp>
      <p:pic>
        <p:nvPicPr>
          <p:cNvPr id="2" name="Audio 1">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146184964"/>
      </p:ext>
    </p:extLst>
  </p:cSld>
  <p:clrMapOvr>
    <a:masterClrMapping/>
  </p:clrMapOvr>
  <mc:AlternateContent xmlns:mc="http://schemas.openxmlformats.org/markup-compatibility/2006" xmlns:p14="http://schemas.microsoft.com/office/powerpoint/2010/main">
    <mc:Choice Requires="p14">
      <p:transition spd="slow" p14:dur="1200" advTm="30689">
        <p14:prism/>
      </p:transition>
    </mc:Choice>
    <mc:Fallback xmlns="">
      <p:transition spd="slow" advTm="306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600520"/>
                                        </p:tgtEl>
                                        <p:attrNameLst>
                                          <p:attrName>style.visibility</p:attrName>
                                        </p:attrNameLst>
                                      </p:cBhvr>
                                      <p:to>
                                        <p:strVal val="visible"/>
                                      </p:to>
                                    </p:set>
                                    <p:animEffect transition="in" filter="wipe(left)">
                                      <p:cBhvr>
                                        <p:cTn id="11" dur="500"/>
                                        <p:tgtEl>
                                          <p:spTgt spid="16005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1600516"/>
                                        </p:tgtEl>
                                        <p:attrNameLst>
                                          <p:attrName>style.visibility</p:attrName>
                                        </p:attrNameLst>
                                      </p:cBhvr>
                                      <p:to>
                                        <p:strVal val="visible"/>
                                      </p:to>
                                    </p:set>
                                    <p:anim calcmode="lin" valueType="num">
                                      <p:cBhvr additive="base">
                                        <p:cTn id="16" dur="500" fill="hold"/>
                                        <p:tgtEl>
                                          <p:spTgt spid="1600516"/>
                                        </p:tgtEl>
                                        <p:attrNameLst>
                                          <p:attrName>ppt_x</p:attrName>
                                        </p:attrNameLst>
                                      </p:cBhvr>
                                      <p:tavLst>
                                        <p:tav tm="0">
                                          <p:val>
                                            <p:strVal val="1+#ppt_w/2"/>
                                          </p:val>
                                        </p:tav>
                                        <p:tav tm="100000">
                                          <p:val>
                                            <p:strVal val="#ppt_x"/>
                                          </p:val>
                                        </p:tav>
                                      </p:tavLst>
                                    </p:anim>
                                    <p:anim calcmode="lin" valueType="num">
                                      <p:cBhvr additive="base">
                                        <p:cTn id="17" dur="500" fill="hold"/>
                                        <p:tgtEl>
                                          <p:spTgt spid="160051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500"/>
                            </p:stCondLst>
                            <p:childTnLst>
                              <p:par>
                                <p:cTn id="19" presetID="17" presetClass="entr" presetSubtype="1" fill="hold" nodeType="afterEffect">
                                  <p:stCondLst>
                                    <p:cond delay="0"/>
                                  </p:stCondLst>
                                  <p:childTnLst>
                                    <p:set>
                                      <p:cBhvr>
                                        <p:cTn id="20" dur="1" fill="hold">
                                          <p:stCondLst>
                                            <p:cond delay="0"/>
                                          </p:stCondLst>
                                        </p:cTn>
                                        <p:tgtEl>
                                          <p:spTgt spid="1600522"/>
                                        </p:tgtEl>
                                        <p:attrNameLst>
                                          <p:attrName>style.visibility</p:attrName>
                                        </p:attrNameLst>
                                      </p:cBhvr>
                                      <p:to>
                                        <p:strVal val="visible"/>
                                      </p:to>
                                    </p:set>
                                    <p:anim calcmode="lin" valueType="num">
                                      <p:cBhvr>
                                        <p:cTn id="21" dur="500" fill="hold"/>
                                        <p:tgtEl>
                                          <p:spTgt spid="1600522"/>
                                        </p:tgtEl>
                                        <p:attrNameLst>
                                          <p:attrName>ppt_x</p:attrName>
                                        </p:attrNameLst>
                                      </p:cBhvr>
                                      <p:tavLst>
                                        <p:tav tm="0">
                                          <p:val>
                                            <p:strVal val="#ppt_x"/>
                                          </p:val>
                                        </p:tav>
                                        <p:tav tm="100000">
                                          <p:val>
                                            <p:strVal val="#ppt_x"/>
                                          </p:val>
                                        </p:tav>
                                      </p:tavLst>
                                    </p:anim>
                                    <p:anim calcmode="lin" valueType="num">
                                      <p:cBhvr>
                                        <p:cTn id="22" dur="500" fill="hold"/>
                                        <p:tgtEl>
                                          <p:spTgt spid="1600522"/>
                                        </p:tgtEl>
                                        <p:attrNameLst>
                                          <p:attrName>ppt_y</p:attrName>
                                        </p:attrNameLst>
                                      </p:cBhvr>
                                      <p:tavLst>
                                        <p:tav tm="0">
                                          <p:val>
                                            <p:strVal val="#ppt_y-#ppt_h/2"/>
                                          </p:val>
                                        </p:tav>
                                        <p:tav tm="100000">
                                          <p:val>
                                            <p:strVal val="#ppt_y"/>
                                          </p:val>
                                        </p:tav>
                                      </p:tavLst>
                                    </p:anim>
                                    <p:anim calcmode="lin" valueType="num">
                                      <p:cBhvr>
                                        <p:cTn id="23" dur="500" fill="hold"/>
                                        <p:tgtEl>
                                          <p:spTgt spid="1600522"/>
                                        </p:tgtEl>
                                        <p:attrNameLst>
                                          <p:attrName>ppt_w</p:attrName>
                                        </p:attrNameLst>
                                      </p:cBhvr>
                                      <p:tavLst>
                                        <p:tav tm="0">
                                          <p:val>
                                            <p:strVal val="#ppt_w"/>
                                          </p:val>
                                        </p:tav>
                                        <p:tav tm="100000">
                                          <p:val>
                                            <p:strVal val="#ppt_w"/>
                                          </p:val>
                                        </p:tav>
                                      </p:tavLst>
                                    </p:anim>
                                    <p:anim calcmode="lin" valueType="num">
                                      <p:cBhvr>
                                        <p:cTn id="24" dur="500" fill="hold"/>
                                        <p:tgtEl>
                                          <p:spTgt spid="1600522"/>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000"/>
                            </p:stCondLst>
                            <p:childTnLst>
                              <p:par>
                                <p:cTn id="26" presetID="1" presetClass="mediacall" presetSubtype="0" fill="hold" nodeType="afterEffect">
                                  <p:stCondLst>
                                    <p:cond delay="0"/>
                                  </p:stCondLst>
                                  <p:childTnLst>
                                    <p:cmd type="call" cmd="playFrom(0.0)">
                                      <p:cBhvr>
                                        <p:cTn id="27" dur="791" fill="hold"/>
                                        <p:tgtEl>
                                          <p:spTgt spid="16005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8" repeatCount="indefinite" fill="hold" display="0">
                  <p:stCondLst>
                    <p:cond delay="indefinite"/>
                  </p:stCondLst>
                  <p:endCondLst>
                    <p:cond evt="onPrev" delay="0">
                      <p:tgtEl>
                        <p:sldTgt/>
                      </p:tgtEl>
                    </p:cond>
                  </p:endCondLst>
                </p:cTn>
                <p:tgtEl>
                  <p:spTgt spid="1600522"/>
                </p:tgtEl>
              </p:cMediaNode>
            </p:video>
            <p:seq concurrent="1" nextAc="seek">
              <p:cTn id="29" restart="whenNotActive" fill="hold" evtFilter="cancelBubble" nodeType="interactiveSeq">
                <p:stCondLst>
                  <p:cond evt="onClick" delay="0">
                    <p:tgtEl>
                      <p:spTgt spid="1600522"/>
                    </p:tgtEl>
                  </p:cond>
                </p:stCondLst>
                <p:endSync evt="end" delay="0">
                  <p:rtn val="all"/>
                </p:endSync>
                <p:childTnLst>
                  <p:par>
                    <p:cTn id="30" fill="hold" nodeType="clickPar">
                      <p:stCondLst>
                        <p:cond delay="0"/>
                      </p:stCondLst>
                      <p:childTnLst>
                        <p:par>
                          <p:cTn id="31" fill="hold" nodeType="withGroup">
                            <p:stCondLst>
                              <p:cond delay="0"/>
                            </p:stCondLst>
                            <p:childTnLst>
                              <p:par>
                                <p:cTn id="32" presetID="2" presetClass="mediacall" presetSubtype="0" fill="hold" nodeType="clickEffect">
                                  <p:stCondLst>
                                    <p:cond delay="0"/>
                                  </p:stCondLst>
                                  <p:childTnLst>
                                    <p:cmd type="call" cmd="togglePause">
                                      <p:cBhvr>
                                        <p:cTn id="33" dur="1" fill="hold"/>
                                        <p:tgtEl>
                                          <p:spTgt spid="1600522"/>
                                        </p:tgtEl>
                                      </p:cBhvr>
                                    </p:cmd>
                                  </p:childTnLst>
                                </p:cTn>
                              </p:par>
                            </p:childTnLst>
                          </p:cTn>
                        </p:par>
                      </p:childTnLst>
                    </p:cTn>
                  </p:par>
                </p:childTnLst>
              </p:cTn>
              <p:nextCondLst>
                <p:cond evt="onClick" delay="0">
                  <p:tgtEl>
                    <p:spTgt spid="1600522"/>
                  </p:tgtEl>
                </p:cond>
              </p:nextCondLst>
            </p:seq>
            <p:audio isNarration="1">
              <p:cMediaNode vol="80000" showWhenStopped="0">
                <p:cTn id="34" fill="hold" display="0">
                  <p:stCondLst>
                    <p:cond delay="indefinite"/>
                  </p:stCondLst>
                  <p:endCondLst>
                    <p:cond evt="onStopAudio" delay="0">
                      <p:tgtEl>
                        <p:sldTgt/>
                      </p:tgtEl>
                    </p:cond>
                  </p:endCondLst>
                </p:cTn>
                <p:tgtEl>
                  <p:spTgt spid="2"/>
                </p:tgtEl>
              </p:cMediaNode>
            </p:audio>
          </p:childTnLst>
        </p:cTn>
      </p:par>
    </p:tnLst>
    <p:bldLst>
      <p:bldP spid="1600516" grpId="0" autoUpdateAnimBg="0"/>
      <p:bldP spid="1600520" grpId="0" animBg="1"/>
    </p:bldLst>
  </p:timing>
  <p:extLst mod="1">
    <p:ext uri="{E180D4A7-C9FB-4DFB-919C-405C955672EB}">
      <p14:showEvtLst xmlns:p14="http://schemas.microsoft.com/office/powerpoint/2010/main">
        <p14:playEvt time="19037" objId="1600522"/>
        <p14:playEvt time="20060" objId="1600522"/>
        <p14:playEvt time="21061" objId="1600522"/>
        <p14:playEvt time="22051" objId="1600522"/>
        <p14:playEvt time="23052" objId="1600522"/>
        <p14:playEvt time="24062" objId="1600522"/>
        <p14:playEvt time="25072" objId="1600522"/>
        <p14:playEvt time="26083" objId="1600522"/>
        <p14:playEvt time="27093" objId="1600522"/>
        <p14:playEvt time="28094" objId="1600522"/>
        <p14:playEvt time="29094" objId="1600522"/>
        <p14:playEvt time="30094" objId="1600522"/>
        <p14:stopEvt time="30689" objId="1600522"/>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5810" name="Group 2"/>
          <p:cNvGrpSpPr>
            <a:grpSpLocks noChangeAspect="1"/>
          </p:cNvGrpSpPr>
          <p:nvPr/>
        </p:nvGrpSpPr>
        <p:grpSpPr bwMode="auto">
          <a:xfrm>
            <a:off x="942975" y="3652838"/>
            <a:ext cx="3084315" cy="2138362"/>
            <a:chOff x="241" y="2160"/>
            <a:chExt cx="2303" cy="1870"/>
          </a:xfrm>
        </p:grpSpPr>
        <p:pic>
          <p:nvPicPr>
            <p:cNvPr id="15382" name="LITTLE_4ch2.mpg">
              <a:hlinkClick r:id="" action="ppaction://media"/>
            </p:cNvPr>
            <p:cNvPicPr>
              <a:picLocks noChangeAspect="1" noChangeArrowheads="1"/>
            </p:cNvPicPr>
            <p:nvPr>
              <a:videoFile r:link="rId9"/>
              <p:extLst>
                <p:ext uri="{DAA4B4D4-6D71-4841-9C94-3DE7FCFB9230}">
                  <p14:media xmlns:p14="http://schemas.microsoft.com/office/powerpoint/2010/main" r:embed="rId8"/>
                </p:ext>
              </p:extLst>
            </p:nvPr>
          </p:nvPicPr>
          <p:blipFill>
            <a:blip r:embed="rId12">
              <a:extLst>
                <a:ext uri="{28A0092B-C50C-407E-A947-70E740481C1C}">
                  <a14:useLocalDpi xmlns:a14="http://schemas.microsoft.com/office/drawing/2010/main" val="0"/>
                </a:ext>
              </a:extLst>
            </a:blip>
            <a:srcRect/>
            <a:stretch>
              <a:fillRect/>
            </a:stretch>
          </p:blipFill>
          <p:spPr bwMode="auto">
            <a:xfrm>
              <a:off x="241" y="2160"/>
              <a:ext cx="2303" cy="187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nvGrpSpPr>
            <p:cNvPr id="15383" name="Group 4"/>
            <p:cNvGrpSpPr>
              <a:grpSpLocks noChangeAspect="1"/>
            </p:cNvGrpSpPr>
            <p:nvPr/>
          </p:nvGrpSpPr>
          <p:grpSpPr bwMode="auto">
            <a:xfrm rot="-2570999">
              <a:off x="1116" y="2370"/>
              <a:ext cx="864" cy="1056"/>
              <a:chOff x="3216" y="1536"/>
              <a:chExt cx="864" cy="624"/>
            </a:xfrm>
          </p:grpSpPr>
          <p:sp>
            <p:nvSpPr>
              <p:cNvPr id="15384" name="Line 5"/>
              <p:cNvSpPr>
                <a:spLocks noChangeAspect="1" noChangeShapeType="1"/>
              </p:cNvSpPr>
              <p:nvPr/>
            </p:nvSpPr>
            <p:spPr bwMode="auto">
              <a:xfrm>
                <a:off x="3216"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5" name="Line 6"/>
              <p:cNvSpPr>
                <a:spLocks noChangeAspect="1" noChangeShapeType="1"/>
              </p:cNvSpPr>
              <p:nvPr/>
            </p:nvSpPr>
            <p:spPr bwMode="auto">
              <a:xfrm>
                <a:off x="3312"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6" name="Line 7"/>
              <p:cNvSpPr>
                <a:spLocks noChangeAspect="1" noChangeShapeType="1"/>
              </p:cNvSpPr>
              <p:nvPr/>
            </p:nvSpPr>
            <p:spPr bwMode="auto">
              <a:xfrm>
                <a:off x="3408"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7" name="Line 8"/>
              <p:cNvSpPr>
                <a:spLocks noChangeAspect="1" noChangeShapeType="1"/>
              </p:cNvSpPr>
              <p:nvPr/>
            </p:nvSpPr>
            <p:spPr bwMode="auto">
              <a:xfrm>
                <a:off x="3504"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8" name="Line 9"/>
              <p:cNvSpPr>
                <a:spLocks noChangeAspect="1" noChangeShapeType="1"/>
              </p:cNvSpPr>
              <p:nvPr/>
            </p:nvSpPr>
            <p:spPr bwMode="auto">
              <a:xfrm>
                <a:off x="3600"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9" name="Line 10"/>
              <p:cNvSpPr>
                <a:spLocks noChangeAspect="1" noChangeShapeType="1"/>
              </p:cNvSpPr>
              <p:nvPr/>
            </p:nvSpPr>
            <p:spPr bwMode="auto">
              <a:xfrm>
                <a:off x="3696"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90" name="Line 11"/>
              <p:cNvSpPr>
                <a:spLocks noChangeAspect="1" noChangeShapeType="1"/>
              </p:cNvSpPr>
              <p:nvPr/>
            </p:nvSpPr>
            <p:spPr bwMode="auto">
              <a:xfrm>
                <a:off x="3792"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91" name="Line 12"/>
              <p:cNvSpPr>
                <a:spLocks noChangeAspect="1" noChangeShapeType="1"/>
              </p:cNvSpPr>
              <p:nvPr/>
            </p:nvSpPr>
            <p:spPr bwMode="auto">
              <a:xfrm>
                <a:off x="3888"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92" name="Line 13"/>
              <p:cNvSpPr>
                <a:spLocks noChangeAspect="1" noChangeShapeType="1"/>
              </p:cNvSpPr>
              <p:nvPr/>
            </p:nvSpPr>
            <p:spPr bwMode="auto">
              <a:xfrm>
                <a:off x="3984"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93" name="Line 14"/>
              <p:cNvSpPr>
                <a:spLocks noChangeAspect="1" noChangeShapeType="1"/>
              </p:cNvSpPr>
              <p:nvPr/>
            </p:nvSpPr>
            <p:spPr bwMode="auto">
              <a:xfrm>
                <a:off x="4080"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1655823" name="Group 15"/>
          <p:cNvGrpSpPr>
            <a:grpSpLocks noChangeAspect="1"/>
          </p:cNvGrpSpPr>
          <p:nvPr/>
        </p:nvGrpSpPr>
        <p:grpSpPr bwMode="auto">
          <a:xfrm>
            <a:off x="942975" y="1254125"/>
            <a:ext cx="3084315" cy="2398713"/>
            <a:chOff x="240" y="144"/>
            <a:chExt cx="2304" cy="2016"/>
          </a:xfrm>
        </p:grpSpPr>
        <p:pic>
          <p:nvPicPr>
            <p:cNvPr id="15370" name="LITTLE_2chla2.mpg">
              <a:hlinkClick r:id="" action="ppaction://media"/>
            </p:cNvPr>
            <p:cNvPicPr>
              <a:picLocks noChangeAspect="1" noChangeArrowheads="1"/>
            </p:cNvPicPr>
            <p:nvPr>
              <a:videoFile r:link="rId7"/>
              <p:extLst>
                <p:ext uri="{DAA4B4D4-6D71-4841-9C94-3DE7FCFB9230}">
                  <p14:media xmlns:p14="http://schemas.microsoft.com/office/powerpoint/2010/main" r:embed="rId6"/>
                </p:ext>
              </p:extLst>
            </p:nvPr>
          </p:nvPicPr>
          <p:blipFill>
            <a:blip r:embed="rId13">
              <a:extLst>
                <a:ext uri="{28A0092B-C50C-407E-A947-70E740481C1C}">
                  <a14:useLocalDpi xmlns:a14="http://schemas.microsoft.com/office/drawing/2010/main" val="0"/>
                </a:ext>
              </a:extLst>
            </a:blip>
            <a:srcRect/>
            <a:stretch>
              <a:fillRect/>
            </a:stretch>
          </p:blipFill>
          <p:spPr bwMode="auto">
            <a:xfrm>
              <a:off x="240" y="144"/>
              <a:ext cx="2304" cy="2016"/>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nvGrpSpPr>
            <p:cNvPr id="15371" name="Group 17"/>
            <p:cNvGrpSpPr>
              <a:grpSpLocks noChangeAspect="1"/>
            </p:cNvGrpSpPr>
            <p:nvPr/>
          </p:nvGrpSpPr>
          <p:grpSpPr bwMode="auto">
            <a:xfrm rot="-1993525">
              <a:off x="813" y="863"/>
              <a:ext cx="864" cy="809"/>
              <a:chOff x="3216" y="1536"/>
              <a:chExt cx="864" cy="624"/>
            </a:xfrm>
          </p:grpSpPr>
          <p:sp>
            <p:nvSpPr>
              <p:cNvPr id="15372" name="Line 18"/>
              <p:cNvSpPr>
                <a:spLocks noChangeAspect="1" noChangeShapeType="1"/>
              </p:cNvSpPr>
              <p:nvPr/>
            </p:nvSpPr>
            <p:spPr bwMode="auto">
              <a:xfrm>
                <a:off x="3216"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3" name="Line 19"/>
              <p:cNvSpPr>
                <a:spLocks noChangeAspect="1" noChangeShapeType="1"/>
              </p:cNvSpPr>
              <p:nvPr/>
            </p:nvSpPr>
            <p:spPr bwMode="auto">
              <a:xfrm>
                <a:off x="3312"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4" name="Line 20"/>
              <p:cNvSpPr>
                <a:spLocks noChangeAspect="1" noChangeShapeType="1"/>
              </p:cNvSpPr>
              <p:nvPr/>
            </p:nvSpPr>
            <p:spPr bwMode="auto">
              <a:xfrm>
                <a:off x="3408"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5" name="Line 21"/>
              <p:cNvSpPr>
                <a:spLocks noChangeAspect="1" noChangeShapeType="1"/>
              </p:cNvSpPr>
              <p:nvPr/>
            </p:nvSpPr>
            <p:spPr bwMode="auto">
              <a:xfrm>
                <a:off x="3504"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6" name="Line 22"/>
              <p:cNvSpPr>
                <a:spLocks noChangeAspect="1" noChangeShapeType="1"/>
              </p:cNvSpPr>
              <p:nvPr/>
            </p:nvSpPr>
            <p:spPr bwMode="auto">
              <a:xfrm>
                <a:off x="3600"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7" name="Line 23"/>
              <p:cNvSpPr>
                <a:spLocks noChangeAspect="1" noChangeShapeType="1"/>
              </p:cNvSpPr>
              <p:nvPr/>
            </p:nvSpPr>
            <p:spPr bwMode="auto">
              <a:xfrm>
                <a:off x="3696"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8" name="Line 24"/>
              <p:cNvSpPr>
                <a:spLocks noChangeAspect="1" noChangeShapeType="1"/>
              </p:cNvSpPr>
              <p:nvPr/>
            </p:nvSpPr>
            <p:spPr bwMode="auto">
              <a:xfrm>
                <a:off x="3792"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9" name="Line 25"/>
              <p:cNvSpPr>
                <a:spLocks noChangeAspect="1" noChangeShapeType="1"/>
              </p:cNvSpPr>
              <p:nvPr/>
            </p:nvSpPr>
            <p:spPr bwMode="auto">
              <a:xfrm>
                <a:off x="3888"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0" name="Line 26"/>
              <p:cNvSpPr>
                <a:spLocks noChangeAspect="1" noChangeShapeType="1"/>
              </p:cNvSpPr>
              <p:nvPr/>
            </p:nvSpPr>
            <p:spPr bwMode="auto">
              <a:xfrm>
                <a:off x="3984"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1" name="Line 27"/>
              <p:cNvSpPr>
                <a:spLocks noChangeAspect="1" noChangeShapeType="1"/>
              </p:cNvSpPr>
              <p:nvPr/>
            </p:nvSpPr>
            <p:spPr bwMode="auto">
              <a:xfrm>
                <a:off x="4080" y="1536"/>
                <a:ext cx="0" cy="624"/>
              </a:xfrm>
              <a:prstGeom prst="line">
                <a:avLst/>
              </a:prstGeom>
              <a:noFill/>
              <a:ln w="28575">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1655836" name="Group 28"/>
          <p:cNvGrpSpPr>
            <a:grpSpLocks/>
          </p:cNvGrpSpPr>
          <p:nvPr/>
        </p:nvGrpSpPr>
        <p:grpSpPr bwMode="auto">
          <a:xfrm>
            <a:off x="3959424" y="2362201"/>
            <a:ext cx="841176" cy="2576513"/>
            <a:chOff x="2217" y="1488"/>
            <a:chExt cx="471" cy="1623"/>
          </a:xfrm>
        </p:grpSpPr>
        <p:sp>
          <p:nvSpPr>
            <p:cNvPr id="15368" name="Line 29"/>
            <p:cNvSpPr>
              <a:spLocks noChangeShapeType="1"/>
            </p:cNvSpPr>
            <p:nvPr/>
          </p:nvSpPr>
          <p:spPr bwMode="auto">
            <a:xfrm>
              <a:off x="2232" y="1488"/>
              <a:ext cx="456" cy="336"/>
            </a:xfrm>
            <a:prstGeom prst="line">
              <a:avLst/>
            </a:prstGeom>
            <a:noFill/>
            <a:ln w="76200">
              <a:solidFill>
                <a:srgbClr val="FAFD00"/>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9" name="Line 30"/>
            <p:cNvSpPr>
              <a:spLocks noChangeShapeType="1"/>
            </p:cNvSpPr>
            <p:nvPr/>
          </p:nvSpPr>
          <p:spPr bwMode="auto">
            <a:xfrm flipV="1">
              <a:off x="2217" y="2784"/>
              <a:ext cx="471" cy="327"/>
            </a:xfrm>
            <a:prstGeom prst="line">
              <a:avLst/>
            </a:prstGeom>
            <a:noFill/>
            <a:ln w="76200">
              <a:solidFill>
                <a:srgbClr val="FAFD00"/>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655839" name="Little_matrix3x3.mpg">
            <a:hlinkClick r:id="" action="ppaction://media"/>
          </p:cNvPr>
          <p:cNvPicPr>
            <a:picLocks noChangeAspect="1" noChangeArrowheads="1"/>
          </p:cNvPicPr>
          <p:nvPr>
            <a:videoFile r:link="rId3"/>
            <p:extLst>
              <p:ext uri="{DAA4B4D4-6D71-4841-9C94-3DE7FCFB9230}">
                <p14:media xmlns:p14="http://schemas.microsoft.com/office/powerpoint/2010/main" r:embed="rId2"/>
              </p:ext>
            </p:extLst>
          </p:nvPr>
        </p:nvPicPr>
        <p:blipFill>
          <a:blip r:embed="rId14">
            <a:extLst>
              <a:ext uri="{28A0092B-C50C-407E-A947-70E740481C1C}">
                <a14:useLocalDpi xmlns:a14="http://schemas.microsoft.com/office/drawing/2010/main" val="0"/>
              </a:ext>
            </a:extLst>
          </a:blip>
          <a:srcRect/>
          <a:stretch>
            <a:fillRect/>
          </a:stretch>
        </p:blipFill>
        <p:spPr bwMode="auto">
          <a:xfrm>
            <a:off x="4802386" y="1238251"/>
            <a:ext cx="5141714" cy="4570413"/>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5366" name="Rectangle 32"/>
          <p:cNvSpPr>
            <a:spLocks noChangeArrowheads="1"/>
          </p:cNvSpPr>
          <p:nvPr/>
        </p:nvSpPr>
        <p:spPr bwMode="auto">
          <a:xfrm>
            <a:off x="312617" y="952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a:solidFill>
                  <a:srgbClr val="FAFD00"/>
                </a:solidFill>
              </a:rPr>
              <a:t>Ventricular Function:</a:t>
            </a:r>
            <a:r>
              <a:rPr lang="en-GB" sz="4400" i="1" u="sng" dirty="0"/>
              <a:t> short axis stack</a:t>
            </a:r>
          </a:p>
        </p:txBody>
      </p:sp>
      <p:pic>
        <p:nvPicPr>
          <p:cNvPr id="2" name="Audio 1">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1326737245"/>
      </p:ext>
    </p:extLst>
  </p:cSld>
  <p:clrMapOvr>
    <a:masterClrMapping/>
  </p:clrMapOvr>
  <mc:AlternateContent xmlns:mc="http://schemas.openxmlformats.org/markup-compatibility/2006" xmlns:p14="http://schemas.microsoft.com/office/powerpoint/2010/main">
    <mc:Choice Requires="p14">
      <p:transition spd="slow" p14:dur="1200" advTm="23455">
        <p14:prism/>
      </p:transition>
    </mc:Choice>
    <mc:Fallback xmlns="">
      <p:transition spd="slow" advTm="234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655823"/>
                                        </p:tgtEl>
                                        <p:attrNameLst>
                                          <p:attrName>style.visibility</p:attrName>
                                        </p:attrNameLst>
                                      </p:cBhvr>
                                      <p:to>
                                        <p:strVal val="visible"/>
                                      </p:to>
                                    </p:set>
                                    <p:animEffect transition="in" filter="wipe(up)">
                                      <p:cBhvr>
                                        <p:cTn id="11" dur="500"/>
                                        <p:tgtEl>
                                          <p:spTgt spid="16558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655810"/>
                                        </p:tgtEl>
                                        <p:attrNameLst>
                                          <p:attrName>style.visibility</p:attrName>
                                        </p:attrNameLst>
                                      </p:cBhvr>
                                      <p:to>
                                        <p:strVal val="visible"/>
                                      </p:to>
                                    </p:set>
                                    <p:animEffect transition="in" filter="wipe(up)">
                                      <p:cBhvr>
                                        <p:cTn id="16" dur="500"/>
                                        <p:tgtEl>
                                          <p:spTgt spid="1655810"/>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1655836"/>
                                        </p:tgtEl>
                                        <p:attrNameLst>
                                          <p:attrName>style.visibility</p:attrName>
                                        </p:attrNameLst>
                                      </p:cBhvr>
                                      <p:to>
                                        <p:strVal val="visible"/>
                                      </p:to>
                                    </p:set>
                                    <p:animEffect transition="in" filter="wipe(left)">
                                      <p:cBhvr>
                                        <p:cTn id="20" dur="500"/>
                                        <p:tgtEl>
                                          <p:spTgt spid="1655836"/>
                                        </p:tgtEl>
                                      </p:cBhvr>
                                    </p:animEffect>
                                  </p:childTnLst>
                                </p:cTn>
                              </p:par>
                            </p:childTnLst>
                          </p:cTn>
                        </p:par>
                        <p:par>
                          <p:cTn id="21" fill="hold" nodeType="afterGroup">
                            <p:stCondLst>
                              <p:cond delay="1000"/>
                            </p:stCondLst>
                            <p:childTnLst>
                              <p:par>
                                <p:cTn id="22" presetID="53" presetClass="entr" presetSubtype="0" fill="hold" nodeType="afterEffect">
                                  <p:stCondLst>
                                    <p:cond delay="0"/>
                                  </p:stCondLst>
                                  <p:childTnLst>
                                    <p:set>
                                      <p:cBhvr>
                                        <p:cTn id="23" dur="1" fill="hold">
                                          <p:stCondLst>
                                            <p:cond delay="0"/>
                                          </p:stCondLst>
                                        </p:cTn>
                                        <p:tgtEl>
                                          <p:spTgt spid="1655839"/>
                                        </p:tgtEl>
                                        <p:attrNameLst>
                                          <p:attrName>style.visibility</p:attrName>
                                        </p:attrNameLst>
                                      </p:cBhvr>
                                      <p:to>
                                        <p:strVal val="visible"/>
                                      </p:to>
                                    </p:set>
                                    <p:anim calcmode="lin" valueType="num">
                                      <p:cBhvr>
                                        <p:cTn id="24" dur="500" fill="hold"/>
                                        <p:tgtEl>
                                          <p:spTgt spid="1655839"/>
                                        </p:tgtEl>
                                        <p:attrNameLst>
                                          <p:attrName>ppt_w</p:attrName>
                                        </p:attrNameLst>
                                      </p:cBhvr>
                                      <p:tavLst>
                                        <p:tav tm="0">
                                          <p:val>
                                            <p:fltVal val="0"/>
                                          </p:val>
                                        </p:tav>
                                        <p:tav tm="100000">
                                          <p:val>
                                            <p:strVal val="#ppt_w"/>
                                          </p:val>
                                        </p:tav>
                                      </p:tavLst>
                                    </p:anim>
                                    <p:anim calcmode="lin" valueType="num">
                                      <p:cBhvr>
                                        <p:cTn id="25" dur="500" fill="hold"/>
                                        <p:tgtEl>
                                          <p:spTgt spid="1655839"/>
                                        </p:tgtEl>
                                        <p:attrNameLst>
                                          <p:attrName>ppt_h</p:attrName>
                                        </p:attrNameLst>
                                      </p:cBhvr>
                                      <p:tavLst>
                                        <p:tav tm="0">
                                          <p:val>
                                            <p:fltVal val="0"/>
                                          </p:val>
                                        </p:tav>
                                        <p:tav tm="100000">
                                          <p:val>
                                            <p:strVal val="#ppt_h"/>
                                          </p:val>
                                        </p:tav>
                                      </p:tavLst>
                                    </p:anim>
                                    <p:animEffect transition="in" filter="fade">
                                      <p:cBhvr>
                                        <p:cTn id="26" dur="500"/>
                                        <p:tgtEl>
                                          <p:spTgt spid="1655839"/>
                                        </p:tgtEl>
                                      </p:cBhvr>
                                    </p:animEffect>
                                  </p:childTnLst>
                                </p:cTn>
                              </p:par>
                            </p:childTnLst>
                          </p:cTn>
                        </p:par>
                        <p:par>
                          <p:cTn id="27" fill="hold" nodeType="afterGroup">
                            <p:stCondLst>
                              <p:cond delay="1500"/>
                            </p:stCondLst>
                            <p:childTnLst>
                              <p:par>
                                <p:cTn id="28" presetID="1" presetClass="mediacall" presetSubtype="0" fill="hold" nodeType="afterEffect">
                                  <p:stCondLst>
                                    <p:cond delay="0"/>
                                  </p:stCondLst>
                                  <p:childTnLst>
                                    <p:cmd type="call" cmd="playFrom(0.0)">
                                      <p:cBhvr>
                                        <p:cTn id="29" dur="832" fill="hold"/>
                                        <p:tgtEl>
                                          <p:spTgt spid="165583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30" repeatCount="indefinite" fill="hold" display="0">
                  <p:stCondLst>
                    <p:cond delay="indefinite"/>
                  </p:stCondLst>
                  <p:endCondLst>
                    <p:cond evt="onNext" delay="0">
                      <p:tgtEl>
                        <p:sldTgt/>
                      </p:tgtEl>
                    </p:cond>
                    <p:cond evt="onPrev" delay="0">
                      <p:tgtEl>
                        <p:sldTgt/>
                      </p:tgtEl>
                    </p:cond>
                  </p:endCondLst>
                </p:cTn>
                <p:tgtEl>
                  <p:spTgt spid="1655839"/>
                </p:tgtEl>
              </p:cMediaNode>
            </p:video>
            <p:audio isNarration="1">
              <p:cMediaNode vol="80000" showWhenStopped="0">
                <p:cTn id="31"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5335" objId="1655839"/>
        <p14:playEvt time="6443" objId="1655839"/>
        <p14:playEvt time="7493" objId="1655839"/>
        <p14:playEvt time="8544" objId="1655839"/>
        <p14:playEvt time="9594" objId="1655839"/>
        <p14:playEvt time="10645" objId="1655839"/>
        <p14:playEvt time="11695" objId="1655839"/>
        <p14:playEvt time="12745" objId="1655839"/>
        <p14:playEvt time="13816" objId="1655839"/>
        <p14:playEvt time="14866" objId="1655839"/>
        <p14:playEvt time="15927" objId="1655839"/>
        <p14:playEvt time="16967" objId="1655839"/>
        <p14:playEvt time="18018" objId="1655839"/>
        <p14:playEvt time="19068" objId="1655839"/>
        <p14:playEvt time="20118" objId="1655839"/>
        <p14:playEvt time="21169" objId="1655839"/>
        <p14:playEvt time="22219" objId="1655839"/>
        <p14:playEvt time="23280" objId="1655839"/>
        <p14:stopEvt time="23455" objId="1655839"/>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val 2"/>
          <p:cNvSpPr>
            <a:spLocks noChangeArrowheads="1"/>
          </p:cNvSpPr>
          <p:nvPr/>
        </p:nvSpPr>
        <p:spPr bwMode="auto">
          <a:xfrm>
            <a:off x="305396" y="228600"/>
            <a:ext cx="11658600" cy="10134600"/>
          </a:xfrm>
          <a:prstGeom prst="ellipse">
            <a:avLst/>
          </a:pr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grpSp>
        <p:nvGrpSpPr>
          <p:cNvPr id="1524739" name="Group 3"/>
          <p:cNvGrpSpPr>
            <a:grpSpLocks/>
          </p:cNvGrpSpPr>
          <p:nvPr/>
        </p:nvGrpSpPr>
        <p:grpSpPr bwMode="auto">
          <a:xfrm>
            <a:off x="3964781" y="3276601"/>
            <a:ext cx="5559624" cy="3351213"/>
            <a:chOff x="2448" y="1968"/>
            <a:chExt cx="3503" cy="2111"/>
          </a:xfrm>
        </p:grpSpPr>
        <p:pic>
          <p:nvPicPr>
            <p:cNvPr id="25644" name="Picture 4" descr="image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8" y="1968"/>
              <a:ext cx="2015" cy="2015"/>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45" name="Picture 5" descr="image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4" y="2352"/>
              <a:ext cx="1727" cy="1727"/>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sp>
        <p:nvSpPr>
          <p:cNvPr id="25604" name="Text Box 6"/>
          <p:cNvSpPr txBox="1">
            <a:spLocks noChangeArrowheads="1"/>
          </p:cNvSpPr>
          <p:nvPr/>
        </p:nvSpPr>
        <p:spPr bwMode="auto">
          <a:xfrm>
            <a:off x="244772" y="206253"/>
            <a:ext cx="377872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800">
                <a:solidFill>
                  <a:srgbClr val="FFFFFF"/>
                </a:solidFill>
                <a:latin typeface="Times New Roman" pitchFamily="18" charset="0"/>
              </a:defRPr>
            </a:lvl1pPr>
            <a:lvl2pPr marL="742950" indent="-285750">
              <a:defRPr sz="2800">
                <a:solidFill>
                  <a:srgbClr val="FFFFFF"/>
                </a:solidFill>
                <a:latin typeface="Times New Roman" pitchFamily="18" charset="0"/>
              </a:defRPr>
            </a:lvl2pPr>
            <a:lvl3pPr marL="1143000" indent="-228600">
              <a:defRPr sz="2800">
                <a:solidFill>
                  <a:srgbClr val="FFFFFF"/>
                </a:solidFill>
                <a:latin typeface="Times New Roman" pitchFamily="18" charset="0"/>
              </a:defRPr>
            </a:lvl3pPr>
            <a:lvl4pPr marL="1600200" indent="-228600">
              <a:defRPr sz="2800">
                <a:solidFill>
                  <a:srgbClr val="FFFFFF"/>
                </a:solidFill>
                <a:latin typeface="Times New Roman" pitchFamily="18" charset="0"/>
              </a:defRPr>
            </a:lvl4pPr>
            <a:lvl5pPr marL="2057400" indent="-228600">
              <a:defRPr sz="2800">
                <a:solidFill>
                  <a:srgbClr val="FFFFFF"/>
                </a:solidFill>
                <a:latin typeface="Times New Roman" pitchFamily="18" charset="0"/>
              </a:defRPr>
            </a:lvl5pPr>
            <a:lvl6pPr marL="2514600" indent="-228600" eaLnBrk="0" fontAlgn="base" hangingPunct="0">
              <a:spcBef>
                <a:spcPct val="0"/>
              </a:spcBef>
              <a:spcAft>
                <a:spcPct val="0"/>
              </a:spcAft>
              <a:defRPr sz="2800">
                <a:solidFill>
                  <a:srgbClr val="FFFFFF"/>
                </a:solidFill>
                <a:latin typeface="Times New Roman" pitchFamily="18" charset="0"/>
              </a:defRPr>
            </a:lvl6pPr>
            <a:lvl7pPr marL="2971800" indent="-228600" eaLnBrk="0" fontAlgn="base" hangingPunct="0">
              <a:spcBef>
                <a:spcPct val="0"/>
              </a:spcBef>
              <a:spcAft>
                <a:spcPct val="0"/>
              </a:spcAft>
              <a:defRPr sz="2800">
                <a:solidFill>
                  <a:srgbClr val="FFFFFF"/>
                </a:solidFill>
                <a:latin typeface="Times New Roman" pitchFamily="18" charset="0"/>
              </a:defRPr>
            </a:lvl7pPr>
            <a:lvl8pPr marL="3429000" indent="-228600" eaLnBrk="0" fontAlgn="base" hangingPunct="0">
              <a:spcBef>
                <a:spcPct val="0"/>
              </a:spcBef>
              <a:spcAft>
                <a:spcPct val="0"/>
              </a:spcAft>
              <a:defRPr sz="2800">
                <a:solidFill>
                  <a:srgbClr val="FFFFFF"/>
                </a:solidFill>
                <a:latin typeface="Times New Roman" pitchFamily="18" charset="0"/>
              </a:defRPr>
            </a:lvl8pPr>
            <a:lvl9pPr marL="3886200" indent="-228600" eaLnBrk="0" fontAlgn="base" hangingPunct="0">
              <a:spcBef>
                <a:spcPct val="0"/>
              </a:spcBef>
              <a:spcAft>
                <a:spcPct val="0"/>
              </a:spcAft>
              <a:defRPr sz="2800">
                <a:solidFill>
                  <a:srgbClr val="FFFFFF"/>
                </a:solidFill>
                <a:latin typeface="Times New Roman" pitchFamily="18" charset="0"/>
              </a:defRPr>
            </a:lvl9pPr>
          </a:lstStyle>
          <a:p>
            <a:pPr>
              <a:buClr>
                <a:schemeClr val="hlink"/>
              </a:buClr>
            </a:pPr>
            <a:r>
              <a:rPr lang="en-US" sz="3200" b="1" i="1" dirty="0">
                <a:solidFill>
                  <a:srgbClr val="FAFD00"/>
                </a:solidFill>
              </a:rPr>
              <a:t>Ventricular Volumes:</a:t>
            </a:r>
          </a:p>
        </p:txBody>
      </p:sp>
      <p:grpSp>
        <p:nvGrpSpPr>
          <p:cNvPr id="1524743" name="Group 7"/>
          <p:cNvGrpSpPr>
            <a:grpSpLocks/>
          </p:cNvGrpSpPr>
          <p:nvPr/>
        </p:nvGrpSpPr>
        <p:grpSpPr bwMode="auto">
          <a:xfrm>
            <a:off x="3964781" y="3276601"/>
            <a:ext cx="5559624" cy="3351213"/>
            <a:chOff x="2448" y="1968"/>
            <a:chExt cx="3503" cy="2111"/>
          </a:xfrm>
        </p:grpSpPr>
        <p:pic>
          <p:nvPicPr>
            <p:cNvPr id="25642" name="Picture 8" descr="image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48" y="1968"/>
              <a:ext cx="2015" cy="2015"/>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43" name="Picture 9" descr="image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4" y="2352"/>
              <a:ext cx="1727" cy="1727"/>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524746" name="Group 10"/>
          <p:cNvGrpSpPr>
            <a:grpSpLocks/>
          </p:cNvGrpSpPr>
          <p:nvPr/>
        </p:nvGrpSpPr>
        <p:grpSpPr bwMode="auto">
          <a:xfrm>
            <a:off x="380405" y="304800"/>
            <a:ext cx="9906595" cy="5867400"/>
            <a:chOff x="240" y="192"/>
            <a:chExt cx="6240" cy="3696"/>
          </a:xfrm>
        </p:grpSpPr>
        <p:pic>
          <p:nvPicPr>
            <p:cNvPr id="25630" name="Picture 11" descr="image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0" y="2736"/>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1" name="Picture 12" descr="image0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2" y="2160"/>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2" name="Picture 13" descr="image0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 y="158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3" name="Picture 14" descr="image0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96" y="1008"/>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4" name="Picture 15" descr="image0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2" y="62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5" name="Picture 16" descr="image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28" y="110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6" name="Picture 17" descr="image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88" y="86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7" name="Picture 18" descr="image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52" y="672"/>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8" name="Picture 19" descr="image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20" y="432"/>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39" name="Picture 20" descr="image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96" y="240"/>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40" name="Picture 21" descr="image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072" y="192"/>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41" name="Picture 22" descr="image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00" y="336"/>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sp>
        <p:nvSpPr>
          <p:cNvPr id="1524759" name="Line 23"/>
          <p:cNvSpPr>
            <a:spLocks noChangeShapeType="1"/>
          </p:cNvSpPr>
          <p:nvPr/>
        </p:nvSpPr>
        <p:spPr bwMode="auto">
          <a:xfrm flipH="1">
            <a:off x="8763597" y="4114800"/>
            <a:ext cx="1066204" cy="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524760" name="Line 24"/>
          <p:cNvSpPr>
            <a:spLocks noChangeShapeType="1"/>
          </p:cNvSpPr>
          <p:nvPr/>
        </p:nvSpPr>
        <p:spPr bwMode="auto">
          <a:xfrm flipH="1">
            <a:off x="8915400" y="4343400"/>
            <a:ext cx="914400" cy="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524761" name="Line 25"/>
          <p:cNvSpPr>
            <a:spLocks noChangeShapeType="1"/>
          </p:cNvSpPr>
          <p:nvPr/>
        </p:nvSpPr>
        <p:spPr bwMode="auto">
          <a:xfrm flipH="1">
            <a:off x="9067205" y="4495800"/>
            <a:ext cx="762595" cy="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pic>
        <p:nvPicPr>
          <p:cNvPr id="1524762" name="Picture 26" descr="image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809405" y="990600"/>
            <a:ext cx="1828800" cy="182880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nvGrpSpPr>
          <p:cNvPr id="1524763" name="Group 27"/>
          <p:cNvGrpSpPr>
            <a:grpSpLocks/>
          </p:cNvGrpSpPr>
          <p:nvPr/>
        </p:nvGrpSpPr>
        <p:grpSpPr bwMode="auto">
          <a:xfrm>
            <a:off x="1219796" y="762000"/>
            <a:ext cx="9067204" cy="5410200"/>
            <a:chOff x="768" y="480"/>
            <a:chExt cx="5712" cy="3408"/>
          </a:xfrm>
        </p:grpSpPr>
        <p:pic>
          <p:nvPicPr>
            <p:cNvPr id="25618" name="Picture 28" descr="image0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68" y="2736"/>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19" name="Picture 29" descr="image0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12" y="2160"/>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0" name="Picture 30" descr="image0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056" y="158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1" name="Picture 31" descr="image0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96" y="1248"/>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2" name="Picture 32" descr="image1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872" y="912"/>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3" name="Picture 33" descr="image2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28" y="134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4" name="Picture 34" descr="image22"/>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088" y="110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5" name="Picture 35" descr="image20"/>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752" y="912"/>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6" name="Picture 36" descr="image18"/>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320" y="720"/>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7" name="Picture 37" descr="image1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696" y="576"/>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8" name="Picture 38" descr="image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072" y="480"/>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25629" name="Picture 39" descr="image12"/>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400" y="624"/>
              <a:ext cx="1152" cy="1152"/>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grpSp>
      <p:pic>
        <p:nvPicPr>
          <p:cNvPr id="1524776" name="Picture 40" descr="image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09405" y="533400"/>
            <a:ext cx="1828800" cy="182880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524777" name="Line 41"/>
          <p:cNvSpPr>
            <a:spLocks noChangeShapeType="1"/>
          </p:cNvSpPr>
          <p:nvPr/>
        </p:nvSpPr>
        <p:spPr bwMode="auto">
          <a:xfrm>
            <a:off x="5143500" y="1600200"/>
            <a:ext cx="3162896" cy="304800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sp>
        <p:nvSpPr>
          <p:cNvPr id="1524778" name="Line 42"/>
          <p:cNvSpPr>
            <a:spLocks noChangeShapeType="1"/>
          </p:cNvSpPr>
          <p:nvPr/>
        </p:nvSpPr>
        <p:spPr bwMode="auto">
          <a:xfrm>
            <a:off x="5143500" y="2133600"/>
            <a:ext cx="3237905" cy="289560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pic>
        <p:nvPicPr>
          <p:cNvPr id="1524779" name="Picture 43" descr="image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09405" y="533400"/>
            <a:ext cx="1828800" cy="182880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524780" name="Line 44"/>
          <p:cNvSpPr>
            <a:spLocks noChangeShapeType="1"/>
          </p:cNvSpPr>
          <p:nvPr/>
        </p:nvSpPr>
        <p:spPr bwMode="auto">
          <a:xfrm>
            <a:off x="4495205" y="2057400"/>
            <a:ext cx="2286000" cy="1828800"/>
          </a:xfrm>
          <a:prstGeom prst="line">
            <a:avLst/>
          </a:prstGeom>
          <a:noFill/>
          <a:ln w="28575">
            <a:solidFill>
              <a:schemeClr val="accent1"/>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endParaRPr lang="en-US"/>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34"/>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851950418"/>
      </p:ext>
    </p:extLst>
  </p:cSld>
  <p:clrMapOvr>
    <a:masterClrMapping/>
  </p:clrMapOvr>
  <mc:AlternateContent xmlns:mc="http://schemas.openxmlformats.org/markup-compatibility/2006" xmlns:p14="http://schemas.microsoft.com/office/powerpoint/2010/main">
    <mc:Choice Requires="p14">
      <p:transition spd="slow" p14:dur="1200" advTm="44202">
        <p14:prism/>
      </p:transition>
    </mc:Choice>
    <mc:Fallback xmlns="">
      <p:transition spd="slow" advTm="44202">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6" fill="hold" nodeType="afterEffect">
                                  <p:stCondLst>
                                    <p:cond delay="1000"/>
                                  </p:stCondLst>
                                  <p:childTnLst>
                                    <p:set>
                                      <p:cBhvr>
                                        <p:cTn id="9" dur="1" fill="hold">
                                          <p:stCondLst>
                                            <p:cond delay="0"/>
                                          </p:stCondLst>
                                        </p:cTn>
                                        <p:tgtEl>
                                          <p:spTgt spid="1524746"/>
                                        </p:tgtEl>
                                        <p:attrNameLst>
                                          <p:attrName>style.visibility</p:attrName>
                                        </p:attrNameLst>
                                      </p:cBhvr>
                                      <p:to>
                                        <p:strVal val="visible"/>
                                      </p:to>
                                    </p:set>
                                    <p:anim calcmode="lin" valueType="num">
                                      <p:cBhvr additive="base">
                                        <p:cTn id="10" dur="500" fill="hold"/>
                                        <p:tgtEl>
                                          <p:spTgt spid="1524746"/>
                                        </p:tgtEl>
                                        <p:attrNameLst>
                                          <p:attrName>ppt_x</p:attrName>
                                        </p:attrNameLst>
                                      </p:cBhvr>
                                      <p:tavLst>
                                        <p:tav tm="0">
                                          <p:val>
                                            <p:strVal val="1+#ppt_w/2"/>
                                          </p:val>
                                        </p:tav>
                                        <p:tav tm="100000">
                                          <p:val>
                                            <p:strVal val="#ppt_x"/>
                                          </p:val>
                                        </p:tav>
                                      </p:tavLst>
                                    </p:anim>
                                    <p:anim calcmode="lin" valueType="num">
                                      <p:cBhvr additive="base">
                                        <p:cTn id="11" dur="500" fill="hold"/>
                                        <p:tgtEl>
                                          <p:spTgt spid="1524746"/>
                                        </p:tgtEl>
                                        <p:attrNameLst>
                                          <p:attrName>ppt_y</p:attrName>
                                        </p:attrNameLst>
                                      </p:cBhvr>
                                      <p:tavLst>
                                        <p:tav tm="0">
                                          <p:val>
                                            <p:strVal val="1+#ppt_h/2"/>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6" fill="hold" nodeType="clickEffect">
                                  <p:stCondLst>
                                    <p:cond delay="0"/>
                                  </p:stCondLst>
                                  <p:childTnLst>
                                    <p:set>
                                      <p:cBhvr>
                                        <p:cTn id="15" dur="1" fill="hold">
                                          <p:stCondLst>
                                            <p:cond delay="0"/>
                                          </p:stCondLst>
                                        </p:cTn>
                                        <p:tgtEl>
                                          <p:spTgt spid="1524763"/>
                                        </p:tgtEl>
                                        <p:attrNameLst>
                                          <p:attrName>style.visibility</p:attrName>
                                        </p:attrNameLst>
                                      </p:cBhvr>
                                      <p:to>
                                        <p:strVal val="visible"/>
                                      </p:to>
                                    </p:set>
                                    <p:anim calcmode="lin" valueType="num">
                                      <p:cBhvr additive="base">
                                        <p:cTn id="16" dur="500" fill="hold"/>
                                        <p:tgtEl>
                                          <p:spTgt spid="1524763"/>
                                        </p:tgtEl>
                                        <p:attrNameLst>
                                          <p:attrName>ppt_x</p:attrName>
                                        </p:attrNameLst>
                                      </p:cBhvr>
                                      <p:tavLst>
                                        <p:tav tm="0">
                                          <p:val>
                                            <p:strVal val="1+#ppt_w/2"/>
                                          </p:val>
                                        </p:tav>
                                        <p:tav tm="100000">
                                          <p:val>
                                            <p:strVal val="#ppt_x"/>
                                          </p:val>
                                        </p:tav>
                                      </p:tavLst>
                                    </p:anim>
                                    <p:anim calcmode="lin" valueType="num">
                                      <p:cBhvr additive="base">
                                        <p:cTn id="17" dur="500" fill="hold"/>
                                        <p:tgtEl>
                                          <p:spTgt spid="1524763"/>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524739"/>
                                        </p:tgtEl>
                                        <p:attrNameLst>
                                          <p:attrName>style.visibility</p:attrName>
                                        </p:attrNameLst>
                                      </p:cBhvr>
                                      <p:to>
                                        <p:strVal val="visible"/>
                                      </p:to>
                                    </p:set>
                                    <p:animEffect transition="in" filter="box(out)">
                                      <p:cBhvr>
                                        <p:cTn id="22" dur="500"/>
                                        <p:tgtEl>
                                          <p:spTgt spid="15247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524776"/>
                                        </p:tgtEl>
                                        <p:attrNameLst>
                                          <p:attrName>style.visibility</p:attrName>
                                        </p:attrNameLst>
                                      </p:cBhvr>
                                      <p:to>
                                        <p:strVal val="visible"/>
                                      </p:to>
                                    </p:set>
                                  </p:childTnLst>
                                  <p:subTnLst>
                                    <p:set>
                                      <p:cBhvr override="childStyle">
                                        <p:cTn dur="1" fill="hold" display="0" masterRel="nextClick" afterEffect="1"/>
                                        <p:tgtEl>
                                          <p:spTgt spid="1524776"/>
                                        </p:tgtEl>
                                        <p:attrNameLst>
                                          <p:attrName>style.visibility</p:attrName>
                                        </p:attrNameLst>
                                      </p:cBhvr>
                                      <p:to>
                                        <p:strVal val="hidden"/>
                                      </p:to>
                                    </p:set>
                                  </p:subTnLst>
                                </p:cTn>
                              </p:par>
                            </p:childTnLst>
                          </p:cTn>
                        </p:par>
                        <p:par>
                          <p:cTn id="27" fill="hold" nodeType="afterGroup">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1524777"/>
                                        </p:tgtEl>
                                        <p:attrNameLst>
                                          <p:attrName>style.visibility</p:attrName>
                                        </p:attrNameLst>
                                      </p:cBhvr>
                                      <p:to>
                                        <p:strVal val="visible"/>
                                      </p:to>
                                    </p:set>
                                    <p:animEffect transition="in" filter="wipe(up)">
                                      <p:cBhvr>
                                        <p:cTn id="30" dur="500"/>
                                        <p:tgtEl>
                                          <p:spTgt spid="1524777"/>
                                        </p:tgtEl>
                                      </p:cBhvr>
                                    </p:animEffect>
                                  </p:childTnLst>
                                  <p:subTnLst>
                                    <p:set>
                                      <p:cBhvr override="childStyle">
                                        <p:cTn dur="1" fill="hold" display="0" masterRel="nextClick" afterEffect="1"/>
                                        <p:tgtEl>
                                          <p:spTgt spid="1524777"/>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32" fill="hold" nodeType="clickEffect">
                                  <p:stCondLst>
                                    <p:cond delay="0"/>
                                  </p:stCondLst>
                                  <p:childTnLst>
                                    <p:set>
                                      <p:cBhvr>
                                        <p:cTn id="34" dur="1" fill="hold">
                                          <p:stCondLst>
                                            <p:cond delay="0"/>
                                          </p:stCondLst>
                                        </p:cTn>
                                        <p:tgtEl>
                                          <p:spTgt spid="1524762"/>
                                        </p:tgtEl>
                                        <p:attrNameLst>
                                          <p:attrName>style.visibility</p:attrName>
                                        </p:attrNameLst>
                                      </p:cBhvr>
                                      <p:to>
                                        <p:strVal val="visible"/>
                                      </p:to>
                                    </p:set>
                                    <p:animEffect transition="in" filter="box(out)">
                                      <p:cBhvr>
                                        <p:cTn id="35" dur="500"/>
                                        <p:tgtEl>
                                          <p:spTgt spid="1524762"/>
                                        </p:tgtEl>
                                      </p:cBhvr>
                                    </p:animEffect>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524778"/>
                                        </p:tgtEl>
                                        <p:attrNameLst>
                                          <p:attrName>style.visibility</p:attrName>
                                        </p:attrNameLst>
                                      </p:cBhvr>
                                      <p:to>
                                        <p:strVal val="visible"/>
                                      </p:to>
                                    </p:set>
                                    <p:animEffect transition="in" filter="wipe(up)">
                                      <p:cBhvr>
                                        <p:cTn id="39" dur="500"/>
                                        <p:tgtEl>
                                          <p:spTgt spid="1524778"/>
                                        </p:tgtEl>
                                      </p:cBhvr>
                                    </p:animEffect>
                                  </p:childTnLst>
                                  <p:subTnLst>
                                    <p:set>
                                      <p:cBhvr override="childStyle">
                                        <p:cTn dur="1" fill="hold" display="0" masterRel="nextClick" afterEffect="1"/>
                                        <p:tgtEl>
                                          <p:spTgt spid="1524778"/>
                                        </p:tgtEl>
                                        <p:attrNameLst>
                                          <p:attrName>style.visibility</p:attrName>
                                        </p:attrNameLst>
                                      </p:cBhvr>
                                      <p:to>
                                        <p:strVal val="hidden"/>
                                      </p:to>
                                    </p:set>
                                  </p:sub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524759"/>
                                        </p:tgtEl>
                                        <p:attrNameLst>
                                          <p:attrName>style.visibility</p:attrName>
                                        </p:attrNameLst>
                                      </p:cBhvr>
                                      <p:to>
                                        <p:strVal val="visible"/>
                                      </p:to>
                                    </p:set>
                                    <p:anim calcmode="lin" valueType="num">
                                      <p:cBhvr additive="base">
                                        <p:cTn id="44" dur="500" fill="hold"/>
                                        <p:tgtEl>
                                          <p:spTgt spid="1524759"/>
                                        </p:tgtEl>
                                        <p:attrNameLst>
                                          <p:attrName>ppt_x</p:attrName>
                                        </p:attrNameLst>
                                      </p:cBhvr>
                                      <p:tavLst>
                                        <p:tav tm="0">
                                          <p:val>
                                            <p:strVal val="1+#ppt_w/2"/>
                                          </p:val>
                                        </p:tav>
                                        <p:tav tm="100000">
                                          <p:val>
                                            <p:strVal val="#ppt_x"/>
                                          </p:val>
                                        </p:tav>
                                      </p:tavLst>
                                    </p:anim>
                                    <p:anim calcmode="lin" valueType="num">
                                      <p:cBhvr additive="base">
                                        <p:cTn id="45" dur="500" fill="hold"/>
                                        <p:tgtEl>
                                          <p:spTgt spid="1524759"/>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24759"/>
                                        </p:tgtEl>
                                        <p:attrNameLst>
                                          <p:attrName>style.visibility</p:attrName>
                                        </p:attrNameLst>
                                      </p:cBhvr>
                                      <p:to>
                                        <p:strVal val="hidden"/>
                                      </p:to>
                                    </p:set>
                                  </p:sub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524761"/>
                                        </p:tgtEl>
                                        <p:attrNameLst>
                                          <p:attrName>style.visibility</p:attrName>
                                        </p:attrNameLst>
                                      </p:cBhvr>
                                      <p:to>
                                        <p:strVal val="visible"/>
                                      </p:to>
                                    </p:set>
                                    <p:anim calcmode="lin" valueType="num">
                                      <p:cBhvr additive="base">
                                        <p:cTn id="50" dur="500" fill="hold"/>
                                        <p:tgtEl>
                                          <p:spTgt spid="1524761"/>
                                        </p:tgtEl>
                                        <p:attrNameLst>
                                          <p:attrName>ppt_x</p:attrName>
                                        </p:attrNameLst>
                                      </p:cBhvr>
                                      <p:tavLst>
                                        <p:tav tm="0">
                                          <p:val>
                                            <p:strVal val="1+#ppt_w/2"/>
                                          </p:val>
                                        </p:tav>
                                        <p:tav tm="100000">
                                          <p:val>
                                            <p:strVal val="#ppt_x"/>
                                          </p:val>
                                        </p:tav>
                                      </p:tavLst>
                                    </p:anim>
                                    <p:anim calcmode="lin" valueType="num">
                                      <p:cBhvr additive="base">
                                        <p:cTn id="51" dur="500" fill="hold"/>
                                        <p:tgtEl>
                                          <p:spTgt spid="1524761"/>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24761"/>
                                        </p:tgtEl>
                                        <p:attrNameLst>
                                          <p:attrName>style.visibility</p:attrName>
                                        </p:attrNameLst>
                                      </p:cBhvr>
                                      <p:to>
                                        <p:strVal val="hidden"/>
                                      </p:to>
                                    </p:set>
                                  </p:sub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524760"/>
                                        </p:tgtEl>
                                        <p:attrNameLst>
                                          <p:attrName>style.visibility</p:attrName>
                                        </p:attrNameLst>
                                      </p:cBhvr>
                                      <p:to>
                                        <p:strVal val="visible"/>
                                      </p:to>
                                    </p:set>
                                    <p:anim calcmode="lin" valueType="num">
                                      <p:cBhvr additive="base">
                                        <p:cTn id="56" dur="500" fill="hold"/>
                                        <p:tgtEl>
                                          <p:spTgt spid="1524760"/>
                                        </p:tgtEl>
                                        <p:attrNameLst>
                                          <p:attrName>ppt_x</p:attrName>
                                        </p:attrNameLst>
                                      </p:cBhvr>
                                      <p:tavLst>
                                        <p:tav tm="0">
                                          <p:val>
                                            <p:strVal val="1+#ppt_w/2"/>
                                          </p:val>
                                        </p:tav>
                                        <p:tav tm="100000">
                                          <p:val>
                                            <p:strVal val="#ppt_x"/>
                                          </p:val>
                                        </p:tav>
                                      </p:tavLst>
                                    </p:anim>
                                    <p:anim calcmode="lin" valueType="num">
                                      <p:cBhvr additive="base">
                                        <p:cTn id="57" dur="500" fill="hold"/>
                                        <p:tgtEl>
                                          <p:spTgt spid="152476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524760"/>
                                        </p:tgtEl>
                                        <p:attrNameLst>
                                          <p:attrName>style.visibility</p:attrName>
                                        </p:attrNameLst>
                                      </p:cBhvr>
                                      <p:to>
                                        <p:strVal val="hidden"/>
                                      </p:to>
                                    </p:set>
                                  </p:sub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4" fill="hold" nodeType="clickEffect">
                                  <p:stCondLst>
                                    <p:cond delay="0"/>
                                  </p:stCondLst>
                                  <p:childTnLst>
                                    <p:set>
                                      <p:cBhvr>
                                        <p:cTn id="61" dur="1" fill="hold">
                                          <p:stCondLst>
                                            <p:cond delay="0"/>
                                          </p:stCondLst>
                                        </p:cTn>
                                        <p:tgtEl>
                                          <p:spTgt spid="1524743"/>
                                        </p:tgtEl>
                                        <p:attrNameLst>
                                          <p:attrName>style.visibility</p:attrName>
                                        </p:attrNameLst>
                                      </p:cBhvr>
                                      <p:to>
                                        <p:strVal val="visible"/>
                                      </p:to>
                                    </p:set>
                                    <p:anim calcmode="lin" valueType="num">
                                      <p:cBhvr additive="base">
                                        <p:cTn id="62" dur="500" fill="hold"/>
                                        <p:tgtEl>
                                          <p:spTgt spid="1524743"/>
                                        </p:tgtEl>
                                        <p:attrNameLst>
                                          <p:attrName>ppt_x</p:attrName>
                                        </p:attrNameLst>
                                      </p:cBhvr>
                                      <p:tavLst>
                                        <p:tav tm="0">
                                          <p:val>
                                            <p:strVal val="#ppt_x"/>
                                          </p:val>
                                        </p:tav>
                                        <p:tav tm="100000">
                                          <p:val>
                                            <p:strVal val="#ppt_x"/>
                                          </p:val>
                                        </p:tav>
                                      </p:tavLst>
                                    </p:anim>
                                    <p:anim calcmode="lin" valueType="num">
                                      <p:cBhvr additive="base">
                                        <p:cTn id="63" dur="500" fill="hold"/>
                                        <p:tgtEl>
                                          <p:spTgt spid="1524743"/>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500"/>
                            </p:stCondLst>
                            <p:childTnLst>
                              <p:par>
                                <p:cTn id="65" presetID="4" presetClass="entr" presetSubtype="32" fill="hold" nodeType="afterEffect">
                                  <p:stCondLst>
                                    <p:cond delay="1000"/>
                                  </p:stCondLst>
                                  <p:childTnLst>
                                    <p:set>
                                      <p:cBhvr>
                                        <p:cTn id="66" dur="1" fill="hold">
                                          <p:stCondLst>
                                            <p:cond delay="0"/>
                                          </p:stCondLst>
                                        </p:cTn>
                                        <p:tgtEl>
                                          <p:spTgt spid="1524779"/>
                                        </p:tgtEl>
                                        <p:attrNameLst>
                                          <p:attrName>style.visibility</p:attrName>
                                        </p:attrNameLst>
                                      </p:cBhvr>
                                      <p:to>
                                        <p:strVal val="visible"/>
                                      </p:to>
                                    </p:set>
                                    <p:animEffect transition="in" filter="box(out)">
                                      <p:cBhvr>
                                        <p:cTn id="67" dur="500"/>
                                        <p:tgtEl>
                                          <p:spTgt spid="1524779"/>
                                        </p:tgtEl>
                                      </p:cBhvr>
                                    </p:animEffect>
                                  </p:childTnLst>
                                </p:cTn>
                              </p:par>
                            </p:childTnLst>
                          </p:cTn>
                        </p:par>
                        <p:par>
                          <p:cTn id="68" fill="hold" nodeType="afterGroup">
                            <p:stCondLst>
                              <p:cond delay="2000"/>
                            </p:stCondLst>
                            <p:childTnLst>
                              <p:par>
                                <p:cTn id="69" presetID="22" presetClass="entr" presetSubtype="1" fill="hold" grpId="0" nodeType="afterEffect">
                                  <p:stCondLst>
                                    <p:cond delay="0"/>
                                  </p:stCondLst>
                                  <p:childTnLst>
                                    <p:set>
                                      <p:cBhvr>
                                        <p:cTn id="70" dur="1" fill="hold">
                                          <p:stCondLst>
                                            <p:cond delay="0"/>
                                          </p:stCondLst>
                                        </p:cTn>
                                        <p:tgtEl>
                                          <p:spTgt spid="1524780"/>
                                        </p:tgtEl>
                                        <p:attrNameLst>
                                          <p:attrName>style.visibility</p:attrName>
                                        </p:attrNameLst>
                                      </p:cBhvr>
                                      <p:to>
                                        <p:strVal val="visible"/>
                                      </p:to>
                                    </p:set>
                                    <p:animEffect transition="in" filter="wipe(up)">
                                      <p:cBhvr>
                                        <p:cTn id="71" dur="500"/>
                                        <p:tgtEl>
                                          <p:spTgt spid="152478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2" fill="hold" display="0">
                  <p:stCondLst>
                    <p:cond delay="indefinite"/>
                  </p:stCondLst>
                  <p:endCondLst>
                    <p:cond evt="onStopAudio" delay="0">
                      <p:tgtEl>
                        <p:sldTgt/>
                      </p:tgtEl>
                    </p:cond>
                  </p:endCondLst>
                </p:cTn>
                <p:tgtEl>
                  <p:spTgt spid="2"/>
                </p:tgtEl>
              </p:cMediaNode>
            </p:audio>
          </p:childTnLst>
        </p:cTn>
      </p:par>
    </p:tnLst>
    <p:bldLst>
      <p:bldP spid="1524759" grpId="0" animBg="1"/>
      <p:bldP spid="1524760" grpId="0" animBg="1"/>
      <p:bldP spid="1524761" grpId="0" animBg="1"/>
      <p:bldP spid="1524777" grpId="0" animBg="1"/>
      <p:bldP spid="1524778" grpId="0" animBg="1"/>
      <p:bldP spid="152478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42" name="LITTLE_2chla2.mpg">
            <a:hlinkClick r:id="" action="ppaction://media"/>
          </p:cNvPr>
          <p:cNvPicPr>
            <a:picLocks noChangeAspect="1" noChangeArrowheads="1"/>
          </p:cNvPicPr>
          <p:nvPr>
            <a:videoFile r:link="rId3"/>
            <p:extLst>
              <p:ext uri="{DAA4B4D4-6D71-4841-9C94-3DE7FCFB9230}">
                <p14:media xmlns:p14="http://schemas.microsoft.com/office/powerpoint/2010/main" r:embed="rId2"/>
              </p:ext>
            </p:extLst>
          </p:nvPr>
        </p:nvPicPr>
        <p:blipFill>
          <a:blip r:embed="rId12">
            <a:extLst>
              <a:ext uri="{28A0092B-C50C-407E-A947-70E740481C1C}">
                <a14:useLocalDpi xmlns:a14="http://schemas.microsoft.com/office/drawing/2010/main" val="0"/>
              </a:ext>
            </a:extLst>
          </a:blip>
          <a:srcRect/>
          <a:stretch>
            <a:fillRect/>
          </a:stretch>
        </p:blipFill>
        <p:spPr bwMode="auto">
          <a:xfrm>
            <a:off x="687587" y="1981200"/>
            <a:ext cx="4629150" cy="360045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546243" name="Little_sa8.mpg">
            <a:hlinkClick r:id="" action="ppaction://media"/>
          </p:cNvPr>
          <p:cNvPicPr>
            <a:picLocks noChangeAspect="1" noChangeArrowheads="1"/>
          </p:cNvPicPr>
          <p:nvPr>
            <a:videoFile r:link="rId5"/>
            <p:extLst>
              <p:ext uri="{DAA4B4D4-6D71-4841-9C94-3DE7FCFB9230}">
                <p14:media xmlns:p14="http://schemas.microsoft.com/office/powerpoint/2010/main" r:embed="rId4"/>
              </p:ext>
            </p:extLst>
          </p:nvPr>
        </p:nvPicPr>
        <p:blipFill>
          <a:blip r:embed="rId13">
            <a:extLst>
              <a:ext uri="{28A0092B-C50C-407E-A947-70E740481C1C}">
                <a14:useLocalDpi xmlns:a14="http://schemas.microsoft.com/office/drawing/2010/main" val="0"/>
              </a:ext>
            </a:extLst>
          </a:blip>
          <a:srcRect/>
          <a:stretch>
            <a:fillRect/>
          </a:stretch>
        </p:blipFill>
        <p:spPr bwMode="auto">
          <a:xfrm>
            <a:off x="6345437" y="990600"/>
            <a:ext cx="2314575" cy="2057400"/>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1546244" name="LITTLE_4ch2.mpg">
            <a:hlinkClick r:id="" action="ppaction://media"/>
          </p:cNvPr>
          <p:cNvPicPr>
            <a:picLocks noChangeAspect="1" noChangeArrowheads="1"/>
          </p:cNvPicPr>
          <p:nvPr>
            <a:videoFile r:link="rId7"/>
            <p:extLst>
              <p:ext uri="{DAA4B4D4-6D71-4841-9C94-3DE7FCFB9230}">
                <p14:media xmlns:p14="http://schemas.microsoft.com/office/powerpoint/2010/main" r:embed="rId6"/>
              </p:ext>
            </p:extLst>
          </p:nvPr>
        </p:nvPicPr>
        <p:blipFill>
          <a:blip r:embed="rId14">
            <a:extLst>
              <a:ext uri="{28A0092B-C50C-407E-A947-70E740481C1C}">
                <a14:useLocalDpi xmlns:a14="http://schemas.microsoft.com/office/drawing/2010/main" val="0"/>
              </a:ext>
            </a:extLst>
          </a:blip>
          <a:srcRect/>
          <a:stretch>
            <a:fillRect/>
          </a:stretch>
        </p:blipFill>
        <p:spPr bwMode="auto">
          <a:xfrm>
            <a:off x="5659636" y="3736976"/>
            <a:ext cx="4113014" cy="2968625"/>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546246" name="Line 6"/>
          <p:cNvSpPr>
            <a:spLocks noChangeShapeType="1"/>
          </p:cNvSpPr>
          <p:nvPr/>
        </p:nvSpPr>
        <p:spPr bwMode="auto">
          <a:xfrm>
            <a:off x="2144912" y="2743200"/>
            <a:ext cx="1371600" cy="1981200"/>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6247" name="Line 7"/>
          <p:cNvSpPr>
            <a:spLocks noChangeShapeType="1"/>
          </p:cNvSpPr>
          <p:nvPr/>
        </p:nvSpPr>
        <p:spPr bwMode="auto">
          <a:xfrm flipV="1">
            <a:off x="5231012" y="2362200"/>
            <a:ext cx="1114425" cy="457200"/>
          </a:xfrm>
          <a:prstGeom prst="line">
            <a:avLst/>
          </a:prstGeom>
          <a:noFill/>
          <a:ln w="76200">
            <a:solidFill>
              <a:srgbClr val="FAFD00"/>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6248" name="Line 8"/>
          <p:cNvSpPr>
            <a:spLocks noChangeShapeType="1"/>
          </p:cNvSpPr>
          <p:nvPr/>
        </p:nvSpPr>
        <p:spPr bwMode="auto">
          <a:xfrm flipH="1">
            <a:off x="6602612" y="1066800"/>
            <a:ext cx="1714500" cy="1981200"/>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6249" name="Line 9"/>
          <p:cNvSpPr>
            <a:spLocks noChangeShapeType="1"/>
          </p:cNvSpPr>
          <p:nvPr/>
        </p:nvSpPr>
        <p:spPr bwMode="auto">
          <a:xfrm>
            <a:off x="7545587" y="2971800"/>
            <a:ext cx="0" cy="762000"/>
          </a:xfrm>
          <a:prstGeom prst="line">
            <a:avLst/>
          </a:prstGeom>
          <a:noFill/>
          <a:ln w="76200">
            <a:solidFill>
              <a:srgbClr val="FAFD00"/>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7" name="Rectangle 10"/>
          <p:cNvSpPr>
            <a:spLocks noChangeArrowheads="1"/>
          </p:cNvSpPr>
          <p:nvPr/>
        </p:nvSpPr>
        <p:spPr bwMode="auto">
          <a:xfrm>
            <a:off x="153591" y="0"/>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a:solidFill>
                  <a:srgbClr val="FAFD00"/>
                </a:solidFill>
              </a:rPr>
              <a:t>Cardiac Views:</a:t>
            </a:r>
            <a:r>
              <a:rPr lang="en-GB" sz="4400" u="sng"/>
              <a:t> </a:t>
            </a:r>
            <a:r>
              <a:rPr lang="en-GB" sz="4400" i="1" u="sng"/>
              <a:t>4-chamber</a:t>
            </a:r>
          </a:p>
        </p:txBody>
      </p:sp>
      <p:pic>
        <p:nvPicPr>
          <p:cNvPr id="2" name="Audio 1">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5"/>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774143698"/>
      </p:ext>
    </p:extLst>
  </p:cSld>
  <p:clrMapOvr>
    <a:masterClrMapping/>
  </p:clrMapOvr>
  <mc:AlternateContent xmlns:mc="http://schemas.openxmlformats.org/markup-compatibility/2006" xmlns:p14="http://schemas.microsoft.com/office/powerpoint/2010/main">
    <mc:Choice Requires="p14">
      <p:transition spd="slow" p14:dur="1200" advTm="34905">
        <p14:prism/>
      </p:transition>
    </mc:Choice>
    <mc:Fallback xmlns="">
      <p:transition spd="slow" advTm="349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546246"/>
                                        </p:tgtEl>
                                        <p:attrNameLst>
                                          <p:attrName>style.visibility</p:attrName>
                                        </p:attrNameLst>
                                      </p:cBhvr>
                                      <p:to>
                                        <p:strVal val="visible"/>
                                      </p:to>
                                    </p:set>
                                    <p:animEffect transition="in" filter="wipe(down)">
                                      <p:cBhvr>
                                        <p:cTn id="11" dur="500"/>
                                        <p:tgtEl>
                                          <p:spTgt spid="1546246"/>
                                        </p:tgtEl>
                                      </p:cBhvr>
                                    </p:animEffect>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546247"/>
                                        </p:tgtEl>
                                        <p:attrNameLst>
                                          <p:attrName>style.visibility</p:attrName>
                                        </p:attrNameLst>
                                      </p:cBhvr>
                                      <p:to>
                                        <p:strVal val="visible"/>
                                      </p:to>
                                    </p:set>
                                    <p:animEffect transition="in" filter="wipe(left)">
                                      <p:cBhvr>
                                        <p:cTn id="15" dur="500"/>
                                        <p:tgtEl>
                                          <p:spTgt spid="1546247"/>
                                        </p:tgtEl>
                                      </p:cBhvr>
                                    </p:animEffect>
                                  </p:childTnLst>
                                </p:cTn>
                              </p:par>
                            </p:childTnLst>
                          </p:cTn>
                        </p:par>
                        <p:par>
                          <p:cTn id="16" fill="hold" nodeType="afterGroup">
                            <p:stCondLst>
                              <p:cond delay="1000"/>
                            </p:stCondLst>
                            <p:childTnLst>
                              <p:par>
                                <p:cTn id="17" presetID="23" presetClass="entr" presetSubtype="16" fill="hold" nodeType="afterEffect">
                                  <p:stCondLst>
                                    <p:cond delay="0"/>
                                  </p:stCondLst>
                                  <p:childTnLst>
                                    <p:set>
                                      <p:cBhvr>
                                        <p:cTn id="18" dur="1" fill="hold">
                                          <p:stCondLst>
                                            <p:cond delay="0"/>
                                          </p:stCondLst>
                                        </p:cTn>
                                        <p:tgtEl>
                                          <p:spTgt spid="1546243"/>
                                        </p:tgtEl>
                                        <p:attrNameLst>
                                          <p:attrName>style.visibility</p:attrName>
                                        </p:attrNameLst>
                                      </p:cBhvr>
                                      <p:to>
                                        <p:strVal val="visible"/>
                                      </p:to>
                                    </p:set>
                                    <p:anim calcmode="lin" valueType="num">
                                      <p:cBhvr>
                                        <p:cTn id="19" dur="500" fill="hold"/>
                                        <p:tgtEl>
                                          <p:spTgt spid="1546243"/>
                                        </p:tgtEl>
                                        <p:attrNameLst>
                                          <p:attrName>ppt_w</p:attrName>
                                        </p:attrNameLst>
                                      </p:cBhvr>
                                      <p:tavLst>
                                        <p:tav tm="0">
                                          <p:val>
                                            <p:fltVal val="0"/>
                                          </p:val>
                                        </p:tav>
                                        <p:tav tm="100000">
                                          <p:val>
                                            <p:strVal val="#ppt_w"/>
                                          </p:val>
                                        </p:tav>
                                      </p:tavLst>
                                    </p:anim>
                                    <p:anim calcmode="lin" valueType="num">
                                      <p:cBhvr>
                                        <p:cTn id="20" dur="500" fill="hold"/>
                                        <p:tgtEl>
                                          <p:spTgt spid="1546243"/>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546248"/>
                                        </p:tgtEl>
                                        <p:attrNameLst>
                                          <p:attrName>style.visibility</p:attrName>
                                        </p:attrNameLst>
                                      </p:cBhvr>
                                      <p:to>
                                        <p:strVal val="visible"/>
                                      </p:to>
                                    </p:set>
                                    <p:animEffect transition="in" filter="wipe(up)">
                                      <p:cBhvr>
                                        <p:cTn id="25" dur="500"/>
                                        <p:tgtEl>
                                          <p:spTgt spid="1546248"/>
                                        </p:tgtEl>
                                      </p:cBhvr>
                                    </p:animEffec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546249"/>
                                        </p:tgtEl>
                                        <p:attrNameLst>
                                          <p:attrName>style.visibility</p:attrName>
                                        </p:attrNameLst>
                                      </p:cBhvr>
                                      <p:to>
                                        <p:strVal val="visible"/>
                                      </p:to>
                                    </p:set>
                                    <p:animEffect transition="in" filter="wipe(up)">
                                      <p:cBhvr>
                                        <p:cTn id="29" dur="500"/>
                                        <p:tgtEl>
                                          <p:spTgt spid="1546249"/>
                                        </p:tgtEl>
                                      </p:cBhvr>
                                    </p:animEffect>
                                  </p:childTnLst>
                                </p:cTn>
                              </p:par>
                            </p:childTnLst>
                          </p:cTn>
                        </p:par>
                        <p:par>
                          <p:cTn id="30" fill="hold" nodeType="afterGroup">
                            <p:stCondLst>
                              <p:cond delay="1000"/>
                            </p:stCondLst>
                            <p:childTnLst>
                              <p:par>
                                <p:cTn id="31" presetID="23" presetClass="entr" presetSubtype="16" fill="hold" nodeType="afterEffect">
                                  <p:stCondLst>
                                    <p:cond delay="0"/>
                                  </p:stCondLst>
                                  <p:childTnLst>
                                    <p:set>
                                      <p:cBhvr>
                                        <p:cTn id="32" dur="1" fill="hold">
                                          <p:stCondLst>
                                            <p:cond delay="0"/>
                                          </p:stCondLst>
                                        </p:cTn>
                                        <p:tgtEl>
                                          <p:spTgt spid="1546244"/>
                                        </p:tgtEl>
                                        <p:attrNameLst>
                                          <p:attrName>style.visibility</p:attrName>
                                        </p:attrNameLst>
                                      </p:cBhvr>
                                      <p:to>
                                        <p:strVal val="visible"/>
                                      </p:to>
                                    </p:set>
                                    <p:anim calcmode="lin" valueType="num">
                                      <p:cBhvr>
                                        <p:cTn id="33" dur="500" fill="hold"/>
                                        <p:tgtEl>
                                          <p:spTgt spid="1546244"/>
                                        </p:tgtEl>
                                        <p:attrNameLst>
                                          <p:attrName>ppt_w</p:attrName>
                                        </p:attrNameLst>
                                      </p:cBhvr>
                                      <p:tavLst>
                                        <p:tav tm="0">
                                          <p:val>
                                            <p:fltVal val="0"/>
                                          </p:val>
                                        </p:tav>
                                        <p:tav tm="100000">
                                          <p:val>
                                            <p:strVal val="#ppt_w"/>
                                          </p:val>
                                        </p:tav>
                                      </p:tavLst>
                                    </p:anim>
                                    <p:anim calcmode="lin" valueType="num">
                                      <p:cBhvr>
                                        <p:cTn id="34" dur="500" fill="hold"/>
                                        <p:tgtEl>
                                          <p:spTgt spid="1546244"/>
                                        </p:tgtEl>
                                        <p:attrNameLst>
                                          <p:attrName>ppt_h</p:attrName>
                                        </p:attrNameLst>
                                      </p:cBhvr>
                                      <p:tavLst>
                                        <p:tav tm="0">
                                          <p:val>
                                            <p:fltVal val="0"/>
                                          </p:val>
                                        </p:tav>
                                        <p:tav tm="100000">
                                          <p:val>
                                            <p:strVal val="#ppt_h"/>
                                          </p:val>
                                        </p:tav>
                                      </p:tavLst>
                                    </p:anim>
                                  </p:childTnLst>
                                </p:cTn>
                              </p:par>
                            </p:childTnLst>
                          </p:cTn>
                        </p:par>
                        <p:par>
                          <p:cTn id="35" fill="hold" nodeType="withGroup">
                            <p:stCondLst>
                              <p:cond delay="1500"/>
                            </p:stCondLst>
                            <p:childTnLst>
                              <p:par>
                                <p:cTn id="36" presetID="1" presetClass="mediacall" presetSubtype="0" fill="hold" nodeType="afterEffect">
                                  <p:stCondLst>
                                    <p:cond delay="0"/>
                                  </p:stCondLst>
                                  <p:childTnLst>
                                    <p:cmd type="call" cmd="playFrom(0.0)">
                                      <p:cBhvr>
                                        <p:cTn id="37" dur="875" fill="hold"/>
                                        <p:tgtEl>
                                          <p:spTgt spid="154624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38" repeatCount="indefinite" fill="hold" display="0">
                  <p:stCondLst>
                    <p:cond delay="indefinite"/>
                  </p:stCondLst>
                  <p:endCondLst>
                    <p:cond evt="onNext" delay="0">
                      <p:tgtEl>
                        <p:sldTgt/>
                      </p:tgtEl>
                    </p:cond>
                    <p:cond evt="onPrev" delay="0">
                      <p:tgtEl>
                        <p:sldTgt/>
                      </p:tgtEl>
                    </p:cond>
                  </p:endCondLst>
                </p:cTn>
                <p:tgtEl>
                  <p:spTgt spid="1546242"/>
                </p:tgtEl>
              </p:cMediaNode>
            </p:video>
            <p:video>
              <p:cMediaNode>
                <p:cTn id="39" repeatCount="indefinite" fill="hold" display="0">
                  <p:stCondLst>
                    <p:cond delay="indefinite"/>
                  </p:stCondLst>
                  <p:endCondLst>
                    <p:cond evt="onNext" delay="0">
                      <p:tgtEl>
                        <p:sldTgt/>
                      </p:tgtEl>
                    </p:cond>
                    <p:cond evt="onPrev" delay="0">
                      <p:tgtEl>
                        <p:sldTgt/>
                      </p:tgtEl>
                    </p:cond>
                  </p:endCondLst>
                </p:cTn>
                <p:tgtEl>
                  <p:spTgt spid="1546243"/>
                </p:tgtEl>
              </p:cMediaNode>
            </p:video>
            <p:video>
              <p:cMediaNode>
                <p:cTn id="40" repeatCount="indefinite" fill="hold" display="0">
                  <p:stCondLst>
                    <p:cond delay="indefinite"/>
                  </p:stCondLst>
                  <p:endCondLst>
                    <p:cond evt="onNext" delay="0">
                      <p:tgtEl>
                        <p:sldTgt/>
                      </p:tgtEl>
                    </p:cond>
                    <p:cond evt="onPrev" delay="0">
                      <p:tgtEl>
                        <p:sldTgt/>
                      </p:tgtEl>
                    </p:cond>
                  </p:endCondLst>
                </p:cTn>
                <p:tgtEl>
                  <p:spTgt spid="1546244"/>
                </p:tgtEl>
              </p:cMediaNode>
            </p:video>
            <p:audio isNarration="1">
              <p:cMediaNode vol="80000" showWhenStopped="0">
                <p:cTn id="41" fill="hold" display="0">
                  <p:stCondLst>
                    <p:cond delay="indefinite"/>
                  </p:stCondLst>
                  <p:endCondLst>
                    <p:cond evt="onStopAudio" delay="0">
                      <p:tgtEl>
                        <p:sldTgt/>
                      </p:tgtEl>
                    </p:cond>
                  </p:endCondLst>
                </p:cTn>
                <p:tgtEl>
                  <p:spTgt spid="2"/>
                </p:tgtEl>
              </p:cMediaNode>
            </p:audio>
          </p:childTnLst>
        </p:cTn>
      </p:par>
    </p:tnLst>
    <p:bldLst>
      <p:bldP spid="1546246" grpId="0" animBg="1"/>
      <p:bldP spid="1546247" grpId="0" animBg="1"/>
      <p:bldP spid="1546248" grpId="0" animBg="1"/>
      <p:bldP spid="1546249" grpId="0" animBg="1"/>
    </p:bldLst>
  </p:timing>
  <p:extLst mod="1">
    <p:ext uri="{E180D4A7-C9FB-4DFB-919C-405C955672EB}">
      <p14:showEvtLst xmlns:p14="http://schemas.microsoft.com/office/powerpoint/2010/main">
        <p14:playEvt time="14769" objId="1546244"/>
        <p14:playEvt time="15900" objId="1546244"/>
        <p14:playEvt time="17001" objId="1546244"/>
        <p14:playEvt time="18101" objId="1546244"/>
        <p14:playEvt time="19201" objId="1546244"/>
        <p14:playEvt time="20302" objId="1546244"/>
        <p14:playEvt time="21382" objId="1546244"/>
        <p14:playEvt time="22280" objId="1546244"/>
        <p14:playEvt time="23413" objId="1546244"/>
        <p14:playEvt time="24514" objId="1546244"/>
        <p14:playEvt time="25614" objId="1546244"/>
        <p14:playEvt time="26715" objId="1546244"/>
        <p14:playEvt time="27815" objId="1546244"/>
        <p14:playEvt time="28915" objId="1546244"/>
        <p14:playEvt time="30006" objId="1546244"/>
        <p14:playEvt time="31096" objId="1546244"/>
        <p14:playEvt time="32197" objId="1546244"/>
        <p14:playEvt time="33297" objId="1546244"/>
        <p14:playEvt time="34398" objId="1546244"/>
        <p14:stopEvt time="34905" objId="1546244"/>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6670" name="LITTLE_2chla2.mpg">
            <a:hlinkClick r:id="" action="ppaction://media"/>
          </p:cNvPr>
          <p:cNvPicPr>
            <a:picLocks noChangeAspect="1" noChangeArrowheads="1"/>
          </p:cNvPicPr>
          <p:nvPr>
            <a:videoFile r:link="rId3"/>
            <p:extLst>
              <p:ext uri="{DAA4B4D4-6D71-4841-9C94-3DE7FCFB9230}">
                <p14:media xmlns:p14="http://schemas.microsoft.com/office/powerpoint/2010/main" r:embed="rId2"/>
              </p:ext>
            </p:extLst>
          </p:nvPr>
        </p:nvPicPr>
        <p:blipFill>
          <a:blip r:embed="rId12">
            <a:extLst>
              <a:ext uri="{28A0092B-C50C-407E-A947-70E740481C1C}">
                <a14:useLocalDpi xmlns:a14="http://schemas.microsoft.com/office/drawing/2010/main" val="0"/>
              </a:ext>
            </a:extLst>
          </a:blip>
          <a:srcRect/>
          <a:stretch>
            <a:fillRect/>
          </a:stretch>
        </p:blipFill>
        <p:spPr bwMode="auto">
          <a:xfrm>
            <a:off x="267891" y="3998914"/>
            <a:ext cx="3075384" cy="2390775"/>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1507" name="Line 15"/>
          <p:cNvSpPr>
            <a:spLocks noChangeShapeType="1"/>
          </p:cNvSpPr>
          <p:nvPr/>
        </p:nvSpPr>
        <p:spPr bwMode="auto">
          <a:xfrm>
            <a:off x="1344811" y="4305301"/>
            <a:ext cx="1035844" cy="1427163"/>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1508" name="Picture 2" descr="LITTLE_sa_bas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19821" y="962025"/>
            <a:ext cx="3680817" cy="319405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606661" name="Line 5"/>
          <p:cNvSpPr>
            <a:spLocks noChangeShapeType="1"/>
          </p:cNvSpPr>
          <p:nvPr/>
        </p:nvSpPr>
        <p:spPr bwMode="auto">
          <a:xfrm flipV="1">
            <a:off x="2323505" y="1704975"/>
            <a:ext cx="1684139" cy="2028825"/>
          </a:xfrm>
          <a:prstGeom prst="line">
            <a:avLst/>
          </a:prstGeom>
          <a:noFill/>
          <a:ln w="38100">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06662" name="Line 6"/>
          <p:cNvSpPr>
            <a:spLocks noChangeShapeType="1"/>
          </p:cNvSpPr>
          <p:nvPr/>
        </p:nvSpPr>
        <p:spPr bwMode="auto">
          <a:xfrm>
            <a:off x="1612702" y="2408239"/>
            <a:ext cx="2977157" cy="174625"/>
          </a:xfrm>
          <a:prstGeom prst="line">
            <a:avLst/>
          </a:prstGeom>
          <a:noFill/>
          <a:ln w="38100">
            <a:solidFill>
              <a:srgbClr val="FFFF00"/>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606663" name="LITTLE~6.MPG">
            <a:hlinkClick r:id="" action="ppaction://media"/>
          </p:cNvPr>
          <p:cNvPicPr>
            <a:picLocks noChangeAspect="1" noChangeArrowheads="1"/>
          </p:cNvPicPr>
          <p:nvPr>
            <a:videoFile r:link="rId5"/>
            <p:extLst>
              <p:ext uri="{DAA4B4D4-6D71-4841-9C94-3DE7FCFB9230}">
                <p14:media xmlns:p14="http://schemas.microsoft.com/office/powerpoint/2010/main" r:embed="rId4"/>
              </p:ext>
            </p:extLst>
          </p:nvPr>
        </p:nvPicPr>
        <p:blipFill>
          <a:blip r:embed="rId14">
            <a:extLst>
              <a:ext uri="{28A0092B-C50C-407E-A947-70E740481C1C}">
                <a14:useLocalDpi xmlns:a14="http://schemas.microsoft.com/office/drawing/2010/main" val="0"/>
              </a:ext>
            </a:extLst>
          </a:blip>
          <a:srcRect/>
          <a:stretch>
            <a:fillRect/>
          </a:stretch>
        </p:blipFill>
        <p:spPr bwMode="auto">
          <a:xfrm>
            <a:off x="4938118" y="3195639"/>
            <a:ext cx="4914900" cy="3203575"/>
          </a:xfrm>
          <a:prstGeom prst="rect">
            <a:avLst/>
          </a:prstGeom>
          <a:noFill/>
          <a:ln w="19050">
            <a:solidFill>
              <a:srgbClr val="FFFF00"/>
            </a:solidFill>
            <a:prstDash val="dash"/>
            <a:miter lim="800000"/>
            <a:headEnd/>
            <a:tailEnd/>
          </a:ln>
          <a:extLst>
            <a:ext uri="{909E8E84-426E-40DD-AFC4-6F175D3DCCD1}">
              <a14:hiddenFill xmlns:a14="http://schemas.microsoft.com/office/drawing/2010/main">
                <a:solidFill>
                  <a:srgbClr val="FFFFFF"/>
                </a:solidFill>
              </a14:hiddenFill>
            </a:ext>
          </a:extLst>
        </p:spPr>
      </p:pic>
      <p:pic>
        <p:nvPicPr>
          <p:cNvPr id="1606665" name="BRO4390.MPG">
            <a:hlinkClick r:id="" action="ppaction://media"/>
          </p:cNvPr>
          <p:cNvPicPr>
            <a:picLocks noChangeAspect="1" noChangeArrowheads="1"/>
          </p:cNvPicPr>
          <p:nvPr>
            <a:videoFile r:link="rId7"/>
            <p:extLst>
              <p:ext uri="{DAA4B4D4-6D71-4841-9C94-3DE7FCFB9230}">
                <p14:media xmlns:p14="http://schemas.microsoft.com/office/powerpoint/2010/main" r:embed="rId6"/>
              </p:ext>
            </p:extLst>
          </p:nvPr>
        </p:nvPicPr>
        <p:blipFill>
          <a:blip r:embed="rId15">
            <a:extLst>
              <a:ext uri="{28A0092B-C50C-407E-A947-70E740481C1C}">
                <a14:useLocalDpi xmlns:a14="http://schemas.microsoft.com/office/drawing/2010/main" val="0"/>
              </a:ext>
            </a:extLst>
          </a:blip>
          <a:srcRect/>
          <a:stretch>
            <a:fillRect/>
          </a:stretch>
        </p:blipFill>
        <p:spPr bwMode="auto">
          <a:xfrm>
            <a:off x="6082903" y="641350"/>
            <a:ext cx="2736056" cy="2279650"/>
          </a:xfrm>
          <a:prstGeom prst="rect">
            <a:avLst/>
          </a:prstGeom>
          <a:noFill/>
          <a:ln w="1905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1514" name="Rectangle 12"/>
          <p:cNvSpPr>
            <a:spLocks noChangeArrowheads="1"/>
          </p:cNvSpPr>
          <p:nvPr/>
        </p:nvSpPr>
        <p:spPr bwMode="auto">
          <a:xfrm>
            <a:off x="153591" y="0"/>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a:solidFill>
                  <a:srgbClr val="FAFD00"/>
                </a:solidFill>
              </a:rPr>
              <a:t>Cardiac Views:</a:t>
            </a:r>
            <a:r>
              <a:rPr lang="en-GB" sz="4400" u="sng"/>
              <a:t> </a:t>
            </a:r>
            <a:r>
              <a:rPr lang="en-GB" sz="4400" i="1" u="sng"/>
              <a:t>LVOT</a:t>
            </a:r>
          </a:p>
        </p:txBody>
      </p:sp>
      <p:pic>
        <p:nvPicPr>
          <p:cNvPr id="2" name="Audio 1">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6"/>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872349405"/>
      </p:ext>
    </p:extLst>
  </p:cSld>
  <p:clrMapOvr>
    <a:masterClrMapping/>
  </p:clrMapOvr>
  <mc:AlternateContent xmlns:mc="http://schemas.openxmlformats.org/markup-compatibility/2006" xmlns:p14="http://schemas.microsoft.com/office/powerpoint/2010/main">
    <mc:Choice Requires="p14">
      <p:transition spd="slow" p14:dur="1200" advTm="33356">
        <p14:prism/>
      </p:transition>
    </mc:Choice>
    <mc:Fallback xmlns="">
      <p:transition spd="slow" advTm="333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606661"/>
                                        </p:tgtEl>
                                        <p:attrNameLst>
                                          <p:attrName>style.visibility</p:attrName>
                                        </p:attrNameLst>
                                      </p:cBhvr>
                                      <p:to>
                                        <p:strVal val="visible"/>
                                      </p:to>
                                    </p:set>
                                    <p:animEffect transition="in" filter="wipe(up)">
                                      <p:cBhvr>
                                        <p:cTn id="11" dur="500"/>
                                        <p:tgtEl>
                                          <p:spTgt spid="1606661"/>
                                        </p:tgtEl>
                                      </p:cBhvr>
                                    </p:animEffect>
                                  </p:childTnLst>
                                </p:cTn>
                              </p:par>
                            </p:childTnLst>
                          </p:cTn>
                        </p:par>
                        <p:par>
                          <p:cTn id="12" fill="hold" nodeType="afterGroup">
                            <p:stCondLst>
                              <p:cond delay="500"/>
                            </p:stCondLst>
                            <p:childTnLst>
                              <p:par>
                                <p:cTn id="13" presetID="9" presetClass="entr" presetSubtype="0" fill="hold" nodeType="afterEffect">
                                  <p:stCondLst>
                                    <p:cond delay="0"/>
                                  </p:stCondLst>
                                  <p:childTnLst>
                                    <p:set>
                                      <p:cBhvr>
                                        <p:cTn id="14" dur="1" fill="hold">
                                          <p:stCondLst>
                                            <p:cond delay="0"/>
                                          </p:stCondLst>
                                        </p:cTn>
                                        <p:tgtEl>
                                          <p:spTgt spid="1606665"/>
                                        </p:tgtEl>
                                        <p:attrNameLst>
                                          <p:attrName>style.visibility</p:attrName>
                                        </p:attrNameLst>
                                      </p:cBhvr>
                                      <p:to>
                                        <p:strVal val="visible"/>
                                      </p:to>
                                    </p:set>
                                    <p:animEffect transition="in" filter="dissolve">
                                      <p:cBhvr>
                                        <p:cTn id="15" dur="500"/>
                                        <p:tgtEl>
                                          <p:spTgt spid="1606665"/>
                                        </p:tgtEl>
                                      </p:cBhvr>
                                    </p:animEffect>
                                  </p:childTnLst>
                                </p:cTn>
                              </p:par>
                            </p:childTnLst>
                          </p:cTn>
                        </p:par>
                        <p:par>
                          <p:cTn id="16" fill="hold" nodeType="afterGroup">
                            <p:stCondLst>
                              <p:cond delay="1000"/>
                            </p:stCondLst>
                            <p:childTnLst>
                              <p:par>
                                <p:cTn id="17" presetID="1" presetClass="mediacall" presetSubtype="0" fill="hold" nodeType="afterEffect">
                                  <p:stCondLst>
                                    <p:cond delay="0"/>
                                  </p:stCondLst>
                                  <p:childTnLst>
                                    <p:cmd type="call" cmd="playFrom(0.0)">
                                      <p:cBhvr>
                                        <p:cTn id="18" dur="791" fill="hold"/>
                                        <p:tgtEl>
                                          <p:spTgt spid="1606665"/>
                                        </p:tgtEl>
                                      </p:cBhvr>
                                    </p:cmd>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606662"/>
                                        </p:tgtEl>
                                        <p:attrNameLst>
                                          <p:attrName>style.visibility</p:attrName>
                                        </p:attrNameLst>
                                      </p:cBhvr>
                                      <p:to>
                                        <p:strVal val="visible"/>
                                      </p:to>
                                    </p:set>
                                    <p:animEffect transition="in" filter="wipe(left)">
                                      <p:cBhvr>
                                        <p:cTn id="23" dur="500"/>
                                        <p:tgtEl>
                                          <p:spTgt spid="1606662"/>
                                        </p:tgtEl>
                                      </p:cBhvr>
                                    </p:animEffect>
                                  </p:childTnLst>
                                </p:cTn>
                              </p:par>
                            </p:childTnLst>
                          </p:cTn>
                        </p:par>
                        <p:par>
                          <p:cTn id="24" fill="hold" nodeType="afterGroup">
                            <p:stCondLst>
                              <p:cond delay="500"/>
                            </p:stCondLst>
                            <p:childTnLst>
                              <p:par>
                                <p:cTn id="25" presetID="2" presetClass="entr" presetSubtype="2" fill="hold" nodeType="afterEffect">
                                  <p:stCondLst>
                                    <p:cond delay="0"/>
                                  </p:stCondLst>
                                  <p:childTnLst>
                                    <p:set>
                                      <p:cBhvr>
                                        <p:cTn id="26" dur="1" fill="hold">
                                          <p:stCondLst>
                                            <p:cond delay="0"/>
                                          </p:stCondLst>
                                        </p:cTn>
                                        <p:tgtEl>
                                          <p:spTgt spid="1606663"/>
                                        </p:tgtEl>
                                        <p:attrNameLst>
                                          <p:attrName>style.visibility</p:attrName>
                                        </p:attrNameLst>
                                      </p:cBhvr>
                                      <p:to>
                                        <p:strVal val="visible"/>
                                      </p:to>
                                    </p:set>
                                    <p:anim calcmode="lin" valueType="num">
                                      <p:cBhvr additive="base">
                                        <p:cTn id="27" dur="500" fill="hold"/>
                                        <p:tgtEl>
                                          <p:spTgt spid="1606663"/>
                                        </p:tgtEl>
                                        <p:attrNameLst>
                                          <p:attrName>ppt_x</p:attrName>
                                        </p:attrNameLst>
                                      </p:cBhvr>
                                      <p:tavLst>
                                        <p:tav tm="0">
                                          <p:val>
                                            <p:strVal val="1+#ppt_w/2"/>
                                          </p:val>
                                        </p:tav>
                                        <p:tav tm="100000">
                                          <p:val>
                                            <p:strVal val="#ppt_x"/>
                                          </p:val>
                                        </p:tav>
                                      </p:tavLst>
                                    </p:anim>
                                    <p:anim calcmode="lin" valueType="num">
                                      <p:cBhvr additive="base">
                                        <p:cTn id="28" dur="500" fill="hold"/>
                                        <p:tgtEl>
                                          <p:spTgt spid="160666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000"/>
                            </p:stCondLst>
                            <p:childTnLst>
                              <p:par>
                                <p:cTn id="30" presetID="1" presetClass="mediacall" presetSubtype="0" fill="hold" nodeType="afterEffect">
                                  <p:stCondLst>
                                    <p:cond delay="0"/>
                                  </p:stCondLst>
                                  <p:childTnLst>
                                    <p:cmd type="call" cmd="playFrom(0.0)">
                                      <p:cBhvr>
                                        <p:cTn id="31" dur="833" fill="hold"/>
                                        <p:tgtEl>
                                          <p:spTgt spid="160666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32" repeatCount="indefinite" fill="hold" display="0">
                  <p:stCondLst>
                    <p:cond delay="indefinite"/>
                  </p:stCondLst>
                  <p:endCondLst>
                    <p:cond evt="onPrev" delay="0">
                      <p:tgtEl>
                        <p:sldTgt/>
                      </p:tgtEl>
                    </p:cond>
                  </p:endCondLst>
                </p:cTn>
                <p:tgtEl>
                  <p:spTgt spid="1606665"/>
                </p:tgtEl>
              </p:cMediaNode>
            </p:video>
            <p:video>
              <p:cMediaNode>
                <p:cTn id="33" repeatCount="indefinite" fill="hold" display="0">
                  <p:stCondLst>
                    <p:cond delay="indefinite"/>
                  </p:stCondLst>
                  <p:endCondLst>
                    <p:cond evt="onPrev" delay="0">
                      <p:tgtEl>
                        <p:sldTgt/>
                      </p:tgtEl>
                    </p:cond>
                  </p:endCondLst>
                </p:cTn>
                <p:tgtEl>
                  <p:spTgt spid="1606663"/>
                </p:tgtEl>
              </p:cMediaNode>
            </p:video>
            <p:video>
              <p:cMediaNode>
                <p:cTn id="34" repeatCount="indefinite" fill="hold" display="0">
                  <p:stCondLst>
                    <p:cond delay="indefinite"/>
                  </p:stCondLst>
                  <p:endCondLst>
                    <p:cond evt="onNext" delay="0">
                      <p:tgtEl>
                        <p:sldTgt/>
                      </p:tgtEl>
                    </p:cond>
                    <p:cond evt="onPrev" delay="0">
                      <p:tgtEl>
                        <p:sldTgt/>
                      </p:tgtEl>
                    </p:cond>
                  </p:endCondLst>
                </p:cTn>
                <p:tgtEl>
                  <p:spTgt spid="1606670"/>
                </p:tgtEl>
              </p:cMediaNode>
            </p:video>
            <p:audio isNarration="1">
              <p:cMediaNode vol="80000" showWhenStopped="0">
                <p:cTn id="35" fill="hold" display="0">
                  <p:stCondLst>
                    <p:cond delay="indefinite"/>
                  </p:stCondLst>
                  <p:endCondLst>
                    <p:cond evt="onStopAudio" delay="0">
                      <p:tgtEl>
                        <p:sldTgt/>
                      </p:tgtEl>
                    </p:cond>
                  </p:endCondLst>
                </p:cTn>
                <p:tgtEl>
                  <p:spTgt spid="2"/>
                </p:tgtEl>
              </p:cMediaNode>
            </p:audio>
          </p:childTnLst>
        </p:cTn>
      </p:par>
    </p:tnLst>
    <p:bldLst>
      <p:bldP spid="1606661" grpId="0" animBg="1"/>
      <p:bldP spid="1606662" grpId="0" animBg="1"/>
    </p:bldLst>
  </p:timing>
  <p:extLst mod="1">
    <p:ext uri="{E180D4A7-C9FB-4DFB-919C-405C955672EB}">
      <p14:showEvtLst xmlns:p14="http://schemas.microsoft.com/office/powerpoint/2010/main">
        <p14:playEvt time="9103" objId="1606665"/>
        <p14:playEvt time="10141" objId="1606665"/>
        <p14:playEvt time="10753" objId="1606663"/>
        <p14:playEvt time="11151" objId="1606665"/>
        <p14:playEvt time="11821" objId="1606663"/>
        <p14:playEvt time="12151" objId="1606665"/>
        <p14:playEvt time="12862" objId="1606663"/>
        <p14:playEvt time="13912" objId="1606665"/>
        <p14:playEvt time="14782" objId="1606663"/>
        <p14:playEvt time="15673" objId="1606665"/>
        <p14:playEvt time="16653" objId="1606663"/>
        <p14:playEvt time="16736" objId="1606665"/>
        <p14:playEvt time="17704" objId="1606663"/>
        <p14:playEvt time="18554" objId="1606665"/>
        <p14:playEvt time="19544" objId="1606665"/>
        <p14:playEvt time="20363" objId="1606665"/>
        <p14:playEvt time="20615" objId="1606663"/>
        <p14:playEvt time="21435" objId="1606665"/>
        <p14:playEvt time="22456" objId="1606665"/>
        <p14:playEvt time="22696" objId="1606663"/>
        <p14:playEvt time="23456" objId="1606665"/>
        <p14:playEvt time="23756" objId="1606663"/>
        <p14:playEvt time="24456" objId="1606665"/>
        <p14:playEvt time="24806" objId="1606663"/>
        <p14:playEvt time="25457" objId="1606665"/>
        <p14:playEvt time="25867" objId="1606663"/>
        <p14:playEvt time="26457" objId="1606665"/>
        <p14:playEvt time="26917" objId="1606663"/>
        <p14:playEvt time="27458" objId="1606665"/>
        <p14:playEvt time="27968" objId="1606663"/>
        <p14:playEvt time="28448" objId="1606665"/>
        <p14:playEvt time="29018" objId="1606663"/>
        <p14:playEvt time="29305" objId="1606665"/>
        <p14:playEvt time="29498" objId="1606663"/>
        <p14:playEvt time="30319" objId="1606665"/>
        <p14:playEvt time="31339" objId="1606665"/>
        <p14:playEvt time="32199" objId="1606663"/>
        <p14:playEvt time="33100" objId="1606665"/>
        <p14:stopEvt time="33356" objId="1606665"/>
        <p14:stopEvt time="33356" objId="160666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ALDELLI_ROCCO_D-SSFP_CINE_RV_STACK-AllSlicesMultiview.avi">
            <a:hlinkClick r:id="" action="ppaction://media"/>
          </p:cNvPr>
          <p:cNvPicPr>
            <a:picLocks noRot="1" noChangeAspect="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2311509" y="1155024"/>
            <a:ext cx="5775297" cy="526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2"/>
          <p:cNvSpPr>
            <a:spLocks noChangeArrowheads="1"/>
          </p:cNvSpPr>
          <p:nvPr/>
        </p:nvSpPr>
        <p:spPr bwMode="auto">
          <a:xfrm>
            <a:off x="312617" y="952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smtClean="0">
                <a:solidFill>
                  <a:srgbClr val="FAFD00"/>
                </a:solidFill>
              </a:rPr>
              <a:t>Right Ventricular </a:t>
            </a:r>
            <a:r>
              <a:rPr lang="en-GB" sz="4400" u="sng" dirty="0">
                <a:solidFill>
                  <a:srgbClr val="FAFD00"/>
                </a:solidFill>
              </a:rPr>
              <a:t>Function:</a:t>
            </a:r>
            <a:r>
              <a:rPr lang="en-GB" sz="4400" i="1" u="sng" dirty="0"/>
              <a:t> </a:t>
            </a:r>
            <a:r>
              <a:rPr lang="en-GB" sz="4400" i="1" u="sng" dirty="0" smtClean="0"/>
              <a:t>long </a:t>
            </a:r>
            <a:r>
              <a:rPr lang="en-GB" sz="4400" i="1" u="sng" dirty="0"/>
              <a:t>axis stack</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676569914"/>
      </p:ext>
    </p:extLst>
  </p:cSld>
  <p:clrMapOvr>
    <a:masterClrMapping/>
  </p:clrMapOvr>
  <mc:AlternateContent xmlns:mc="http://schemas.openxmlformats.org/markup-compatibility/2006" xmlns:p14="http://schemas.microsoft.com/office/powerpoint/2010/main">
    <mc:Choice Requires="p14">
      <p:transition spd="slow" p14:dur="2000" advTm="20453"/>
    </mc:Choice>
    <mc:Fallback xmlns="">
      <p:transition spd="slow" advTm="2045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5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3" name="CHILDS, AARON J_2perfusion.avi" descr="CHILDS, AARON J_2perfusion">
            <a:hlinkClick r:id="" action="ppaction://media"/>
          </p:cNvPr>
          <p:cNvPicPr>
            <a:picLocks noGrp="1" noChangeAspect="1" noChangeArrowheads="1"/>
          </p:cNvPicPr>
          <p:nvPr>
            <p:ph idx="1"/>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a:xfrm>
            <a:off x="1214438" y="1630363"/>
            <a:ext cx="7877175" cy="4575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1"/>
          <p:cNvSpPr>
            <a:spLocks noChangeArrowheads="1"/>
          </p:cNvSpPr>
          <p:nvPr/>
        </p:nvSpPr>
        <p:spPr bwMode="auto">
          <a:xfrm>
            <a:off x="503448" y="3238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a:solidFill>
                  <a:srgbClr val="FAFD00"/>
                </a:solidFill>
              </a:rPr>
              <a:t>MRI – </a:t>
            </a:r>
            <a:r>
              <a:rPr lang="en-GB" sz="4400" u="sng" dirty="0" smtClean="0">
                <a:solidFill>
                  <a:srgbClr val="FAFD00"/>
                </a:solidFill>
              </a:rPr>
              <a:t>Rest Perfusion:</a:t>
            </a:r>
            <a:r>
              <a:rPr lang="en-GB" sz="4400" i="1" u="sng" dirty="0"/>
              <a:t/>
            </a:r>
            <a:br>
              <a:rPr lang="en-GB" sz="4400" i="1" u="sng" dirty="0"/>
            </a:br>
            <a:r>
              <a:rPr lang="en-GB" sz="3600" i="1" dirty="0"/>
              <a:t>Quantitative evaluation of </a:t>
            </a:r>
            <a:r>
              <a:rPr lang="en-GB" sz="3600" i="1" dirty="0" smtClean="0"/>
              <a:t>resting blood flow</a:t>
            </a:r>
            <a:endParaRPr lang="en-GB" sz="3200" i="1" dirty="0"/>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0146" y="4089360"/>
            <a:ext cx="2662580" cy="2119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2"/>
          <p:cNvSpPr txBox="1">
            <a:spLocks noChangeArrowheads="1"/>
          </p:cNvSpPr>
          <p:nvPr/>
        </p:nvSpPr>
        <p:spPr bwMode="auto">
          <a:xfrm>
            <a:off x="5910146" y="6583363"/>
            <a:ext cx="40511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charset="0"/>
                <a:ea typeface="ＭＳ Ｐゴシック" pitchFamily="34" charset="-128"/>
              </a:defRPr>
            </a:lvl1pPr>
            <a:lvl2pPr marL="742950" indent="-285750" eaLnBrk="0" hangingPunct="0">
              <a:defRPr sz="2400">
                <a:solidFill>
                  <a:schemeClr val="tx1"/>
                </a:solidFill>
                <a:latin typeface="Times" charset="0"/>
                <a:ea typeface="ＭＳ Ｐゴシック" pitchFamily="34" charset="-128"/>
              </a:defRPr>
            </a:lvl2pPr>
            <a:lvl3pPr marL="1143000" indent="-228600" eaLnBrk="0" hangingPunct="0">
              <a:defRPr sz="2400">
                <a:solidFill>
                  <a:schemeClr val="tx1"/>
                </a:solidFill>
                <a:latin typeface="Times" charset="0"/>
                <a:ea typeface="ＭＳ Ｐゴシック" pitchFamily="34" charset="-128"/>
              </a:defRPr>
            </a:lvl3pPr>
            <a:lvl4pPr marL="1600200" indent="-228600" eaLnBrk="0" hangingPunct="0">
              <a:defRPr sz="2400">
                <a:solidFill>
                  <a:schemeClr val="tx1"/>
                </a:solidFill>
                <a:latin typeface="Times" charset="0"/>
                <a:ea typeface="ＭＳ Ｐゴシック" pitchFamily="34" charset="-128"/>
              </a:defRPr>
            </a:lvl4pPr>
            <a:lvl5pPr marL="2057400" indent="-228600" eaLnBrk="0" hangingPunct="0">
              <a:defRPr sz="2400">
                <a:solidFill>
                  <a:schemeClr val="tx1"/>
                </a:solidFill>
                <a:latin typeface="Times"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charset="0"/>
                <a:ea typeface="ＭＳ Ｐゴシック" pitchFamily="34" charset="-128"/>
              </a:defRPr>
            </a:lvl9pPr>
          </a:lstStyle>
          <a:p>
            <a:pPr eaLnBrk="1" hangingPunct="1"/>
            <a:r>
              <a:rPr lang="en-US" sz="1200" dirty="0" err="1" smtClean="0"/>
              <a:t>Jerosch-Herold</a:t>
            </a:r>
            <a:r>
              <a:rPr lang="en-US" sz="1200" dirty="0" smtClean="0"/>
              <a:t> Journal of Magnetic Resonance Imaging 2004.</a:t>
            </a:r>
            <a:endParaRPr lang="en-US" sz="1200" dirty="0"/>
          </a:p>
        </p:txBody>
      </p:sp>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611030243"/>
      </p:ext>
    </p:extLst>
  </p:cSld>
  <p:clrMapOvr>
    <a:masterClrMapping/>
  </p:clrMapOvr>
  <mc:AlternateContent xmlns:mc="http://schemas.openxmlformats.org/markup-compatibility/2006" xmlns:p14="http://schemas.microsoft.com/office/powerpoint/2010/main">
    <mc:Choice Requires="p14">
      <p:transition spd="slow" p14:dur="2000" advTm="68790"/>
    </mc:Choice>
    <mc:Fallback xmlns="">
      <p:transition spd="slow" advTm="6879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800" fill="hold"/>
                                        <p:tgtEl>
                                          <p:spTgt spid="9728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97283"/>
                </p:tgtEl>
              </p:cMediaNode>
            </p:video>
            <p:seq concurrent="1" nextAc="seek">
              <p:cTn id="11" restart="whenNotActive" fill="hold" evtFilter="cancelBubble" nodeType="interactiveSeq">
                <p:stCondLst>
                  <p:cond evt="onClick" delay="0">
                    <p:tgtEl>
                      <p:spTgt spid="97283"/>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97283"/>
                                        </p:tgtEl>
                                      </p:cBhvr>
                                    </p:cmd>
                                  </p:childTnLst>
                                </p:cTn>
                              </p:par>
                            </p:childTnLst>
                          </p:cTn>
                        </p:par>
                      </p:childTnLst>
                    </p:cTn>
                  </p:par>
                </p:childTnLst>
              </p:cTn>
              <p:nextCondLst>
                <p:cond evt="onClick" delay="0">
                  <p:tgtEl>
                    <p:spTgt spid="97283"/>
                  </p:tgtEl>
                </p:cond>
              </p:nextCondLst>
            </p:seq>
            <p:audio isNarration="1">
              <p:cMediaNode vol="80000" showWhenStopped="0">
                <p:cTn id="16"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8" objId="97283"/>
        <p14:playEvt time="12118" objId="97283"/>
        <p14:playEvt time="23946" objId="97283"/>
        <p14:playEvt time="36105" objId="97283"/>
        <p14:playEvt time="48108" objId="97283"/>
        <p14:playEvt time="60126" objId="97283"/>
        <p14:pauseEvt time="64163" objId="97283"/>
        <p14:seekEvt time="64163" objId="97283" seek="3998"/>
        <p14:resumeEvt time="64363" objId="97283"/>
        <p14:pauseEvt time="65045" objId="97283"/>
        <p14:stopEvt time="68790" objId="97283"/>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8" name="Rectangle 11"/>
          <p:cNvSpPr>
            <a:spLocks noChangeArrowheads="1"/>
          </p:cNvSpPr>
          <p:nvPr/>
        </p:nvSpPr>
        <p:spPr bwMode="auto">
          <a:xfrm>
            <a:off x="454521" y="609600"/>
            <a:ext cx="937795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a:solidFill>
                  <a:srgbClr val="FAFD00"/>
                </a:solidFill>
              </a:rPr>
              <a:t>MRI – Phase Velocity Mapping:</a:t>
            </a:r>
            <a:r>
              <a:rPr lang="en-GB" sz="4400" i="1" u="sng" dirty="0"/>
              <a:t/>
            </a:r>
            <a:br>
              <a:rPr lang="en-GB" sz="4400" i="1" u="sng" dirty="0"/>
            </a:br>
            <a:r>
              <a:rPr lang="en-GB" sz="3200" i="1" dirty="0" smtClean="0"/>
              <a:t>Acquire at the level of the aortic root if there is significant aortic regurgitation and/or presence of an ascending aortic aneurysm</a:t>
            </a:r>
            <a:endParaRPr lang="en-GB" sz="3200" i="1" dirty="0"/>
          </a:p>
        </p:txBody>
      </p:sp>
      <p:pic>
        <p:nvPicPr>
          <p:cNvPr id="4" name="BURGESS_MARGARET-QFLOW_AORTA-AllSlicesMultiview">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2"/>
          <a:stretch>
            <a:fillRect/>
          </a:stretch>
        </p:blipFill>
        <p:spPr>
          <a:xfrm>
            <a:off x="476121" y="2255215"/>
            <a:ext cx="4236904" cy="4236904"/>
          </a:xfrm>
          <a:prstGeom prst="rect">
            <a:avLst/>
          </a:prstGeom>
        </p:spPr>
      </p:pic>
      <p:pic>
        <p:nvPicPr>
          <p:cNvPr id="5" name="BURGESS_MARGARET-CINE_HLA_SSFP-801-slice1">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3"/>
          <a:stretch>
            <a:fillRect/>
          </a:stretch>
        </p:blipFill>
        <p:spPr>
          <a:xfrm>
            <a:off x="7310487" y="3047569"/>
            <a:ext cx="2589394" cy="2589394"/>
          </a:xfrm>
          <a:prstGeom prst="rect">
            <a:avLst/>
          </a:prstGeom>
        </p:spPr>
      </p:pic>
      <p:sp>
        <p:nvSpPr>
          <p:cNvPr id="10" name="Line 15"/>
          <p:cNvSpPr>
            <a:spLocks noChangeShapeType="1"/>
          </p:cNvSpPr>
          <p:nvPr/>
        </p:nvSpPr>
        <p:spPr bwMode="auto">
          <a:xfrm flipV="1">
            <a:off x="7639464" y="4263529"/>
            <a:ext cx="1914240" cy="424368"/>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1" name="lvot.AVI">
            <a:hlinkClick r:id="" action="ppaction://media"/>
          </p:cNvPr>
          <p:cNvPicPr>
            <a:picLocks noChangeAspect="1" noChangeArrowheads="1"/>
          </p:cNvPicPr>
          <p:nvPr>
            <a:videoFile r:link="rId7"/>
            <p:extLst>
              <p:ext uri="{DAA4B4D4-6D71-4841-9C94-3DE7FCFB9230}">
                <p14:media xmlns:p14="http://schemas.microsoft.com/office/powerpoint/2010/main" r:embed="rId6"/>
              </p:ext>
            </p:extLst>
          </p:nvPr>
        </p:nvPicPr>
        <p:blipFill>
          <a:blip r:embed="rId14">
            <a:extLst>
              <a:ext uri="{28A0092B-C50C-407E-A947-70E740481C1C}">
                <a14:useLocalDpi xmlns:a14="http://schemas.microsoft.com/office/drawing/2010/main" val="0"/>
              </a:ext>
            </a:extLst>
          </a:blip>
          <a:srcRect/>
          <a:stretch>
            <a:fillRect/>
          </a:stretch>
        </p:blipFill>
        <p:spPr bwMode="auto">
          <a:xfrm>
            <a:off x="4783893" y="3110370"/>
            <a:ext cx="2526594" cy="2526593"/>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2" name="Line 15"/>
          <p:cNvSpPr>
            <a:spLocks noChangeShapeType="1"/>
          </p:cNvSpPr>
          <p:nvPr/>
        </p:nvSpPr>
        <p:spPr bwMode="auto">
          <a:xfrm flipV="1">
            <a:off x="5544180" y="3565592"/>
            <a:ext cx="52389" cy="1395873"/>
          </a:xfrm>
          <a:prstGeom prst="line">
            <a:avLst/>
          </a:prstGeom>
          <a:noFill/>
          <a:ln w="38100">
            <a:solidFill>
              <a:srgbClr val="FAFD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Content Placeholder 1"/>
          <p:cNvSpPr>
            <a:spLocks noGrp="1"/>
          </p:cNvSpPr>
          <p:nvPr>
            <p:ph idx="1"/>
          </p:nvPr>
        </p:nvSpPr>
        <p:spPr/>
        <p:txBody>
          <a:bodyPr/>
          <a:lstStyle/>
          <a:p>
            <a:endParaRPr lang="en-US"/>
          </a:p>
        </p:txBody>
      </p:sp>
      <p:pic>
        <p:nvPicPr>
          <p:cNvPr id="6" name="Audio 5">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5"/>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281942668"/>
      </p:ext>
    </p:extLst>
  </p:cSld>
  <p:clrMapOvr>
    <a:masterClrMapping/>
  </p:clrMapOvr>
  <mc:AlternateContent xmlns:mc="http://schemas.openxmlformats.org/markup-compatibility/2006" xmlns:p14="http://schemas.microsoft.com/office/powerpoint/2010/main">
    <mc:Choice Requires="p14">
      <p:transition spd="slow" p14:dur="1200" advTm="66448">
        <p14:prism/>
      </p:transition>
    </mc:Choice>
    <mc:Fallback xmlns="">
      <p:transition spd="slow" advTm="664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114"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par>
                          <p:cTn id="18" fill="hold">
                            <p:stCondLst>
                              <p:cond delay="0"/>
                            </p:stCondLst>
                            <p:childTnLst>
                              <p:par>
                                <p:cTn id="19" presetID="1" presetClass="mediacall" presetSubtype="0" fill="hold" nodeType="afterEffect">
                                  <p:stCondLst>
                                    <p:cond delay="0"/>
                                  </p:stCondLst>
                                  <p:childTnLst>
                                    <p:cmd type="call" cmd="playFrom(0.0)">
                                      <p:cBhvr>
                                        <p:cTn id="20" dur="999" fill="hold"/>
                                        <p:tgtEl>
                                          <p:spTgt spid="11"/>
                                        </p:tgtEl>
                                      </p:cBhvr>
                                    </p:cmd>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repeatCount="indefinite" fill="hold" display="0">
                  <p:stCondLst>
                    <p:cond delay="indefinite"/>
                  </p:stCondLst>
                </p:cTn>
                <p:tgtEl>
                  <p:spTgt spid="5"/>
                </p:tgtEl>
              </p:cMediaNode>
            </p:video>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5"/>
                                        </p:tgtEl>
                                      </p:cBhvr>
                                    </p:cmd>
                                  </p:childTnLst>
                                </p:cTn>
                              </p:par>
                            </p:childTnLst>
                          </p:cTn>
                        </p:par>
                      </p:childTnLst>
                    </p:cTn>
                  </p:par>
                </p:childTnLst>
              </p:cTn>
              <p:nextCondLst>
                <p:cond evt="onClick" delay="0">
                  <p:tgtEl>
                    <p:spTgt spid="5"/>
                  </p:tgtEl>
                </p:cond>
              </p:nextCondLst>
            </p:seq>
            <p:video>
              <p:cMediaNode vol="80000">
                <p:cTn id="31" repeatCount="indefinite" fill="hold" display="0">
                  <p:stCondLst>
                    <p:cond delay="indefinite"/>
                  </p:stCondLst>
                </p:cTn>
                <p:tgtEl>
                  <p:spTgt spid="4"/>
                </p:tgtEl>
              </p:cMediaNode>
            </p:video>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1"/>
                                        </p:tgtEl>
                                      </p:cBhvr>
                                    </p:cmd>
                                  </p:childTnLst>
                                </p:cTn>
                              </p:par>
                            </p:childTnLst>
                          </p:cTn>
                        </p:par>
                      </p:childTnLst>
                    </p:cTn>
                  </p:par>
                </p:childTnLst>
              </p:cTn>
              <p:nextCondLst>
                <p:cond evt="onClick" delay="0">
                  <p:tgtEl>
                    <p:spTgt spid="11"/>
                  </p:tgtEl>
                </p:cond>
              </p:nextCondLst>
            </p:seq>
            <p:video>
              <p:cMediaNode>
                <p:cTn id="37" repeatCount="indefinite" fill="hold" display="0">
                  <p:stCondLst>
                    <p:cond delay="indefinite"/>
                  </p:stCondLst>
                  <p:endCondLst>
                    <p:cond evt="onPrev" delay="0">
                      <p:tgtEl>
                        <p:sldTgt/>
                      </p:tgtEl>
                    </p:cond>
                  </p:endCondLst>
                </p:cTn>
                <p:tgtEl>
                  <p:spTgt spid="11"/>
                </p:tgtEl>
              </p:cMediaNode>
            </p:video>
            <p:audio isNarration="1">
              <p:cMediaNode vol="80000" showWhenStopped="0">
                <p:cTn id="38" fill="hold" display="0">
                  <p:stCondLst>
                    <p:cond delay="indefinite"/>
                  </p:stCondLst>
                  <p:endCondLst>
                    <p:cond evt="onStopAudio" delay="0">
                      <p:tgtEl>
                        <p:sldTgt/>
                      </p:tgtEl>
                    </p:cond>
                  </p:endCondLst>
                </p:cTn>
                <p:tgtEl>
                  <p:spTgt spid="6"/>
                </p:tgtEl>
              </p:cMediaNode>
            </p:audio>
          </p:childTnLst>
        </p:cTn>
      </p:par>
    </p:tnLst>
    <p:bldLst>
      <p:bldP spid="10" grpId="0" animBg="1"/>
      <p:bldP spid="12" grpId="0" animBg="1"/>
    </p:bldLst>
  </p:timing>
  <p:extLst mod="1">
    <p:ext uri="{E180D4A7-C9FB-4DFB-919C-405C955672EB}">
      <p14:showEvtLst xmlns:p14="http://schemas.microsoft.com/office/powerpoint/2010/main">
        <p14:playEvt time="19" objId="5"/>
        <p14:playEvt time="1432" objId="5"/>
        <p14:playEvt time="2612" objId="5"/>
        <p14:playEvt time="3953" objId="5"/>
        <p14:playEvt time="5304" objId="5"/>
        <p14:playEvt time="6654" objId="5"/>
        <p14:playEvt time="7985" objId="5"/>
        <p14:playEvt time="8987" objId="5"/>
        <p14:playEvt time="10616" objId="5"/>
        <p14:playEvt time="11806" objId="5"/>
        <p14:playEvt time="13137" objId="5"/>
        <p14:playEvt time="14136" objId="5"/>
        <p14:playEvt time="15768" objId="5"/>
        <p14:playEvt time="16787" objId="5"/>
        <p14:playEvt time="18469" objId="5"/>
        <p14:playEvt time="19819" objId="5"/>
        <p14:playEvt time="21150" objId="5"/>
        <p14:playEvt time="22153" objId="5"/>
        <p14:playEvt time="23771" objId="5"/>
        <p14:playEvt time="24771" objId="5"/>
        <p14:playEvt time="26412" objId="5"/>
        <p14:playEvt time="27763" objId="5"/>
        <p14:playEvt time="29103" objId="5"/>
        <p14:playEvt time="30454" objId="5"/>
        <p14:playEvt time="31784" objId="5"/>
        <p14:playEvt time="32789" objId="5"/>
        <p14:playEvt time="34385" objId="5"/>
        <p14:playEvt time="35746" objId="5"/>
        <p14:playEvt time="37086" objId="5"/>
        <p14:playEvt time="38090" objId="5"/>
        <p14:playEvt time="39788" objId="5"/>
        <p14:playEvt time="41118" objId="5"/>
        <p14:playEvt time="42124" objId="5"/>
        <p14:playEvt time="43689" objId="5"/>
        <p14:playEvt time="44691" objId="5"/>
        <p14:playEvt time="46270" objId="5"/>
        <p14:playEvt time="47276" objId="5"/>
        <p14:playEvt time="48891" objId="5"/>
        <p14:playEvt time="49892" objId="5"/>
        <p14:playEvt time="51542" objId="5"/>
        <p14:playEvt time="52873" objId="5"/>
        <p14:playEvt time="53784" objId="5"/>
        <p14:playEvt time="55544" objId="5"/>
        <p14:pauseEvt time="56417" objId="5"/>
        <p14:triggerEvt type="onClick" time="56417" objId="5"/>
        <p14:playEvt time="59608" objId="11"/>
        <p14:playEvt time="60866" objId="11"/>
        <p14:playEvt time="62095" objId="11"/>
        <p14:playEvt time="63298" objId="11"/>
        <p14:playEvt time="64515" objId="11"/>
        <p14:playEvt time="65733" objId="11"/>
        <p14:stopEvt time="66448" objId="5"/>
        <p14:stopEvt time="66448" objId="11"/>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538" name="Rectangle 2"/>
          <p:cNvSpPr>
            <a:spLocks noGrp="1" noChangeArrowheads="1"/>
          </p:cNvSpPr>
          <p:nvPr>
            <p:ph type="body" idx="1"/>
          </p:nvPr>
        </p:nvSpPr>
        <p:spPr>
          <a:xfrm>
            <a:off x="514350" y="1676400"/>
            <a:ext cx="9406890" cy="3124200"/>
          </a:xfrm>
        </p:spPr>
        <p:txBody>
          <a:bodyPr/>
          <a:lstStyle/>
          <a:p>
            <a:pPr>
              <a:lnSpc>
                <a:spcPct val="120000"/>
              </a:lnSpc>
            </a:pPr>
            <a:r>
              <a:rPr lang="en-US" dirty="0"/>
              <a:t> </a:t>
            </a:r>
          </a:p>
        </p:txBody>
      </p:sp>
      <p:graphicFrame>
        <p:nvGraphicFramePr>
          <p:cNvPr id="2" name="Object 7"/>
          <p:cNvGraphicFramePr>
            <a:graphicFrameLocks noChangeAspect="1"/>
          </p:cNvGraphicFramePr>
          <p:nvPr>
            <p:extLst>
              <p:ext uri="{D42A27DB-BD31-4B8C-83A1-F6EECF244321}">
                <p14:modId xmlns:p14="http://schemas.microsoft.com/office/powerpoint/2010/main" val="2039620529"/>
              </p:ext>
            </p:extLst>
          </p:nvPr>
        </p:nvGraphicFramePr>
        <p:xfrm>
          <a:off x="742951" y="2870200"/>
          <a:ext cx="4846168" cy="2898698"/>
        </p:xfrm>
        <a:graphic>
          <a:graphicData uri="http://schemas.openxmlformats.org/drawingml/2006/chart">
            <c:chart xmlns:c="http://schemas.openxmlformats.org/drawingml/2006/chart" xmlns:r="http://schemas.openxmlformats.org/officeDocument/2006/relationships" r:id="rId9"/>
          </a:graphicData>
        </a:graphic>
      </p:graphicFrame>
      <p:pic>
        <p:nvPicPr>
          <p:cNvPr id="3" name="QFLOW_PULM-1201-slice2.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685978" y="3042424"/>
            <a:ext cx="2438400" cy="2438400"/>
          </a:xfrm>
          <a:prstGeom prst="rect">
            <a:avLst/>
          </a:prstGeom>
        </p:spPr>
      </p:pic>
      <p:pic>
        <p:nvPicPr>
          <p:cNvPr id="4" name="QFLOW_PULM-1201-slice1.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lum bright="-48000" contrast="42000"/>
          </a:blip>
          <a:stretch>
            <a:fillRect/>
          </a:stretch>
        </p:blipFill>
        <p:spPr>
          <a:xfrm>
            <a:off x="5611851" y="3042424"/>
            <a:ext cx="2438400" cy="2438400"/>
          </a:xfrm>
          <a:prstGeom prst="rect">
            <a:avLst/>
          </a:prstGeom>
        </p:spPr>
      </p:pic>
      <p:sp>
        <p:nvSpPr>
          <p:cNvPr id="5" name="Title 4"/>
          <p:cNvSpPr>
            <a:spLocks noGrp="1"/>
          </p:cNvSpPr>
          <p:nvPr>
            <p:ph type="title"/>
          </p:nvPr>
        </p:nvSpPr>
        <p:spPr/>
        <p:txBody>
          <a:bodyPr/>
          <a:lstStyle/>
          <a:p>
            <a:endParaRPr lang="en-US"/>
          </a:p>
        </p:txBody>
      </p:sp>
      <p:sp>
        <p:nvSpPr>
          <p:cNvPr id="13" name="Rectangle 11"/>
          <p:cNvSpPr>
            <a:spLocks noChangeArrowheads="1"/>
          </p:cNvSpPr>
          <p:nvPr/>
        </p:nvSpPr>
        <p:spPr bwMode="auto">
          <a:xfrm>
            <a:off x="503448" y="3238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a:solidFill>
                  <a:srgbClr val="FAFD00"/>
                </a:solidFill>
              </a:rPr>
              <a:t>MRI – Phase Velocity Mapping:</a:t>
            </a:r>
            <a:r>
              <a:rPr lang="en-GB" sz="4400" i="1" u="sng" dirty="0"/>
              <a:t/>
            </a:r>
            <a:br>
              <a:rPr lang="en-GB" sz="4400" i="1" u="sng" dirty="0"/>
            </a:br>
            <a:r>
              <a:rPr lang="en-GB" sz="3600" i="1" dirty="0"/>
              <a:t>Quantitative evaluation of </a:t>
            </a:r>
            <a:r>
              <a:rPr lang="en-GB" sz="3600" i="1" dirty="0" smtClean="0"/>
              <a:t>pulmonic flow</a:t>
            </a:r>
            <a:endParaRPr lang="en-GB" sz="3200" i="1" dirty="0"/>
          </a:p>
        </p:txBody>
      </p:sp>
      <p:pic>
        <p:nvPicPr>
          <p:cNvPr id="6" name="Audio 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2446143178"/>
      </p:ext>
    </p:extLst>
  </p:cSld>
  <p:clrMapOvr>
    <a:masterClrMapping/>
  </p:clrMapOvr>
  <mc:AlternateContent xmlns:mc="http://schemas.openxmlformats.org/markup-compatibility/2006" xmlns:p14="http://schemas.microsoft.com/office/powerpoint/2010/main">
    <mc:Choice Requires="p14">
      <p:transition spd="slow" p14:dur="1200" advTm="14040">
        <p14:prism/>
      </p:transition>
    </mc:Choice>
    <mc:Fallback xmlns="">
      <p:transition spd="slow" advTm="140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000" fill="hold"/>
                                        <p:tgtEl>
                                          <p:spTgt spid="3"/>
                                        </p:tgtEl>
                                      </p:cBhvr>
                                    </p:cmd>
                                  </p:childTnLst>
                                </p:cTn>
                              </p:par>
                            </p:childTnLst>
                          </p:cTn>
                        </p:par>
                        <p:par>
                          <p:cTn id="10" fill="hold">
                            <p:stCondLst>
                              <p:cond delay="2000"/>
                            </p:stCondLst>
                            <p:childTnLst>
                              <p:par>
                                <p:cTn id="11" presetID="1" presetClass="mediacall" presetSubtype="0" fill="hold" nodeType="afterEffect">
                                  <p:stCondLst>
                                    <p:cond delay="0"/>
                                  </p:stCondLst>
                                  <p:childTnLst>
                                    <p:cmd type="call" cmd="playFrom(0.0)">
                                      <p:cBhvr>
                                        <p:cTn id="12" dur="2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video>
              <p:cMediaNode vol="80000">
                <p:cTn id="19" repeatCount="indefinite" fill="hold" display="0">
                  <p:stCondLst>
                    <p:cond delay="indefinite"/>
                  </p:stCondLst>
                </p:cTn>
                <p:tgtEl>
                  <p:spTgt spid="4"/>
                </p:tgtEl>
              </p:cMediaNode>
            </p:video>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extLst mod="1">
    <p:ext uri="{E180D4A7-C9FB-4DFB-919C-405C955672EB}">
      <p14:showEvtLst xmlns:p14="http://schemas.microsoft.com/office/powerpoint/2010/main">
        <p14:playEvt time="286" objId="3"/>
        <p14:playEvt time="2080" objId="4"/>
        <p14:stopEvt time="14040" objId="3"/>
        <p14:stopEvt time="14040" objId="4"/>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538" name="Rectangle 2"/>
          <p:cNvSpPr>
            <a:spLocks noGrp="1" noChangeArrowheads="1"/>
          </p:cNvSpPr>
          <p:nvPr>
            <p:ph type="body" idx="1"/>
          </p:nvPr>
        </p:nvSpPr>
        <p:spPr>
          <a:xfrm>
            <a:off x="514350" y="1676400"/>
            <a:ext cx="9406890" cy="3124200"/>
          </a:xfrm>
        </p:spPr>
        <p:txBody>
          <a:bodyPr/>
          <a:lstStyle/>
          <a:p>
            <a:pPr>
              <a:lnSpc>
                <a:spcPct val="120000"/>
              </a:lnSpc>
            </a:pPr>
            <a:r>
              <a:rPr lang="en-US" dirty="0"/>
              <a:t> </a:t>
            </a:r>
          </a:p>
        </p:txBody>
      </p:sp>
      <p:graphicFrame>
        <p:nvGraphicFramePr>
          <p:cNvPr id="2" name="Object 7"/>
          <p:cNvGraphicFramePr>
            <a:graphicFrameLocks noChangeAspect="1"/>
          </p:cNvGraphicFramePr>
          <p:nvPr>
            <p:extLst>
              <p:ext uri="{D42A27DB-BD31-4B8C-83A1-F6EECF244321}">
                <p14:modId xmlns:p14="http://schemas.microsoft.com/office/powerpoint/2010/main" val="1341885706"/>
              </p:ext>
            </p:extLst>
          </p:nvPr>
        </p:nvGraphicFramePr>
        <p:xfrm>
          <a:off x="325895" y="2754790"/>
          <a:ext cx="4846168" cy="2898698"/>
        </p:xfrm>
        <a:graphic>
          <a:graphicData uri="http://schemas.openxmlformats.org/drawingml/2006/chart">
            <c:chart xmlns:c="http://schemas.openxmlformats.org/drawingml/2006/chart" xmlns:r="http://schemas.openxmlformats.org/officeDocument/2006/relationships" r:id="rId13"/>
          </a:graphicData>
        </a:graphic>
      </p:graphicFrame>
      <p:sp>
        <p:nvSpPr>
          <p:cNvPr id="5" name="Title 4"/>
          <p:cNvSpPr>
            <a:spLocks noGrp="1"/>
          </p:cNvSpPr>
          <p:nvPr>
            <p:ph type="title"/>
          </p:nvPr>
        </p:nvSpPr>
        <p:spPr/>
        <p:txBody>
          <a:bodyPr/>
          <a:lstStyle/>
          <a:p>
            <a:endParaRPr lang="en-US"/>
          </a:p>
        </p:txBody>
      </p:sp>
      <p:sp>
        <p:nvSpPr>
          <p:cNvPr id="13" name="Rectangle 11"/>
          <p:cNvSpPr>
            <a:spLocks noChangeArrowheads="1"/>
          </p:cNvSpPr>
          <p:nvPr/>
        </p:nvSpPr>
        <p:spPr bwMode="auto">
          <a:xfrm>
            <a:off x="503448" y="3238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a:solidFill>
                  <a:srgbClr val="FAFD00"/>
                </a:solidFill>
              </a:rPr>
              <a:t>MRI – Phase Velocity Mapping:</a:t>
            </a:r>
            <a:r>
              <a:rPr lang="en-GB" sz="4400" i="1" u="sng" dirty="0"/>
              <a:t/>
            </a:r>
            <a:br>
              <a:rPr lang="en-GB" sz="4400" i="1" u="sng" dirty="0"/>
            </a:br>
            <a:r>
              <a:rPr lang="en-GB" sz="3600" i="1" dirty="0"/>
              <a:t>Quantitative evaluation of </a:t>
            </a:r>
            <a:r>
              <a:rPr lang="en-GB" sz="3600" i="1" dirty="0" smtClean="0"/>
              <a:t>branch pulmonic flow</a:t>
            </a:r>
            <a:endParaRPr lang="en-GB" sz="3200" i="1" dirty="0"/>
          </a:p>
        </p:txBody>
      </p:sp>
      <p:pic>
        <p:nvPicPr>
          <p:cNvPr id="6" name="FLEAK_KIMBERLY_A-QFLOW_LPA-1101-slice1.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4938026" y="2085513"/>
            <a:ext cx="2438400" cy="2438400"/>
          </a:xfrm>
          <a:prstGeom prst="rect">
            <a:avLst/>
          </a:prstGeom>
        </p:spPr>
      </p:pic>
      <p:pic>
        <p:nvPicPr>
          <p:cNvPr id="7" name="FLEAK_KIMBERLY_A-QFLOW_LPA-1101-slice2.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7395469" y="2085513"/>
            <a:ext cx="2438400" cy="2438400"/>
          </a:xfrm>
          <a:prstGeom prst="rect">
            <a:avLst/>
          </a:prstGeom>
        </p:spPr>
      </p:pic>
      <p:pic>
        <p:nvPicPr>
          <p:cNvPr id="8" name="FLEAK_KIMBERLY_A-QFLOW_RPA-1201-slice1.avi">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6"/>
          <a:stretch>
            <a:fillRect/>
          </a:stretch>
        </p:blipFill>
        <p:spPr>
          <a:xfrm>
            <a:off x="4938026" y="4269420"/>
            <a:ext cx="2438400" cy="2438400"/>
          </a:xfrm>
          <a:prstGeom prst="rect">
            <a:avLst/>
          </a:prstGeom>
        </p:spPr>
      </p:pic>
      <p:pic>
        <p:nvPicPr>
          <p:cNvPr id="9" name="FLEAK_KIMBERLY_A-QFLOW_RPA-1201-slice2.avi">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17"/>
          <a:stretch>
            <a:fillRect/>
          </a:stretch>
        </p:blipFill>
        <p:spPr>
          <a:xfrm>
            <a:off x="7395469" y="4419600"/>
            <a:ext cx="2438400" cy="2438400"/>
          </a:xfrm>
          <a:prstGeom prst="rect">
            <a:avLst/>
          </a:prstGeom>
        </p:spPr>
      </p:pic>
      <p:pic>
        <p:nvPicPr>
          <p:cNvPr id="3" name="Audio 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743043331"/>
      </p:ext>
    </p:extLst>
  </p:cSld>
  <p:clrMapOvr>
    <a:masterClrMapping/>
  </p:clrMapOvr>
  <mc:AlternateContent xmlns:mc="http://schemas.openxmlformats.org/markup-compatibility/2006" xmlns:p14="http://schemas.microsoft.com/office/powerpoint/2010/main">
    <mc:Choice Requires="p14">
      <p:transition spd="slow" p14:dur="1200" advTm="9712">
        <p14:prism/>
      </p:transition>
    </mc:Choice>
    <mc:Fallback xmlns="">
      <p:transition spd="slow" advTm="97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video>
              <p:cMediaNode vol="80000">
                <p:cTn id="18" fill="hold" display="0">
                  <p:stCondLst>
                    <p:cond delay="indefinite"/>
                  </p:stCondLst>
                </p:cTn>
                <p:tgtEl>
                  <p:spTgt spid="7"/>
                </p:tgtEl>
              </p:cMediaNode>
            </p:video>
            <p:seq concurrent="1" nextAc="seek">
              <p:cTn id="19" restart="whenNotActive" fill="hold" evtFilter="cancelBubble" nodeType="interactiveSeq">
                <p:stCondLst>
                  <p:cond evt="onClick" delay="0">
                    <p:tgtEl>
                      <p:spTgt spid="8"/>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8"/>
                                        </p:tgtEl>
                                      </p:cBhvr>
                                    </p:cmd>
                                  </p:childTnLst>
                                </p:cTn>
                              </p:par>
                            </p:childTnLst>
                          </p:cTn>
                        </p:par>
                      </p:childTnLst>
                    </p:cTn>
                  </p:par>
                </p:childTnLst>
              </p:cTn>
              <p:nextCondLst>
                <p:cond evt="onClick" delay="0">
                  <p:tgtEl>
                    <p:spTgt spid="8"/>
                  </p:tgtEl>
                </p:cond>
              </p:nextCondLst>
            </p:seq>
            <p:video>
              <p:cMediaNode vol="80000">
                <p:cTn id="24" fill="hold" display="0">
                  <p:stCondLst>
                    <p:cond delay="indefinite"/>
                  </p:stCondLst>
                </p:cTn>
                <p:tgtEl>
                  <p:spTgt spid="8"/>
                </p:tgtEl>
              </p:cMediaNode>
            </p:video>
            <p:seq concurrent="1" nextAc="seek">
              <p:cTn id="25" restart="whenNotActive" fill="hold" evtFilter="cancelBubble" nodeType="interactiveSeq">
                <p:stCondLst>
                  <p:cond evt="onClick" delay="0">
                    <p:tgtEl>
                      <p:spTgt spid="9"/>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9"/>
                                        </p:tgtEl>
                                      </p:cBhvr>
                                    </p:cmd>
                                  </p:childTnLst>
                                </p:cTn>
                              </p:par>
                            </p:childTnLst>
                          </p:cTn>
                        </p:par>
                      </p:childTnLst>
                    </p:cTn>
                  </p:par>
                </p:childTnLst>
              </p:cTn>
              <p:nextCondLst>
                <p:cond evt="onClick" delay="0">
                  <p:tgtEl>
                    <p:spTgt spid="9"/>
                  </p:tgtEl>
                </p:cond>
              </p:nextCondLst>
            </p:seq>
            <p:video>
              <p:cMediaNode vol="80000">
                <p:cTn id="30" fill="hold" display="0">
                  <p:stCondLst>
                    <p:cond delay="indefinite"/>
                  </p:stCondLst>
                </p:cTn>
                <p:tgtEl>
                  <p:spTgt spid="9"/>
                </p:tgtEl>
              </p:cMediaNode>
            </p:video>
            <p:audio isNarration="1">
              <p:cMediaNode vol="80000" showWhenStopped="0">
                <p:cTn id="31"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3219" name="Rectangle 3"/>
          <p:cNvSpPr>
            <a:spLocks noGrp="1" noChangeArrowheads="1"/>
          </p:cNvSpPr>
          <p:nvPr>
            <p:ph type="ctrTitle"/>
          </p:nvPr>
        </p:nvSpPr>
        <p:spPr>
          <a:xfrm>
            <a:off x="1254019" y="5264615"/>
            <a:ext cx="8908256" cy="1143000"/>
          </a:xfrm>
          <a:solidFill>
            <a:schemeClr val="accent1"/>
          </a:solidFill>
          <a:ln w="28575">
            <a:solidFill>
              <a:schemeClr val="hlink"/>
            </a:solidFill>
            <a:miter lim="800000"/>
            <a:headEnd/>
            <a:tailEnd/>
          </a:ln>
        </p:spPr>
        <p:txBody>
          <a:bodyPr/>
          <a:lstStyle/>
          <a:p>
            <a:pPr algn="ctr">
              <a:lnSpc>
                <a:spcPct val="100000"/>
              </a:lnSpc>
            </a:pPr>
            <a:r>
              <a:rPr lang="en-US" sz="4000" b="1" i="1" u="none" dirty="0">
                <a:solidFill>
                  <a:srgbClr val="A3011C"/>
                </a:solidFill>
              </a:rPr>
              <a:t>Delayed Enhancement, “Scar”</a:t>
            </a:r>
            <a:br>
              <a:rPr lang="en-US" sz="4000" b="1" i="1" u="none" dirty="0">
                <a:solidFill>
                  <a:srgbClr val="A3011C"/>
                </a:solidFill>
              </a:rPr>
            </a:br>
            <a:r>
              <a:rPr lang="en-US" sz="4000" b="1" i="1" u="none" dirty="0">
                <a:solidFill>
                  <a:srgbClr val="A3011C"/>
                </a:solidFill>
              </a:rPr>
              <a:t>           Magnetic Resonance Imaging</a:t>
            </a:r>
            <a:endParaRPr lang="en-US" sz="3600" b="1" i="1" u="none" dirty="0">
              <a:solidFill>
                <a:srgbClr val="A3011C"/>
              </a:solidFill>
            </a:endParaRPr>
          </a:p>
        </p:txBody>
      </p:sp>
      <p:sp>
        <p:nvSpPr>
          <p:cNvPr id="1673220" name="Rectangle 4"/>
          <p:cNvSpPr>
            <a:spLocks noChangeArrowheads="1"/>
          </p:cNvSpPr>
          <p:nvPr/>
        </p:nvSpPr>
        <p:spPr bwMode="auto">
          <a:xfrm>
            <a:off x="382860" y="76200"/>
            <a:ext cx="948225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a:r>
              <a:rPr lang="en-US" sz="4800" i="1" u="sng" dirty="0">
                <a:solidFill>
                  <a:srgbClr val="FFFF00"/>
                </a:solidFill>
              </a:rPr>
              <a:t>Myocardial </a:t>
            </a:r>
            <a:r>
              <a:rPr lang="en-US" sz="4800" i="1" u="sng" dirty="0" smtClean="0">
                <a:solidFill>
                  <a:srgbClr val="FFFF00"/>
                </a:solidFill>
              </a:rPr>
              <a:t>Fibrosis/Scar Assessment</a:t>
            </a:r>
            <a:endParaRPr lang="en-US" sz="3600" i="1" dirty="0">
              <a:solidFill>
                <a:srgbClr val="FFFF00"/>
              </a:solidFill>
            </a:endParaRPr>
          </a:p>
        </p:txBody>
      </p:sp>
      <p:sp>
        <p:nvSpPr>
          <p:cNvPr id="1673221" name="FlagCount" hidden="1">
            <a:hlinkClick r:id="rId5" action="ppaction://hlinkfile"/>
          </p:cNvPr>
          <p:cNvSpPr>
            <a:spLocks noChangeArrowheads="1"/>
          </p:cNvSpPr>
          <p:nvPr/>
        </p:nvSpPr>
        <p:spPr bwMode="auto">
          <a:xfrm>
            <a:off x="9286875" y="254000"/>
            <a:ext cx="428625" cy="317500"/>
          </a:xfrm>
          <a:prstGeom prst="wedgeRoundRectCallout">
            <a:avLst>
              <a:gd name="adj1" fmla="val -43750"/>
              <a:gd name="adj2" fmla="val 70000"/>
              <a:gd name="adj3" fmla="val 16667"/>
            </a:avLst>
          </a:prstGeom>
          <a:solidFill>
            <a:schemeClr val="bg1">
              <a:alpha val="25000"/>
            </a:schemeClr>
          </a:solidFill>
          <a:ln w="190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b="1">
                <a:latin typeface="Tahoma" pitchFamily="34" charset="0"/>
              </a:rPr>
              <a:t>0</a:t>
            </a:r>
          </a:p>
        </p:txBody>
      </p:sp>
      <p:pic>
        <p:nvPicPr>
          <p:cNvPr id="6" name="Picture 2"/>
          <p:cNvPicPr>
            <a:picLocks noChangeAspect="1" noChangeArrowheads="1"/>
          </p:cNvPicPr>
          <p:nvPr/>
        </p:nvPicPr>
        <p:blipFill rotWithShape="1">
          <a:blip r:embed="rId6" cstate="print"/>
          <a:srcRect t="-1" r="36508" b="2198"/>
          <a:stretch/>
        </p:blipFill>
        <p:spPr bwMode="auto">
          <a:xfrm>
            <a:off x="4912115" y="1243374"/>
            <a:ext cx="4952999" cy="3875314"/>
          </a:xfrm>
          <a:prstGeom prst="rect">
            <a:avLst/>
          </a:prstGeom>
          <a:noFill/>
          <a:ln w="9525">
            <a:noFill/>
            <a:miter lim="800000"/>
            <a:headEnd/>
            <a:tailEnd/>
          </a:ln>
        </p:spPr>
      </p:pic>
      <p:sp>
        <p:nvSpPr>
          <p:cNvPr id="7" name="Content Placeholder 2"/>
          <p:cNvSpPr txBox="1">
            <a:spLocks/>
          </p:cNvSpPr>
          <p:nvPr/>
        </p:nvSpPr>
        <p:spPr bwMode="auto">
          <a:xfrm>
            <a:off x="37727" y="1456307"/>
            <a:ext cx="4886325" cy="365760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noAutofit/>
          </a:bodyPr>
          <a:lstStyle>
            <a:lvl1pPr marL="0" indent="0" algn="ctr" rtl="0" eaLnBrk="1" fontAlgn="base" hangingPunct="1">
              <a:spcBef>
                <a:spcPct val="0"/>
              </a:spcBef>
              <a:spcAft>
                <a:spcPct val="40000"/>
              </a:spcAft>
              <a:buClr>
                <a:schemeClr val="accent1"/>
              </a:buClr>
              <a:buNone/>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1pPr>
            <a:lvl2pPr marL="457200" indent="0" algn="ctr" rtl="0" eaLnBrk="1" fontAlgn="base" hangingPunct="1">
              <a:spcBef>
                <a:spcPct val="0"/>
              </a:spcBef>
              <a:spcAft>
                <a:spcPct val="40000"/>
              </a:spcAft>
              <a:buClr>
                <a:schemeClr val="accent2"/>
              </a:buClr>
              <a:buNone/>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2pPr>
            <a:lvl3pPr marL="914400" indent="0" algn="ctr" rtl="0" eaLnBrk="1" fontAlgn="base" hangingPunct="1">
              <a:spcBef>
                <a:spcPct val="0"/>
              </a:spcBef>
              <a:spcAft>
                <a:spcPct val="40000"/>
              </a:spcAft>
              <a:buClr>
                <a:schemeClr val="hlink"/>
              </a:buClr>
              <a:buNone/>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3pPr>
            <a:lvl4pPr marL="1371600" indent="0" algn="ctr" rtl="0" eaLnBrk="1" fontAlgn="base" hangingPunct="1">
              <a:spcBef>
                <a:spcPct val="0"/>
              </a:spcBef>
              <a:spcAft>
                <a:spcPct val="40000"/>
              </a:spcAft>
              <a:buClr>
                <a:schemeClr val="folHlink"/>
              </a:buClr>
              <a:buNone/>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4pPr>
            <a:lvl5pPr marL="1828800" indent="0" algn="ctr" rtl="0" eaLnBrk="1" fontAlgn="base" hangingPunct="1">
              <a:spcBef>
                <a:spcPct val="0"/>
              </a:spcBef>
              <a:spcAft>
                <a:spcPct val="40000"/>
              </a:spcAft>
              <a:buClr>
                <a:schemeClr val="bg1"/>
              </a:buClr>
              <a:buNone/>
              <a:defRPr sz="2600" b="1">
                <a:solidFill>
                  <a:schemeClr val="tx1"/>
                </a:solidFill>
                <a:effectLst>
                  <a:outerShdw blurRad="38100" dist="38100" dir="2700000" algn="tl">
                    <a:srgbClr val="000000"/>
                  </a:outerShdw>
                </a:effectLst>
                <a:latin typeface="+mn-lt"/>
                <a:ea typeface="ＭＳ Ｐゴシック" pitchFamily="34" charset="-128"/>
                <a:cs typeface="MS PGothic" pitchFamily="34" charset="-128"/>
              </a:defRPr>
            </a:lvl5pPr>
            <a:lvl6pPr marL="2286000" indent="0" algn="ctr" rtl="0" eaLnBrk="1" fontAlgn="base" hangingPunct="1">
              <a:spcBef>
                <a:spcPct val="0"/>
              </a:spcBef>
              <a:spcAft>
                <a:spcPct val="40000"/>
              </a:spcAft>
              <a:buClr>
                <a:schemeClr val="bg1"/>
              </a:buClr>
              <a:buNone/>
              <a:defRPr sz="2600" b="1">
                <a:solidFill>
                  <a:schemeClr val="tx1"/>
                </a:solidFill>
                <a:effectLst>
                  <a:outerShdw blurRad="38100" dist="38100" dir="2700000" algn="tl">
                    <a:srgbClr val="000000"/>
                  </a:outerShdw>
                </a:effectLst>
                <a:latin typeface="+mn-lt"/>
                <a:ea typeface="ＭＳ Ｐゴシック" charset="-128"/>
              </a:defRPr>
            </a:lvl6pPr>
            <a:lvl7pPr marL="2743200" indent="0" algn="ctr" rtl="0" eaLnBrk="1" fontAlgn="base" hangingPunct="1">
              <a:spcBef>
                <a:spcPct val="0"/>
              </a:spcBef>
              <a:spcAft>
                <a:spcPct val="40000"/>
              </a:spcAft>
              <a:buClr>
                <a:schemeClr val="bg1"/>
              </a:buClr>
              <a:buNone/>
              <a:defRPr sz="2600" b="1">
                <a:solidFill>
                  <a:schemeClr val="tx1"/>
                </a:solidFill>
                <a:effectLst>
                  <a:outerShdw blurRad="38100" dist="38100" dir="2700000" algn="tl">
                    <a:srgbClr val="000000"/>
                  </a:outerShdw>
                </a:effectLst>
                <a:latin typeface="+mn-lt"/>
                <a:ea typeface="ＭＳ Ｐゴシック" charset="-128"/>
              </a:defRPr>
            </a:lvl7pPr>
            <a:lvl8pPr marL="3200400" indent="0" algn="ctr" rtl="0" eaLnBrk="1" fontAlgn="base" hangingPunct="1">
              <a:spcBef>
                <a:spcPct val="0"/>
              </a:spcBef>
              <a:spcAft>
                <a:spcPct val="40000"/>
              </a:spcAft>
              <a:buClr>
                <a:schemeClr val="bg1"/>
              </a:buClr>
              <a:buNone/>
              <a:defRPr sz="2600" b="1">
                <a:solidFill>
                  <a:schemeClr val="tx1"/>
                </a:solidFill>
                <a:effectLst>
                  <a:outerShdw blurRad="38100" dist="38100" dir="2700000" algn="tl">
                    <a:srgbClr val="000000"/>
                  </a:outerShdw>
                </a:effectLst>
                <a:latin typeface="+mn-lt"/>
                <a:ea typeface="ＭＳ Ｐゴシック" charset="-128"/>
              </a:defRPr>
            </a:lvl8pPr>
            <a:lvl9pPr marL="3657600" indent="0" algn="ctr" rtl="0" eaLnBrk="1" fontAlgn="base" hangingPunct="1">
              <a:spcBef>
                <a:spcPct val="0"/>
              </a:spcBef>
              <a:spcAft>
                <a:spcPct val="40000"/>
              </a:spcAft>
              <a:buClr>
                <a:schemeClr val="bg1"/>
              </a:buClr>
              <a:buNone/>
              <a:defRPr sz="2600" b="1">
                <a:solidFill>
                  <a:schemeClr val="tx1"/>
                </a:solidFill>
                <a:effectLst>
                  <a:outerShdw blurRad="38100" dist="38100" dir="2700000" algn="tl">
                    <a:srgbClr val="000000"/>
                  </a:outerShdw>
                </a:effectLst>
                <a:latin typeface="+mn-lt"/>
                <a:ea typeface="ＭＳ Ｐゴシック" charset="-128"/>
              </a:defRPr>
            </a:lvl9pPr>
          </a:lstStyle>
          <a:p>
            <a:pPr fontAlgn="auto">
              <a:spcBef>
                <a:spcPts val="600"/>
              </a:spcBef>
              <a:spcAft>
                <a:spcPts val="0"/>
              </a:spcAft>
              <a:buFont typeface="Arial" pitchFamily="34" charset="0"/>
              <a:buChar char="•"/>
              <a:defRPr/>
            </a:pPr>
            <a:r>
              <a:rPr lang="en-US" sz="2400" dirty="0" smtClean="0"/>
              <a:t> Excellent image quality</a:t>
            </a:r>
          </a:p>
          <a:p>
            <a:pPr fontAlgn="auto">
              <a:spcBef>
                <a:spcPts val="600"/>
              </a:spcBef>
              <a:spcAft>
                <a:spcPts val="0"/>
              </a:spcAft>
              <a:defRPr/>
            </a:pPr>
            <a:r>
              <a:rPr lang="en-US" sz="2400" dirty="0" smtClean="0"/>
              <a:t>	Spatial resolution</a:t>
            </a:r>
          </a:p>
          <a:p>
            <a:pPr fontAlgn="auto">
              <a:spcBef>
                <a:spcPts val="600"/>
              </a:spcBef>
              <a:spcAft>
                <a:spcPts val="0"/>
              </a:spcAft>
              <a:defRPr/>
            </a:pPr>
            <a:r>
              <a:rPr lang="en-US" sz="2400" dirty="0" smtClean="0"/>
              <a:t>	Tissue contrast</a:t>
            </a:r>
          </a:p>
          <a:p>
            <a:pPr fontAlgn="auto">
              <a:spcBef>
                <a:spcPts val="600"/>
              </a:spcBef>
              <a:spcAft>
                <a:spcPts val="0"/>
              </a:spcAft>
              <a:buFont typeface="Arial" pitchFamily="34" charset="0"/>
              <a:buChar char="•"/>
              <a:defRPr/>
            </a:pPr>
            <a:r>
              <a:rPr lang="en-US" sz="2400" dirty="0" smtClean="0"/>
              <a:t> No Ionizing Radiation</a:t>
            </a:r>
          </a:p>
          <a:p>
            <a:pPr fontAlgn="auto">
              <a:spcBef>
                <a:spcPts val="600"/>
              </a:spcBef>
              <a:spcAft>
                <a:spcPts val="0"/>
              </a:spcAft>
              <a:buFont typeface="Arial" pitchFamily="34" charset="0"/>
              <a:buChar char="•"/>
              <a:defRPr/>
            </a:pPr>
            <a:r>
              <a:rPr lang="en-US" sz="2400" dirty="0" smtClean="0"/>
              <a:t> Contraindications</a:t>
            </a:r>
          </a:p>
          <a:p>
            <a:pPr fontAlgn="auto">
              <a:spcBef>
                <a:spcPts val="600"/>
              </a:spcBef>
              <a:spcAft>
                <a:spcPts val="0"/>
              </a:spcAft>
              <a:buFont typeface="Arial" pitchFamily="34" charset="0"/>
              <a:buChar char="•"/>
              <a:defRPr/>
            </a:pPr>
            <a:r>
              <a:rPr lang="en-US" sz="2400" dirty="0" smtClean="0"/>
              <a:t> NSF</a:t>
            </a:r>
          </a:p>
          <a:p>
            <a:pPr fontAlgn="auto">
              <a:spcBef>
                <a:spcPts val="600"/>
              </a:spcBef>
              <a:spcAft>
                <a:spcPts val="0"/>
              </a:spcAft>
              <a:buFont typeface="Arial" pitchFamily="34" charset="0"/>
              <a:buChar char="•"/>
              <a:defRPr/>
            </a:pPr>
            <a:r>
              <a:rPr lang="en-US" sz="2400" dirty="0" smtClean="0"/>
              <a:t> Detects viability </a:t>
            </a:r>
            <a:br>
              <a:rPr lang="en-US" sz="2400" dirty="0" smtClean="0"/>
            </a:br>
            <a:r>
              <a:rPr lang="en-US" sz="2400" dirty="0" smtClean="0"/>
              <a:t>	- Delayed enhancement</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347730368"/>
      </p:ext>
    </p:extLst>
  </p:cSld>
  <p:clrMapOvr>
    <a:masterClrMapping/>
  </p:clrMapOvr>
  <mc:AlternateContent xmlns:mc="http://schemas.openxmlformats.org/markup-compatibility/2006" xmlns:p14="http://schemas.microsoft.com/office/powerpoint/2010/main">
    <mc:Choice Requires="p14">
      <p:transition spd="slow" p14:dur="2000" advTm="68764"/>
    </mc:Choice>
    <mc:Fallback xmlns="">
      <p:transition spd="slow" advTm="68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673219"/>
                                        </p:tgtEl>
                                        <p:attrNameLst>
                                          <p:attrName>style.visibility</p:attrName>
                                        </p:attrNameLst>
                                      </p:cBhvr>
                                      <p:to>
                                        <p:strVal val="visible"/>
                                      </p:to>
                                    </p:set>
                                    <p:anim calcmode="lin" valueType="num">
                                      <p:cBhvr additive="base">
                                        <p:cTn id="11" dur="500" fill="hold"/>
                                        <p:tgtEl>
                                          <p:spTgt spid="1673219"/>
                                        </p:tgtEl>
                                        <p:attrNameLst>
                                          <p:attrName>ppt_x</p:attrName>
                                        </p:attrNameLst>
                                      </p:cBhvr>
                                      <p:tavLst>
                                        <p:tav tm="0">
                                          <p:val>
                                            <p:strVal val="1+#ppt_w/2"/>
                                          </p:val>
                                        </p:tav>
                                        <p:tav tm="100000">
                                          <p:val>
                                            <p:strVal val="#ppt_x"/>
                                          </p:val>
                                        </p:tav>
                                      </p:tavLst>
                                    </p:anim>
                                    <p:anim calcmode="lin" valueType="num">
                                      <p:cBhvr additive="base">
                                        <p:cTn id="12" dur="500" fill="hold"/>
                                        <p:tgtEl>
                                          <p:spTgt spid="1673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167321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2167054" y="2596377"/>
            <a:ext cx="922079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r>
              <a:rPr lang="en-US" sz="4800" i="1" u="sng" dirty="0" smtClean="0">
                <a:solidFill>
                  <a:srgbClr val="FFFF00"/>
                </a:solidFill>
              </a:rPr>
              <a:t>Optional Imaging</a:t>
            </a:r>
            <a:endParaRPr lang="en-US" sz="3600" i="1" dirty="0">
              <a:solidFill>
                <a:srgbClr val="FFFF00"/>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620340015"/>
      </p:ext>
    </p:extLst>
  </p:cSld>
  <p:clrMapOvr>
    <a:masterClrMapping/>
  </p:clrMapOvr>
  <mc:AlternateContent xmlns:mc="http://schemas.openxmlformats.org/markup-compatibility/2006" xmlns:p14="http://schemas.microsoft.com/office/powerpoint/2010/main">
    <mc:Choice Requires="p14">
      <p:transition spd="slow" p14:dur="2000" advTm="5194"/>
    </mc:Choice>
    <mc:Fallback xmlns="">
      <p:transition spd="slow" advTm="5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3" name="Text Placeholder 2"/>
          <p:cNvSpPr>
            <a:spLocks noGrp="1"/>
          </p:cNvSpPr>
          <p:nvPr>
            <p:ph type="body" idx="1"/>
          </p:nvPr>
        </p:nvSpPr>
        <p:spPr/>
        <p:txBody>
          <a:bodyPr/>
          <a:lstStyle/>
          <a:p>
            <a:pPr>
              <a:defRPr/>
            </a:pPr>
            <a:endParaRPr lang="en-US"/>
          </a:p>
        </p:txBody>
      </p:sp>
      <p:pic>
        <p:nvPicPr>
          <p:cNvPr id="17412" name="Picture 3" descr="Screen Shot 2012-11-25 at 7.33.30 PM.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5422" y="1909013"/>
            <a:ext cx="3232200" cy="402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4"/>
          <p:cNvSpPr txBox="1">
            <a:spLocks noChangeArrowheads="1"/>
          </p:cNvSpPr>
          <p:nvPr/>
        </p:nvSpPr>
        <p:spPr bwMode="auto">
          <a:xfrm>
            <a:off x="6216967" y="6581774"/>
            <a:ext cx="37037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 charset="0"/>
                <a:ea typeface="ＭＳ Ｐゴシック" pitchFamily="34" charset="-128"/>
              </a:defRPr>
            </a:lvl1pPr>
            <a:lvl2pPr marL="742950" indent="-285750" eaLnBrk="0" hangingPunct="0">
              <a:defRPr sz="2400">
                <a:solidFill>
                  <a:schemeClr val="tx1"/>
                </a:solidFill>
                <a:latin typeface="Times" pitchFamily="-1" charset="0"/>
                <a:ea typeface="ＭＳ Ｐゴシック" pitchFamily="34" charset="-128"/>
              </a:defRPr>
            </a:lvl2pPr>
            <a:lvl3pPr marL="1143000" indent="-228600" eaLnBrk="0" hangingPunct="0">
              <a:defRPr sz="2400">
                <a:solidFill>
                  <a:schemeClr val="tx1"/>
                </a:solidFill>
                <a:latin typeface="Times" pitchFamily="-1" charset="0"/>
                <a:ea typeface="ＭＳ Ｐゴシック" pitchFamily="34" charset="-128"/>
              </a:defRPr>
            </a:lvl3pPr>
            <a:lvl4pPr marL="1600200" indent="-228600" eaLnBrk="0" hangingPunct="0">
              <a:defRPr sz="2400">
                <a:solidFill>
                  <a:schemeClr val="tx1"/>
                </a:solidFill>
                <a:latin typeface="Times" pitchFamily="-1" charset="0"/>
                <a:ea typeface="ＭＳ Ｐゴシック" pitchFamily="34" charset="-128"/>
              </a:defRPr>
            </a:lvl4pPr>
            <a:lvl5pPr marL="2057400" indent="-228600" eaLnBrk="0" hangingPunct="0">
              <a:defRPr sz="2400">
                <a:solidFill>
                  <a:schemeClr val="tx1"/>
                </a:solidFill>
                <a:latin typeface="Times" pitchFamily="-1"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pitchFamily="-1"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pitchFamily="-1"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pitchFamily="-1"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pitchFamily="-1" charset="0"/>
                <a:ea typeface="ＭＳ Ｐゴシック" pitchFamily="34" charset="-128"/>
              </a:defRPr>
            </a:lvl9pPr>
          </a:lstStyle>
          <a:p>
            <a:pPr eaLnBrk="1" hangingPunct="1"/>
            <a:r>
              <a:rPr lang="en-US" sz="1200" dirty="0" err="1" smtClean="0"/>
              <a:t>Wong</a:t>
            </a:r>
            <a:r>
              <a:rPr lang="en-US" sz="1200" dirty="0" smtClean="0"/>
              <a:t> et al. Circulation 2012, </a:t>
            </a:r>
            <a:r>
              <a:rPr lang="en-US" sz="1200" dirty="0" err="1"/>
              <a:t>Kellman</a:t>
            </a:r>
            <a:r>
              <a:rPr lang="en-US" sz="1200" dirty="0"/>
              <a:t> et al. JCMR 2012</a:t>
            </a:r>
          </a:p>
          <a:p>
            <a:pPr eaLnBrk="1" hangingPunct="1"/>
            <a:endParaRPr lang="en-US" sz="1200" dirty="0"/>
          </a:p>
        </p:txBody>
      </p:sp>
      <p:sp>
        <p:nvSpPr>
          <p:cNvPr id="8" name="Rectangle 11"/>
          <p:cNvSpPr>
            <a:spLocks noChangeArrowheads="1"/>
          </p:cNvSpPr>
          <p:nvPr/>
        </p:nvSpPr>
        <p:spPr bwMode="auto">
          <a:xfrm>
            <a:off x="503448" y="3238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smtClean="0">
                <a:solidFill>
                  <a:srgbClr val="FAFD00"/>
                </a:solidFill>
              </a:rPr>
              <a:t>T1 Mapping:</a:t>
            </a:r>
            <a:r>
              <a:rPr lang="en-GB" sz="4400" i="1" u="sng" dirty="0"/>
              <a:t/>
            </a:r>
            <a:br>
              <a:rPr lang="en-GB" sz="4400" i="1" u="sng" dirty="0"/>
            </a:br>
            <a:r>
              <a:rPr lang="en-GB" sz="3600" i="1" dirty="0" smtClean="0"/>
              <a:t>Assessment of Diffuse Myocardial Fibrosis</a:t>
            </a:r>
            <a:endParaRPr lang="en-GB" sz="3200" i="1" dirty="0"/>
          </a:p>
        </p:txBody>
      </p:sp>
      <p:pic>
        <p:nvPicPr>
          <p:cNvPr id="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8676" y="1647256"/>
            <a:ext cx="4699815" cy="455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058926384"/>
      </p:ext>
    </p:extLst>
  </p:cSld>
  <p:clrMapOvr>
    <a:masterClrMapping/>
  </p:clrMapOvr>
  <mc:AlternateContent xmlns:mc="http://schemas.openxmlformats.org/markup-compatibility/2006" xmlns:p14="http://schemas.microsoft.com/office/powerpoint/2010/main">
    <mc:Choice Requires="p14">
      <p:transition spd="slow" p14:dur="2000" advTm="104931"/>
    </mc:Choice>
    <mc:Fallback xmlns="">
      <p:transition spd="slow" advTm="104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4698" y="2143777"/>
            <a:ext cx="7007337" cy="3491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958576" y="6596316"/>
            <a:ext cx="5043368" cy="307777"/>
          </a:xfrm>
          <a:prstGeom prst="rect">
            <a:avLst/>
          </a:prstGeom>
          <a:noFill/>
        </p:spPr>
        <p:txBody>
          <a:bodyPr wrap="none" rtlCol="0">
            <a:spAutoFit/>
          </a:bodyPr>
          <a:lstStyle/>
          <a:p>
            <a:r>
              <a:rPr lang="en-US" sz="1400" dirty="0" err="1" smtClean="0"/>
              <a:t>Kawel</a:t>
            </a:r>
            <a:r>
              <a:rPr lang="en-US" sz="1400" dirty="0" smtClean="0"/>
              <a:t> Boehm Internation Journal of Cardiovascular Imaging 2014.</a:t>
            </a:r>
          </a:p>
        </p:txBody>
      </p:sp>
      <p:sp>
        <p:nvSpPr>
          <p:cNvPr id="4" name="Rectangle 11"/>
          <p:cNvSpPr>
            <a:spLocks noChangeArrowheads="1"/>
          </p:cNvSpPr>
          <p:nvPr/>
        </p:nvSpPr>
        <p:spPr bwMode="auto">
          <a:xfrm>
            <a:off x="295292" y="323851"/>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smtClean="0">
                <a:solidFill>
                  <a:srgbClr val="FAFD00"/>
                </a:solidFill>
              </a:rPr>
              <a:t>T1 Mapping:</a:t>
            </a:r>
            <a:r>
              <a:rPr lang="en-GB" sz="4400" i="1" u="sng" dirty="0"/>
              <a:t/>
            </a:r>
            <a:br>
              <a:rPr lang="en-GB" sz="4400" i="1" u="sng" dirty="0"/>
            </a:br>
            <a:r>
              <a:rPr lang="en-GB" sz="3200" i="1" dirty="0" smtClean="0"/>
              <a:t>Assessment of Right Ventricular Myocardial Fibrosis</a:t>
            </a:r>
            <a:endParaRPr lang="en-GB" sz="3200" i="1"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821222319"/>
      </p:ext>
    </p:extLst>
  </p:cSld>
  <p:clrMapOvr>
    <a:masterClrMapping/>
  </p:clrMapOvr>
  <mc:AlternateContent xmlns:mc="http://schemas.openxmlformats.org/markup-compatibility/2006" xmlns:p14="http://schemas.microsoft.com/office/powerpoint/2010/main">
    <mc:Choice Requires="p14">
      <p:transition spd="slow" p14:dur="2000" advTm="3697"/>
    </mc:Choice>
    <mc:Fallback xmlns="">
      <p:transition spd="slow" advTm="3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a:spLocks noChangeArrowheads="1"/>
          </p:cNvSpPr>
          <p:nvPr/>
        </p:nvSpPr>
        <p:spPr bwMode="auto">
          <a:xfrm>
            <a:off x="394692" y="606348"/>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smtClean="0">
                <a:solidFill>
                  <a:srgbClr val="FAFD00"/>
                </a:solidFill>
              </a:rPr>
              <a:t>Pulmonary Artery Compliance:</a:t>
            </a:r>
            <a:r>
              <a:rPr lang="en-GB" sz="4400" i="1" u="sng" dirty="0"/>
              <a:t/>
            </a:r>
            <a:br>
              <a:rPr lang="en-GB" sz="4400" i="1" u="sng" dirty="0"/>
            </a:br>
            <a:endParaRPr lang="en-GB" sz="3200" i="1" dirty="0"/>
          </a:p>
        </p:txBody>
      </p:sp>
      <p:pic>
        <p:nvPicPr>
          <p:cNvPr id="3" name="CINE_MPA_SSFP-1501-slice1.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78934" y="2107581"/>
            <a:ext cx="3004325" cy="3004325"/>
          </a:xfrm>
          <a:prstGeom prst="rect">
            <a:avLst/>
          </a:prstGeom>
        </p:spPr>
      </p:pic>
      <p:pic>
        <p:nvPicPr>
          <p:cNvPr id="4" name="CINE_LPA_SSFP-1301-slice1.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6704670" y="2107580"/>
            <a:ext cx="3004325" cy="3004325"/>
          </a:xfrm>
          <a:prstGeom prst="rect">
            <a:avLst/>
          </a:prstGeom>
        </p:spPr>
      </p:pic>
      <p:pic>
        <p:nvPicPr>
          <p:cNvPr id="5" name="CINE_RPA_SSFP-1401-slice1.avi">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3645861" y="2107581"/>
            <a:ext cx="3004325" cy="3004325"/>
          </a:xfrm>
          <a:prstGeom prst="rect">
            <a:avLst/>
          </a:prstGeom>
        </p:spPr>
      </p:pic>
      <p:pic>
        <p:nvPicPr>
          <p:cNvPr id="6" name="Audio 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4291183246"/>
      </p:ext>
    </p:extLst>
  </p:cSld>
  <p:clrMapOvr>
    <a:masterClrMapping/>
  </p:clrMapOvr>
  <mc:AlternateContent xmlns:mc="http://schemas.openxmlformats.org/markup-compatibility/2006" xmlns:p14="http://schemas.microsoft.com/office/powerpoint/2010/main">
    <mc:Choice Requires="p14">
      <p:transition spd="slow" p14:dur="2000" advTm="49788"/>
    </mc:Choice>
    <mc:Fallback xmlns="">
      <p:transition spd="slow" advTm="497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vol="80000">
                <p:cTn id="18" fill="hold" display="0">
                  <p:stCondLst>
                    <p:cond delay="indefinite"/>
                  </p:stCondLst>
                </p:cTn>
                <p:tgtEl>
                  <p:spTgt spid="4"/>
                </p:tgtEl>
              </p:cMediaNode>
            </p:video>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5"/>
                                        </p:tgtEl>
                                      </p:cBhvr>
                                    </p:cmd>
                                  </p:childTnLst>
                                </p:cTn>
                              </p:par>
                            </p:childTnLst>
                          </p:cTn>
                        </p:par>
                      </p:childTnLst>
                    </p:cTn>
                  </p:par>
                </p:childTnLst>
              </p:cTn>
              <p:nextCondLst>
                <p:cond evt="onClick" delay="0">
                  <p:tgtEl>
                    <p:spTgt spid="5"/>
                  </p:tgtEl>
                </p:cond>
              </p:nextCondLst>
            </p:seq>
            <p:video>
              <p:cMediaNode vol="80000">
                <p:cTn id="24" fill="hold" display="0">
                  <p:stCondLst>
                    <p:cond delay="indefinite"/>
                  </p:stCondLst>
                </p:cTn>
                <p:tgtEl>
                  <p:spTgt spid="5"/>
                </p:tgtEl>
              </p:cMediaNode>
            </p:video>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a:spLocks noChangeArrowheads="1"/>
          </p:cNvSpPr>
          <p:nvPr/>
        </p:nvSpPr>
        <p:spPr bwMode="auto">
          <a:xfrm>
            <a:off x="394692" y="606348"/>
            <a:ext cx="989230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defTabSz="762000">
              <a:lnSpc>
                <a:spcPct val="90000"/>
              </a:lnSpc>
            </a:pPr>
            <a:r>
              <a:rPr lang="en-GB" sz="4400" u="sng" dirty="0" smtClean="0">
                <a:solidFill>
                  <a:srgbClr val="FAFD00"/>
                </a:solidFill>
              </a:rPr>
              <a:t>Pulmonary Artery Vessel Wall </a:t>
            </a:r>
            <a:r>
              <a:rPr lang="en-GB" sz="4400" u="sng" dirty="0" err="1" smtClean="0">
                <a:solidFill>
                  <a:srgbClr val="FAFD00"/>
                </a:solidFill>
              </a:rPr>
              <a:t>Remodeling</a:t>
            </a:r>
            <a:r>
              <a:rPr lang="en-GB" sz="4400" u="sng" dirty="0" smtClean="0">
                <a:solidFill>
                  <a:srgbClr val="FAFD00"/>
                </a:solidFill>
              </a:rPr>
              <a:t>:</a:t>
            </a:r>
            <a:r>
              <a:rPr lang="en-GB" sz="4400" i="1" u="sng" dirty="0"/>
              <a:t/>
            </a:r>
            <a:br>
              <a:rPr lang="en-GB" sz="4400" i="1" u="sng" dirty="0"/>
            </a:br>
            <a:endParaRPr lang="en-GB" sz="3200" i="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2750" y="2009231"/>
            <a:ext cx="4308371" cy="4308371"/>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753812314"/>
      </p:ext>
    </p:extLst>
  </p:cSld>
  <p:clrMapOvr>
    <a:masterClrMapping/>
  </p:clrMapOvr>
  <mc:AlternateContent xmlns:mc="http://schemas.openxmlformats.org/markup-compatibility/2006" xmlns:p14="http://schemas.microsoft.com/office/powerpoint/2010/main">
    <mc:Choice Requires="p14">
      <p:transition spd="slow" p14:dur="2000" advTm="25715"/>
    </mc:Choice>
    <mc:Fallback xmlns="">
      <p:transition spd="slow" advTm="25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430_ToF_PR.small.msft.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095500" y="1373459"/>
            <a:ext cx="6096000" cy="4572000"/>
          </a:xfrm>
          <a:prstGeom prst="rect">
            <a:avLst/>
          </a:prstGeom>
        </p:spPr>
      </p:pic>
      <p:sp>
        <p:nvSpPr>
          <p:cNvPr id="3" name="Rectangle 4"/>
          <p:cNvSpPr>
            <a:spLocks noChangeArrowheads="1"/>
          </p:cNvSpPr>
          <p:nvPr/>
        </p:nvSpPr>
        <p:spPr bwMode="auto">
          <a:xfrm>
            <a:off x="457201" y="76200"/>
            <a:ext cx="922079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r>
              <a:rPr lang="en-US" sz="4800" i="1" u="sng" dirty="0" smtClean="0">
                <a:solidFill>
                  <a:srgbClr val="FFFF00"/>
                </a:solidFill>
              </a:rPr>
              <a:t>4D Flow:</a:t>
            </a:r>
            <a:endParaRPr lang="en-US" sz="3600" i="1" dirty="0">
              <a:solidFill>
                <a:srgbClr val="FFFF00"/>
              </a:solidFill>
            </a:endParaRPr>
          </a:p>
        </p:txBody>
      </p:sp>
      <p:pic>
        <p:nvPicPr>
          <p:cNvPr id="2" name="Audio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522259499"/>
      </p:ext>
    </p:extLst>
  </p:cSld>
  <p:clrMapOvr>
    <a:masterClrMapping/>
  </p:clrMapOvr>
  <mc:AlternateContent xmlns:mc="http://schemas.openxmlformats.org/markup-compatibility/2006" xmlns:p14="http://schemas.microsoft.com/office/powerpoint/2010/main">
    <mc:Choice Requires="p14">
      <p:transition spd="slow" p14:dur="2000" advTm="54135"/>
    </mc:Choice>
    <mc:Fallback xmlns="">
      <p:transition spd="slow" advTm="54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37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extLst mod="1">
    <p:ext uri="{E180D4A7-C9FB-4DFB-919C-405C955672EB}">
      <p14:showEvtLst xmlns:p14="http://schemas.microsoft.com/office/powerpoint/2010/main">
        <p14:playEvt time="85" objId="4"/>
        <p14:stopEvt time="54135" objId="4"/>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771525" y="357188"/>
            <a:ext cx="874395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dirty="0" smtClean="0">
                <a:solidFill>
                  <a:srgbClr val="FFFF00"/>
                </a:solidFill>
                <a:effectLst/>
                <a:ea typeface="ＭＳ Ｐゴシック" pitchFamily="34" charset="-128"/>
              </a:rPr>
              <a:t>Components of </a:t>
            </a:r>
            <a:r>
              <a:rPr lang="en-US" b="0" dirty="0" err="1" smtClean="0">
                <a:solidFill>
                  <a:srgbClr val="FFFF00"/>
                </a:solidFill>
                <a:effectLst/>
                <a:ea typeface="ＭＳ Ｐゴシック" pitchFamily="34" charset="-128"/>
              </a:rPr>
              <a:t>PVDOMICs</a:t>
            </a:r>
            <a:r>
              <a:rPr lang="en-US" b="0" dirty="0" smtClean="0">
                <a:solidFill>
                  <a:srgbClr val="FFFF00"/>
                </a:solidFill>
                <a:effectLst/>
                <a:ea typeface="ＭＳ Ｐゴシック" pitchFamily="34" charset="-128"/>
              </a:rPr>
              <a:t> CMR</a:t>
            </a:r>
          </a:p>
        </p:txBody>
      </p:sp>
      <p:sp>
        <p:nvSpPr>
          <p:cNvPr id="2" name="Rectangle 1"/>
          <p:cNvSpPr/>
          <p:nvPr/>
        </p:nvSpPr>
        <p:spPr bwMode="auto">
          <a:xfrm>
            <a:off x="3511605" y="1781049"/>
            <a:ext cx="3816676" cy="112840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FFFF00"/>
              </a:solidFill>
              <a:effectLst/>
              <a:latin typeface="Times"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Cardiac</a:t>
            </a:r>
            <a:r>
              <a:rPr kumimoji="0" lang="en-US" sz="2400" b="1" i="0" u="none" strike="noStrike" cap="none" normalizeH="0" dirty="0" smtClean="0">
                <a:ln>
                  <a:noFill/>
                </a:ln>
                <a:solidFill>
                  <a:srgbClr val="FFFF00"/>
                </a:solidFill>
                <a:effectLst/>
                <a:latin typeface="Times" charset="0"/>
              </a:rPr>
              <a:t> Structure/Function</a:t>
            </a:r>
            <a:endParaRPr kumimoji="0" lang="en-US" sz="2400" b="1" i="0" u="none" strike="noStrike" cap="none" normalizeH="0" baseline="0" dirty="0">
              <a:ln>
                <a:noFill/>
              </a:ln>
              <a:solidFill>
                <a:srgbClr val="FFFF00"/>
              </a:solidFill>
              <a:effectLst/>
              <a:latin typeface="Times" charset="0"/>
            </a:endParaRPr>
          </a:p>
        </p:txBody>
      </p:sp>
      <p:sp>
        <p:nvSpPr>
          <p:cNvPr id="6" name="Rectangle 5"/>
          <p:cNvSpPr/>
          <p:nvPr/>
        </p:nvSpPr>
        <p:spPr bwMode="auto">
          <a:xfrm>
            <a:off x="3511606" y="4465359"/>
            <a:ext cx="3826649" cy="38562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Valvular Flow</a:t>
            </a:r>
            <a:endParaRPr kumimoji="0" lang="en-US" sz="2400" b="1" i="0" u="none" strike="noStrike" cap="none" normalizeH="0" baseline="0" dirty="0">
              <a:ln>
                <a:noFill/>
              </a:ln>
              <a:solidFill>
                <a:srgbClr val="FFFF00"/>
              </a:solidFill>
              <a:effectLst/>
              <a:latin typeface="Times" charset="0"/>
            </a:endParaRPr>
          </a:p>
        </p:txBody>
      </p:sp>
      <p:sp>
        <p:nvSpPr>
          <p:cNvPr id="7" name="Rectangle 6"/>
          <p:cNvSpPr/>
          <p:nvPr/>
        </p:nvSpPr>
        <p:spPr bwMode="auto">
          <a:xfrm>
            <a:off x="3511605" y="3210380"/>
            <a:ext cx="3824233" cy="61870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Rest Perfusion Imaging</a:t>
            </a:r>
            <a:endParaRPr kumimoji="0" lang="en-US" sz="2400" b="1" i="0" u="none" strike="noStrike" cap="none" normalizeH="0" baseline="0" dirty="0">
              <a:ln>
                <a:noFill/>
              </a:ln>
              <a:solidFill>
                <a:srgbClr val="FFFF00"/>
              </a:solidFill>
              <a:effectLst/>
              <a:latin typeface="Times" charset="0"/>
            </a:endParaRPr>
          </a:p>
        </p:txBody>
      </p:sp>
      <p:sp>
        <p:nvSpPr>
          <p:cNvPr id="8" name="Rectangle 7"/>
          <p:cNvSpPr/>
          <p:nvPr/>
        </p:nvSpPr>
        <p:spPr bwMode="auto">
          <a:xfrm>
            <a:off x="7484046" y="2579255"/>
            <a:ext cx="1786333" cy="83784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r>
              <a:rPr kumimoji="0" lang="en-US" sz="1600" b="0" i="0" u="none" strike="noStrike" cap="none" normalizeH="0" dirty="0" smtClean="0">
                <a:ln>
                  <a:noFill/>
                </a:ln>
                <a:solidFill>
                  <a:srgbClr val="FFCA06"/>
                </a:solidFill>
                <a:effectLst/>
              </a:rPr>
              <a:t>:</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Pre-contrast</a:t>
            </a:r>
            <a:r>
              <a:rPr lang="en-US" sz="1200" dirty="0" smtClean="0"/>
              <a:t> MOLLI</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rPr>
              <a:t>Pulmonary</a:t>
            </a:r>
            <a:r>
              <a:rPr kumimoji="0" lang="en-US" sz="1200" b="0" i="0" u="none" strike="noStrike" cap="none" normalizeH="0" dirty="0" smtClean="0">
                <a:ln>
                  <a:noFill/>
                </a:ln>
                <a:solidFill>
                  <a:schemeClr val="tx1"/>
                </a:solidFill>
                <a:effectLst/>
              </a:rPr>
              <a:t> artery compliance/remodeling </a:t>
            </a:r>
            <a:endParaRPr kumimoji="0" lang="en-US" sz="1200" b="0" i="0" u="none" strike="noStrike" cap="none" normalizeH="0" baseline="0" dirty="0">
              <a:ln>
                <a:noFill/>
              </a:ln>
              <a:solidFill>
                <a:schemeClr val="tx1"/>
              </a:solidFill>
              <a:effectLst/>
            </a:endParaRPr>
          </a:p>
        </p:txBody>
      </p:sp>
      <p:sp>
        <p:nvSpPr>
          <p:cNvPr id="10" name="Rectangle 9"/>
          <p:cNvSpPr/>
          <p:nvPr/>
        </p:nvSpPr>
        <p:spPr bwMode="auto">
          <a:xfrm>
            <a:off x="3511606" y="4913337"/>
            <a:ext cx="3826647" cy="591671"/>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00"/>
                </a:solidFill>
                <a:effectLst/>
                <a:latin typeface="Times" charset="0"/>
              </a:rPr>
              <a:t>DHE </a:t>
            </a:r>
            <a:r>
              <a:rPr kumimoji="0" lang="en-US" sz="2400" b="1" i="0" u="none" strike="noStrike" cap="none" normalizeH="0" dirty="0" smtClean="0">
                <a:ln>
                  <a:noFill/>
                </a:ln>
                <a:solidFill>
                  <a:srgbClr val="FFFF00"/>
                </a:solidFill>
                <a:effectLst/>
                <a:latin typeface="Times" charset="0"/>
              </a:rPr>
              <a:t>– Myocardial Scar</a:t>
            </a:r>
            <a:endParaRPr kumimoji="0" lang="en-US" sz="2400" b="1" i="0" u="none" strike="noStrike" cap="none" normalizeH="0" baseline="0" dirty="0">
              <a:ln>
                <a:noFill/>
              </a:ln>
              <a:solidFill>
                <a:srgbClr val="FFFF00"/>
              </a:solidFill>
              <a:effectLst/>
              <a:latin typeface="Times" charset="0"/>
            </a:endParaRPr>
          </a:p>
        </p:txBody>
      </p:sp>
      <p:sp>
        <p:nvSpPr>
          <p:cNvPr id="11" name="Rectangle 10"/>
          <p:cNvSpPr/>
          <p:nvPr/>
        </p:nvSpPr>
        <p:spPr bwMode="auto">
          <a:xfrm>
            <a:off x="7416035" y="3867731"/>
            <a:ext cx="1854345" cy="53023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4D flow </a:t>
            </a:r>
            <a:endParaRPr kumimoji="0" lang="en-US" sz="1200" b="0" i="0" u="none" strike="noStrike" cap="none" normalizeH="0" baseline="0" dirty="0">
              <a:ln>
                <a:noFill/>
              </a:ln>
              <a:solidFill>
                <a:schemeClr val="tx1"/>
              </a:solidFill>
              <a:effectLst/>
            </a:endParaRPr>
          </a:p>
        </p:txBody>
      </p:sp>
      <p:sp>
        <p:nvSpPr>
          <p:cNvPr id="12" name="Rectangle 11"/>
          <p:cNvSpPr/>
          <p:nvPr/>
        </p:nvSpPr>
        <p:spPr bwMode="auto">
          <a:xfrm>
            <a:off x="7484046" y="5505008"/>
            <a:ext cx="1786334" cy="52422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CA06"/>
                </a:solidFill>
                <a:effectLst/>
              </a:rPr>
              <a:t>Optional</a:t>
            </a:r>
            <a:r>
              <a:rPr kumimoji="0" lang="en-US" sz="1600" b="1" i="0" u="none" strike="noStrike" cap="none" normalizeH="0" dirty="0" smtClean="0">
                <a:ln>
                  <a:noFill/>
                </a:ln>
                <a:solidFill>
                  <a:srgbClr val="FFCA06"/>
                </a:solidFill>
                <a:effectLst/>
              </a:rPr>
              <a:t> imaging:</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smtClean="0"/>
              <a:t>Post-contrast</a:t>
            </a:r>
            <a:r>
              <a:rPr lang="en-US" sz="1200" dirty="0" smtClean="0"/>
              <a:t> MOLLI</a:t>
            </a:r>
          </a:p>
        </p:txBody>
      </p:sp>
      <p:sp>
        <p:nvSpPr>
          <p:cNvPr id="3" name="TextBox 2"/>
          <p:cNvSpPr txBox="1"/>
          <p:nvPr/>
        </p:nvSpPr>
        <p:spPr>
          <a:xfrm>
            <a:off x="4451088" y="1289901"/>
            <a:ext cx="2215863" cy="461665"/>
          </a:xfrm>
          <a:prstGeom prst="rect">
            <a:avLst/>
          </a:prstGeom>
          <a:noFill/>
        </p:spPr>
        <p:txBody>
          <a:bodyPr wrap="none" rtlCol="0">
            <a:spAutoFit/>
          </a:bodyPr>
          <a:lstStyle/>
          <a:p>
            <a:r>
              <a:rPr lang="en-US" dirty="0" smtClean="0"/>
              <a:t>CMR Technique</a:t>
            </a:r>
            <a:endParaRPr lang="en-US" dirty="0"/>
          </a:p>
        </p:txBody>
      </p:sp>
      <p:sp>
        <p:nvSpPr>
          <p:cNvPr id="14" name="TextBox 13"/>
          <p:cNvSpPr txBox="1"/>
          <p:nvPr/>
        </p:nvSpPr>
        <p:spPr>
          <a:xfrm>
            <a:off x="2532858" y="1289901"/>
            <a:ext cx="821443" cy="461665"/>
          </a:xfrm>
          <a:prstGeom prst="rect">
            <a:avLst/>
          </a:prstGeom>
          <a:noFill/>
        </p:spPr>
        <p:txBody>
          <a:bodyPr wrap="none" rtlCol="0">
            <a:spAutoFit/>
          </a:bodyPr>
          <a:lstStyle/>
          <a:p>
            <a:r>
              <a:rPr lang="en-US" dirty="0" smtClean="0"/>
              <a:t>Time</a:t>
            </a:r>
            <a:endParaRPr lang="en-US" dirty="0"/>
          </a:p>
        </p:txBody>
      </p:sp>
      <p:cxnSp>
        <p:nvCxnSpPr>
          <p:cNvPr id="5" name="Straight Arrow Connector 4"/>
          <p:cNvCxnSpPr/>
          <p:nvPr/>
        </p:nvCxnSpPr>
        <p:spPr bwMode="auto">
          <a:xfrm>
            <a:off x="2848997" y="1740134"/>
            <a:ext cx="30228" cy="4562364"/>
          </a:xfrm>
          <a:prstGeom prst="straightConnector1">
            <a:avLst/>
          </a:prstGeom>
          <a:solidFill>
            <a:schemeClr val="accent1"/>
          </a:solidFill>
          <a:ln w="76200" cap="flat" cmpd="sng" algn="ctr">
            <a:solidFill>
              <a:srgbClr val="FFC000"/>
            </a:solidFill>
            <a:prstDash val="solid"/>
            <a:round/>
            <a:headEnd type="none" w="med" len="med"/>
            <a:tailEnd type="arrow"/>
          </a:ln>
          <a:effectLst/>
        </p:spPr>
      </p:cxnSp>
      <p:cxnSp>
        <p:nvCxnSpPr>
          <p:cNvPr id="18" name="Straight Connector 17"/>
          <p:cNvCxnSpPr/>
          <p:nvPr/>
        </p:nvCxnSpPr>
        <p:spPr bwMode="auto">
          <a:xfrm>
            <a:off x="2751003" y="1758369"/>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a:off x="2764045" y="2909455"/>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2765870" y="3202146"/>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2771478" y="3965972"/>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TextBox 18"/>
          <p:cNvSpPr txBox="1"/>
          <p:nvPr/>
        </p:nvSpPr>
        <p:spPr>
          <a:xfrm>
            <a:off x="2402053" y="1642549"/>
            <a:ext cx="261610" cy="276999"/>
          </a:xfrm>
          <a:prstGeom prst="rect">
            <a:avLst/>
          </a:prstGeom>
          <a:noFill/>
        </p:spPr>
        <p:txBody>
          <a:bodyPr wrap="none" rtlCol="0">
            <a:spAutoFit/>
          </a:bodyPr>
          <a:lstStyle/>
          <a:p>
            <a:r>
              <a:rPr lang="en-US" sz="1200" dirty="0" smtClean="0"/>
              <a:t>0</a:t>
            </a:r>
            <a:endParaRPr lang="en-US" sz="1200" dirty="0"/>
          </a:p>
        </p:txBody>
      </p:sp>
      <p:sp>
        <p:nvSpPr>
          <p:cNvPr id="27" name="TextBox 26"/>
          <p:cNvSpPr txBox="1"/>
          <p:nvPr/>
        </p:nvSpPr>
        <p:spPr>
          <a:xfrm>
            <a:off x="2402053" y="2721176"/>
            <a:ext cx="338554" cy="276999"/>
          </a:xfrm>
          <a:prstGeom prst="rect">
            <a:avLst/>
          </a:prstGeom>
          <a:noFill/>
        </p:spPr>
        <p:txBody>
          <a:bodyPr wrap="none" rtlCol="0">
            <a:spAutoFit/>
          </a:bodyPr>
          <a:lstStyle/>
          <a:p>
            <a:r>
              <a:rPr lang="en-US" sz="1200" dirty="0" smtClean="0"/>
              <a:t>10</a:t>
            </a:r>
            <a:endParaRPr lang="en-US" sz="1200" dirty="0"/>
          </a:p>
        </p:txBody>
      </p:sp>
      <p:sp>
        <p:nvSpPr>
          <p:cNvPr id="28" name="TextBox 27"/>
          <p:cNvSpPr txBox="1"/>
          <p:nvPr/>
        </p:nvSpPr>
        <p:spPr>
          <a:xfrm>
            <a:off x="2402053" y="3074251"/>
            <a:ext cx="338554" cy="276999"/>
          </a:xfrm>
          <a:prstGeom prst="rect">
            <a:avLst/>
          </a:prstGeom>
          <a:noFill/>
        </p:spPr>
        <p:txBody>
          <a:bodyPr wrap="none" rtlCol="0">
            <a:spAutoFit/>
          </a:bodyPr>
          <a:lstStyle/>
          <a:p>
            <a:r>
              <a:rPr lang="en-US" sz="1200" dirty="0" smtClean="0"/>
              <a:t>15</a:t>
            </a:r>
            <a:endParaRPr lang="en-US" sz="1200" dirty="0"/>
          </a:p>
        </p:txBody>
      </p:sp>
      <p:sp>
        <p:nvSpPr>
          <p:cNvPr id="29" name="TextBox 28"/>
          <p:cNvSpPr txBox="1"/>
          <p:nvPr/>
        </p:nvSpPr>
        <p:spPr>
          <a:xfrm>
            <a:off x="2363581" y="3829084"/>
            <a:ext cx="338554" cy="276999"/>
          </a:xfrm>
          <a:prstGeom prst="rect">
            <a:avLst/>
          </a:prstGeom>
          <a:noFill/>
        </p:spPr>
        <p:txBody>
          <a:bodyPr wrap="none" rtlCol="0">
            <a:spAutoFit/>
          </a:bodyPr>
          <a:lstStyle/>
          <a:p>
            <a:r>
              <a:rPr lang="en-US" sz="1200" dirty="0" smtClean="0"/>
              <a:t>20</a:t>
            </a:r>
            <a:endParaRPr lang="en-US" sz="1200" dirty="0"/>
          </a:p>
        </p:txBody>
      </p:sp>
      <p:sp>
        <p:nvSpPr>
          <p:cNvPr id="30" name="TextBox 29"/>
          <p:cNvSpPr txBox="1"/>
          <p:nvPr/>
        </p:nvSpPr>
        <p:spPr>
          <a:xfrm>
            <a:off x="2363581" y="4375665"/>
            <a:ext cx="338554" cy="276999"/>
          </a:xfrm>
          <a:prstGeom prst="rect">
            <a:avLst/>
          </a:prstGeom>
          <a:noFill/>
        </p:spPr>
        <p:txBody>
          <a:bodyPr wrap="none" rtlCol="0">
            <a:spAutoFit/>
          </a:bodyPr>
          <a:lstStyle/>
          <a:p>
            <a:r>
              <a:rPr lang="en-US" sz="1200" dirty="0"/>
              <a:t>3</a:t>
            </a:r>
            <a:r>
              <a:rPr lang="en-US" sz="1200" dirty="0" smtClean="0"/>
              <a:t>0</a:t>
            </a:r>
            <a:endParaRPr lang="en-US" sz="1200" dirty="0"/>
          </a:p>
        </p:txBody>
      </p:sp>
      <p:sp>
        <p:nvSpPr>
          <p:cNvPr id="31" name="TextBox 30"/>
          <p:cNvSpPr txBox="1"/>
          <p:nvPr/>
        </p:nvSpPr>
        <p:spPr>
          <a:xfrm>
            <a:off x="2402053" y="5380529"/>
            <a:ext cx="338554" cy="276999"/>
          </a:xfrm>
          <a:prstGeom prst="rect">
            <a:avLst/>
          </a:prstGeom>
          <a:noFill/>
        </p:spPr>
        <p:txBody>
          <a:bodyPr wrap="none" rtlCol="0">
            <a:spAutoFit/>
          </a:bodyPr>
          <a:lstStyle/>
          <a:p>
            <a:r>
              <a:rPr lang="en-US" sz="1200" dirty="0" smtClean="0"/>
              <a:t>45</a:t>
            </a:r>
            <a:endParaRPr lang="en-US" sz="1200" dirty="0"/>
          </a:p>
        </p:txBody>
      </p:sp>
      <p:cxnSp>
        <p:nvCxnSpPr>
          <p:cNvPr id="32" name="Straight Connector 31"/>
          <p:cNvCxnSpPr/>
          <p:nvPr/>
        </p:nvCxnSpPr>
        <p:spPr bwMode="auto">
          <a:xfrm>
            <a:off x="2764290" y="4465359"/>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a:off x="2786100" y="5834202"/>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2777160" y="5522815"/>
            <a:ext cx="18526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TextBox 34"/>
          <p:cNvSpPr txBox="1"/>
          <p:nvPr/>
        </p:nvSpPr>
        <p:spPr>
          <a:xfrm>
            <a:off x="2402053" y="5681613"/>
            <a:ext cx="338554" cy="276999"/>
          </a:xfrm>
          <a:prstGeom prst="rect">
            <a:avLst/>
          </a:prstGeom>
          <a:noFill/>
        </p:spPr>
        <p:txBody>
          <a:bodyPr wrap="none" rtlCol="0">
            <a:spAutoFit/>
          </a:bodyPr>
          <a:lstStyle/>
          <a:p>
            <a:r>
              <a:rPr lang="en-US" sz="1200" dirty="0" smtClean="0"/>
              <a:t>50</a:t>
            </a:r>
            <a:endParaRPr lang="en-US" sz="1200" dirty="0"/>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525000" y="6096000"/>
            <a:ext cx="609600" cy="609600"/>
          </a:xfrm>
          <a:prstGeom prst="rect">
            <a:avLst/>
          </a:prstGeom>
        </p:spPr>
      </p:pic>
    </p:spTree>
    <p:custDataLst>
      <p:tags r:id="rId1"/>
    </p:custDataLst>
    <p:extLst>
      <p:ext uri="{BB962C8B-B14F-4D97-AF65-F5344CB8AC3E}">
        <p14:creationId xmlns:p14="http://schemas.microsoft.com/office/powerpoint/2010/main" val="2902868176"/>
      </p:ext>
    </p:extLst>
  </p:cSld>
  <p:clrMapOvr>
    <a:masterClrMapping/>
  </p:clrMapOvr>
  <mc:AlternateContent xmlns:mc="http://schemas.openxmlformats.org/markup-compatibility/2006" xmlns:p14="http://schemas.microsoft.com/office/powerpoint/2010/main">
    <mc:Choice Requires="p14">
      <p:transition spd="slow" p14:dur="2000" advTm="33373"/>
    </mc:Choice>
    <mc:Fallback xmlns="">
      <p:transition spd="slow" advTm="33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750" y="664370"/>
            <a:ext cx="6603504" cy="961727"/>
          </a:xfrm>
        </p:spPr>
        <p:txBody>
          <a:bodyPr/>
          <a:lstStyle/>
          <a:p>
            <a:pPr>
              <a:defRPr/>
            </a:pPr>
            <a:r>
              <a:rPr lang="en-US" sz="3038" dirty="0"/>
              <a:t>Image Acquisition Instructions</a:t>
            </a:r>
          </a:p>
        </p:txBody>
      </p:sp>
      <p:sp>
        <p:nvSpPr>
          <p:cNvPr id="3" name="Content Placeholder 2"/>
          <p:cNvSpPr>
            <a:spLocks noGrp="1"/>
          </p:cNvSpPr>
          <p:nvPr>
            <p:ph idx="1"/>
          </p:nvPr>
        </p:nvSpPr>
        <p:spPr>
          <a:xfrm>
            <a:off x="1841750" y="1564481"/>
            <a:ext cx="6603504" cy="4500563"/>
          </a:xfrm>
        </p:spPr>
        <p:txBody>
          <a:bodyPr/>
          <a:lstStyle/>
          <a:p>
            <a:pPr>
              <a:defRPr/>
            </a:pPr>
            <a:r>
              <a:rPr lang="en-US" sz="1350" dirty="0">
                <a:effectLst/>
              </a:rPr>
              <a:t>Acquire images using consistent imaging parameters. Subject positioning and plane orientations must remain consistent throughout the study.</a:t>
            </a:r>
          </a:p>
          <a:p>
            <a:pPr>
              <a:defRPr/>
            </a:pPr>
            <a:r>
              <a:rPr lang="en-US" sz="1350" dirty="0">
                <a:effectLst/>
              </a:rPr>
              <a:t>All subjects will be examined in the supine position.</a:t>
            </a:r>
          </a:p>
          <a:p>
            <a:pPr>
              <a:defRPr/>
            </a:pPr>
            <a:r>
              <a:rPr lang="en-US" sz="1350" dirty="0">
                <a:effectLst/>
              </a:rPr>
              <a:t>EKG monitoring will be performed; </a:t>
            </a:r>
            <a:r>
              <a:rPr lang="en-US" sz="1350" i="1" dirty="0">
                <a:effectLst/>
              </a:rPr>
              <a:t>lead placement is critical.</a:t>
            </a:r>
            <a:r>
              <a:rPr lang="en-US" sz="1350" dirty="0">
                <a:effectLst/>
              </a:rPr>
              <a:t>  Poorly placed leads result in blurred images and inaccuracies in data. Breath holding must be consistent.  Placement of slices can be off as much as 2 cm when inconsistency with breath holds occurs.</a:t>
            </a:r>
          </a:p>
          <a:p>
            <a:pPr>
              <a:defRPr/>
            </a:pPr>
            <a:r>
              <a:rPr lang="en-US" sz="1350" dirty="0">
                <a:effectLst/>
              </a:rPr>
              <a:t>Three-plane scout </a:t>
            </a:r>
          </a:p>
          <a:p>
            <a:pPr>
              <a:defRPr/>
            </a:pPr>
            <a:r>
              <a:rPr lang="en-US" sz="1350" dirty="0">
                <a:effectLst/>
              </a:rPr>
              <a:t>Localizer:  Axial single-shot blood (HASTE) images through   the chest</a:t>
            </a:r>
          </a:p>
          <a:p>
            <a:pPr>
              <a:defRPr/>
            </a:pPr>
            <a:r>
              <a:rPr lang="en-US" sz="1350" dirty="0">
                <a:effectLst/>
              </a:rPr>
              <a:t>8 mm thick, spaced to cover the aortic arch through the diaphragm</a:t>
            </a:r>
          </a:p>
          <a:p>
            <a:pPr>
              <a:defRPr/>
            </a:pPr>
            <a:r>
              <a:rPr lang="en-US" sz="1350" dirty="0">
                <a:effectLst/>
              </a:rPr>
              <a:t>Acquisition during breath-hold is optimal for accuracy.</a:t>
            </a:r>
          </a:p>
          <a:p>
            <a:pPr>
              <a:defRPr/>
            </a:pPr>
            <a:r>
              <a:rPr lang="en-US" sz="1350" dirty="0">
                <a:effectLst/>
              </a:rPr>
              <a:t>Localizer:  Axial bright blood images through the chest</a:t>
            </a:r>
          </a:p>
          <a:p>
            <a:pPr>
              <a:defRPr/>
            </a:pPr>
            <a:r>
              <a:rPr lang="en-US" sz="1350" dirty="0">
                <a:effectLst/>
              </a:rPr>
              <a:t>Single-shot SSFP</a:t>
            </a:r>
          </a:p>
          <a:p>
            <a:pPr>
              <a:defRPr/>
            </a:pPr>
            <a:r>
              <a:rPr lang="en-US" sz="1350" dirty="0">
                <a:effectLst/>
              </a:rPr>
              <a:t>8 mm thick slices, spaced to cover the aortic arch through diaphragm</a:t>
            </a:r>
          </a:p>
          <a:p>
            <a:pPr>
              <a:defRPr/>
            </a:pPr>
            <a:r>
              <a:rPr lang="en-US" sz="1350" dirty="0">
                <a:effectLst/>
              </a:rPr>
              <a:t>SSFP cine imaging (3 orientations)</a:t>
            </a:r>
          </a:p>
          <a:p>
            <a:pPr>
              <a:defRPr/>
            </a:pPr>
            <a:r>
              <a:rPr lang="en-US" sz="1350" dirty="0">
                <a:effectLst/>
              </a:rPr>
              <a:t>Vertical long-axis orientation (2 chamber)</a:t>
            </a:r>
          </a:p>
          <a:p>
            <a:pPr>
              <a:defRPr/>
            </a:pPr>
            <a:r>
              <a:rPr lang="en-US" sz="1350" dirty="0">
                <a:effectLst/>
              </a:rPr>
              <a:t>Horizontal long-axis orientation (4 chamber)</a:t>
            </a:r>
          </a:p>
          <a:p>
            <a:pPr>
              <a:defRPr/>
            </a:pPr>
            <a:r>
              <a:rPr lang="en-US" sz="1350" dirty="0">
                <a:effectLst/>
              </a:rPr>
              <a:t>Left ventricular outflow tract (LVOT) orientation (3 chamber view)</a:t>
            </a:r>
          </a:p>
          <a:p>
            <a:pPr>
              <a:defRPr/>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727613855"/>
      </p:ext>
    </p:extLst>
  </p:cSld>
  <p:clrMapOvr>
    <a:masterClrMapping/>
  </p:clrMapOvr>
  <mc:AlternateContent xmlns:mc="http://schemas.openxmlformats.org/markup-compatibility/2006" xmlns:p14="http://schemas.microsoft.com/office/powerpoint/2010/main">
    <mc:Choice Requires="p14">
      <p:transition spd="slow" p14:dur="2000" advTm="95303"/>
    </mc:Choice>
    <mc:Fallback xmlns="">
      <p:transition spd="slow" advTm="95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Image Acquisition Instructions Continued</a:t>
            </a:r>
            <a:endParaRPr lang="en-US" dirty="0"/>
          </a:p>
        </p:txBody>
      </p:sp>
      <p:sp>
        <p:nvSpPr>
          <p:cNvPr id="3" name="Content Placeholder 2"/>
          <p:cNvSpPr>
            <a:spLocks noGrp="1"/>
          </p:cNvSpPr>
          <p:nvPr>
            <p:ph idx="1"/>
          </p:nvPr>
        </p:nvSpPr>
        <p:spPr>
          <a:xfrm>
            <a:off x="1841750" y="1950244"/>
            <a:ext cx="6603504" cy="3857625"/>
          </a:xfrm>
        </p:spPr>
        <p:txBody>
          <a:bodyPr/>
          <a:lstStyle/>
          <a:p>
            <a:pPr>
              <a:defRPr/>
            </a:pPr>
            <a:r>
              <a:rPr lang="en-US" sz="1519" b="0" dirty="0">
                <a:effectLst/>
              </a:rPr>
              <a:t>Common sequence parameters for cine imaging</a:t>
            </a:r>
            <a:endParaRPr lang="en-US" sz="1519" dirty="0">
              <a:effectLst/>
            </a:endParaRPr>
          </a:p>
          <a:p>
            <a:pPr>
              <a:defRPr/>
            </a:pPr>
            <a:r>
              <a:rPr lang="en-US" sz="1519" b="0" dirty="0">
                <a:effectLst/>
              </a:rPr>
              <a:t>8-mm slice thickness</a:t>
            </a:r>
            <a:endParaRPr lang="en-US" sz="1519" dirty="0">
              <a:effectLst/>
            </a:endParaRPr>
          </a:p>
          <a:p>
            <a:pPr>
              <a:defRPr/>
            </a:pPr>
            <a:r>
              <a:rPr lang="en-US" sz="1519" b="0" dirty="0">
                <a:effectLst/>
              </a:rPr>
              <a:t>2.3 mm minimum spatial resolution (for both phase and frequency encoding directions)</a:t>
            </a:r>
            <a:endParaRPr lang="en-US" sz="1519" dirty="0">
              <a:effectLst/>
            </a:endParaRPr>
          </a:p>
          <a:p>
            <a:pPr>
              <a:defRPr/>
            </a:pPr>
            <a:r>
              <a:rPr lang="en-US" sz="1519" b="0" dirty="0">
                <a:effectLst/>
              </a:rPr>
              <a:t>25-35 </a:t>
            </a:r>
            <a:r>
              <a:rPr lang="en-US" sz="1519" b="0" dirty="0" err="1">
                <a:effectLst/>
              </a:rPr>
              <a:t>ms</a:t>
            </a:r>
            <a:r>
              <a:rPr lang="en-US" sz="1519" b="0" dirty="0">
                <a:effectLst/>
              </a:rPr>
              <a:t> temporal resolution preferred; can be obtained by dropping views per segment captured between R to R intervals.</a:t>
            </a:r>
            <a:endParaRPr lang="en-US" sz="1519" dirty="0">
              <a:effectLst/>
            </a:endParaRPr>
          </a:p>
          <a:p>
            <a:pPr>
              <a:defRPr/>
            </a:pPr>
            <a:r>
              <a:rPr lang="en-US" sz="1519" b="0" dirty="0">
                <a:effectLst/>
              </a:rPr>
              <a:t>CMR with Late Gadolinium Enhancement (LGE)</a:t>
            </a:r>
          </a:p>
          <a:p>
            <a:pPr marL="0" indent="0">
              <a:buNone/>
              <a:defRPr/>
            </a:pPr>
            <a:endParaRPr lang="en-US" sz="1519" dirty="0">
              <a:effectLst/>
            </a:endParaRPr>
          </a:p>
          <a:p>
            <a:pPr marL="0" indent="0">
              <a:buNone/>
              <a:defRPr/>
            </a:pPr>
            <a:r>
              <a:rPr lang="en-US" sz="1519" i="1" dirty="0">
                <a:solidFill>
                  <a:srgbClr val="FF0000"/>
                </a:solidFill>
                <a:effectLst/>
              </a:rPr>
              <a:t>Delayed short axis and long axis views should match slice locations of SSFP cine images.  Copying the slice location is an industry standard.  Cine images can be ordered to select the end diastolic trigger time by simply scrolling through a short axis image slice location.  The selected time for end diastole can be entered into the actual trigger delay time prior to acquiring the delayed image set.  This will enable a more accurate representation of the tracing to copy</a:t>
            </a:r>
            <a:r>
              <a:rPr lang="en-US" sz="2700" i="1" dirty="0">
                <a:effectLst/>
              </a:rPr>
              <a:t>								</a:t>
            </a:r>
            <a:endParaRPr lang="en-US" sz="2700" dirty="0">
              <a:effectLst/>
            </a:endParaRPr>
          </a:p>
          <a:p>
            <a:pPr>
              <a:defRPr/>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3332184791"/>
      </p:ext>
    </p:extLst>
  </p:cSld>
  <p:clrMapOvr>
    <a:masterClrMapping/>
  </p:clrMapOvr>
  <mc:AlternateContent xmlns:mc="http://schemas.openxmlformats.org/markup-compatibility/2006" xmlns:p14="http://schemas.microsoft.com/office/powerpoint/2010/main">
    <mc:Choice Requires="p14">
      <p:transition spd="slow" p14:dur="2000" advTm="73421"/>
    </mc:Choice>
    <mc:Fallback xmlns="">
      <p:transition spd="slow" advTm="73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Rectangle 2"/>
          <p:cNvSpPr>
            <a:spLocks noGrp="1" noChangeArrowheads="1"/>
          </p:cNvSpPr>
          <p:nvPr>
            <p:ph type="title" idx="4294967295"/>
          </p:nvPr>
        </p:nvSpPr>
        <p:spPr>
          <a:xfrm>
            <a:off x="828675" y="2949575"/>
            <a:ext cx="8743950" cy="1143000"/>
          </a:xfrm>
        </p:spPr>
        <p:txBody>
          <a:bodyPr/>
          <a:lstStyle/>
          <a:p>
            <a:pPr>
              <a:defRPr/>
            </a:pPr>
            <a:r>
              <a:rPr lang="en-US" dirty="0">
                <a:solidFill>
                  <a:srgbClr val="FFCA06"/>
                </a:solidFill>
                <a:ea typeface="+mj-ea"/>
                <a:cs typeface="+mj-cs"/>
              </a:rPr>
              <a:t>Thank You</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25000" y="6096000"/>
            <a:ext cx="609600" cy="609600"/>
          </a:xfrm>
          <a:prstGeom prst="rect">
            <a:avLst/>
          </a:prstGeom>
        </p:spPr>
      </p:pic>
    </p:spTree>
    <p:extLst>
      <p:ext uri="{BB962C8B-B14F-4D97-AF65-F5344CB8AC3E}">
        <p14:creationId xmlns:p14="http://schemas.microsoft.com/office/powerpoint/2010/main" val="2831445889"/>
      </p:ext>
    </p:extLst>
  </p:cSld>
  <p:clrMapOvr>
    <a:masterClrMapping/>
  </p:clrMapOvr>
  <mc:AlternateContent xmlns:mc="http://schemas.openxmlformats.org/markup-compatibility/2006" xmlns:p14="http://schemas.microsoft.com/office/powerpoint/2010/main">
    <mc:Choice Requires="p14">
      <p:transition spd="slow" p14:dur="2000" advTm="7491"/>
    </mc:Choice>
    <mc:Fallback xmlns="">
      <p:transition spd="slow" advTm="7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idx="4294967295"/>
          </p:nvPr>
        </p:nvSpPr>
        <p:spPr>
          <a:xfrm>
            <a:off x="839788" y="449263"/>
            <a:ext cx="8743950" cy="1143000"/>
          </a:xfrm>
        </p:spPr>
        <p:txBody>
          <a:bodyPr/>
          <a:lstStyle/>
          <a:p>
            <a:pPr>
              <a:defRPr/>
            </a:pPr>
            <a:r>
              <a:rPr lang="en-US" sz="3200">
                <a:solidFill>
                  <a:srgbClr val="FFCA06"/>
                </a:solidFill>
                <a:ea typeface="ＭＳ Ｐゴシック" charset="-128"/>
                <a:cs typeface="ＭＳ Ｐゴシック" charset="-128"/>
              </a:rPr>
              <a:t>Sydell and Arnold Miller Family</a:t>
            </a:r>
            <a:br>
              <a:rPr lang="en-US" sz="3200">
                <a:solidFill>
                  <a:srgbClr val="FFCA06"/>
                </a:solidFill>
                <a:ea typeface="ＭＳ Ｐゴシック" charset="-128"/>
                <a:cs typeface="ＭＳ Ｐゴシック" charset="-128"/>
              </a:rPr>
            </a:br>
            <a:r>
              <a:rPr lang="en-US" sz="3200">
                <a:solidFill>
                  <a:srgbClr val="FFCA06"/>
                </a:solidFill>
                <a:ea typeface="ＭＳ Ｐゴシック" charset="-128"/>
                <a:cs typeface="ＭＳ Ｐゴシック" charset="-128"/>
              </a:rPr>
              <a:t>Heart and Vascular Institute</a:t>
            </a:r>
            <a:br>
              <a:rPr lang="en-US" sz="3200">
                <a:solidFill>
                  <a:srgbClr val="FFCA06"/>
                </a:solidFill>
                <a:ea typeface="ＭＳ Ｐゴシック" charset="-128"/>
                <a:cs typeface="ＭＳ Ｐゴシック" charset="-128"/>
              </a:rPr>
            </a:br>
            <a:r>
              <a:rPr lang="en-US" sz="3200">
                <a:solidFill>
                  <a:srgbClr val="FFCA06"/>
                </a:solidFill>
                <a:ea typeface="ＭＳ Ｐゴシック" charset="-128"/>
                <a:cs typeface="ＭＳ Ｐゴシック" charset="-128"/>
              </a:rPr>
              <a:t>Cleveland Clinic</a:t>
            </a:r>
          </a:p>
        </p:txBody>
      </p:sp>
      <p:pic>
        <p:nvPicPr>
          <p:cNvPr id="97283" name="Picture 3" descr="HeartCenter night 6 inch no police 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7125" y="1736725"/>
            <a:ext cx="32480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4" descr="Sculpture Cleveland soul DSC00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63" y="1671638"/>
            <a:ext cx="168275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5" descr="Heart center night cr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3835400"/>
            <a:ext cx="4572000"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6" name="Picture 6" descr="Miller Family Pavilion_002 3 200r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0" y="1798638"/>
            <a:ext cx="27432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7" name="Picture 7" descr="Miller Family Pavilion_003 rock entra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2425" y="4141788"/>
            <a:ext cx="2743200"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9053438"/>
      </p:ext>
    </p:extLst>
  </p:cSld>
  <p:clrMapOvr>
    <a:masterClrMapping/>
  </p:clrMapOvr>
  <mc:AlternateContent xmlns:mc="http://schemas.openxmlformats.org/markup-compatibility/2006" xmlns:p14="http://schemas.microsoft.com/office/powerpoint/2010/main">
    <mc:Choice Requires="p14">
      <p:transition spd="slow" p14:dur="2000" advTm="1122"/>
    </mc:Choice>
    <mc:Fallback xmlns="">
      <p:transition spd="slow" advTm="1122"/>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
</p:tagLst>
</file>

<file path=ppt/tags/tag2.xml><?xml version="1.0" encoding="utf-8"?>
<p:tagLst xmlns:a="http://schemas.openxmlformats.org/drawingml/2006/main" xmlns:r="http://schemas.openxmlformats.org/officeDocument/2006/relationships" xmlns:p="http://schemas.openxmlformats.org/presentationml/2006/main">
  <p:tag name="TIMING" val="|10.4|4|11.2|2.1|2.6|3.2"/>
</p:tagLst>
</file>

<file path=ppt/tags/tag3.xml><?xml version="1.0" encoding="utf-8"?>
<p:tagLst xmlns:a="http://schemas.openxmlformats.org/drawingml/2006/main" xmlns:r="http://schemas.openxmlformats.org/officeDocument/2006/relationships" xmlns:p="http://schemas.openxmlformats.org/presentationml/2006/main">
  <p:tag name="TIMING" val="|15.5|2.4"/>
</p:tagLst>
</file>

<file path=ppt/tags/tag4.xml><?xml version="1.0" encoding="utf-8"?>
<p:tagLst xmlns:a="http://schemas.openxmlformats.org/drawingml/2006/main" xmlns:r="http://schemas.openxmlformats.org/officeDocument/2006/relationships" xmlns:p="http://schemas.openxmlformats.org/presentationml/2006/main">
  <p:tag name="TIMING" val="|1.3|2.4"/>
</p:tagLst>
</file>

<file path=ppt/tags/tag5.xml><?xml version="1.0" encoding="utf-8"?>
<p:tagLst xmlns:a="http://schemas.openxmlformats.org/drawingml/2006/main" xmlns:r="http://schemas.openxmlformats.org/officeDocument/2006/relationships" xmlns:p="http://schemas.openxmlformats.org/presentationml/2006/main">
  <p:tag name="TIMING" val="|12.6|8.8|8.6|1.5|1.5|1.3|1.2|1.4"/>
</p:tagLst>
</file>

<file path=ppt/tags/tag6.xml><?xml version="1.0" encoding="utf-8"?>
<p:tagLst xmlns:a="http://schemas.openxmlformats.org/drawingml/2006/main" xmlns:r="http://schemas.openxmlformats.org/officeDocument/2006/relationships" xmlns:p="http://schemas.openxmlformats.org/presentationml/2006/main">
  <p:tag name="TIMING" val="|1.9|11.3"/>
</p:tagLst>
</file>

<file path=ppt/tags/tag7.xml><?xml version="1.0" encoding="utf-8"?>
<p:tagLst xmlns:a="http://schemas.openxmlformats.org/drawingml/2006/main" xmlns:r="http://schemas.openxmlformats.org/officeDocument/2006/relationships" xmlns:p="http://schemas.openxmlformats.org/presentationml/2006/main">
  <p:tag name="TIMING" val="|8|1.6"/>
</p:tagLst>
</file>

<file path=ppt/tags/tag8.xml><?xml version="1.0" encoding="utf-8"?>
<p:tagLst xmlns:a="http://schemas.openxmlformats.org/drawingml/2006/main" xmlns:r="http://schemas.openxmlformats.org/officeDocument/2006/relationships" xmlns:p="http://schemas.openxmlformats.org/presentationml/2006/main">
  <p:tag name="TIMING" val="|58.5|1|3.2"/>
</p:tagLst>
</file>

<file path=ppt/tags/tag9.xml><?xml version="1.0" encoding="utf-8"?>
<p:tagLst xmlns:a="http://schemas.openxmlformats.org/drawingml/2006/main" xmlns:r="http://schemas.openxmlformats.org/officeDocument/2006/relationships" xmlns:p="http://schemas.openxmlformats.org/presentationml/2006/main">
  <p:tag name="TIMING" val="|66.9"/>
</p:tagLst>
</file>

<file path=ppt/tags/tag10.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CMRbasicsfinal">
  <a:themeElements>
    <a:clrScheme name="">
      <a:dk1>
        <a:srgbClr val="000000"/>
      </a:dk1>
      <a:lt1>
        <a:srgbClr val="FFFFFF"/>
      </a:lt1>
      <a:dk2>
        <a:srgbClr val="000066"/>
      </a:dk2>
      <a:lt2>
        <a:srgbClr val="FFFF66"/>
      </a:lt2>
      <a:accent1>
        <a:srgbClr val="66CCFF"/>
      </a:accent1>
      <a:accent2>
        <a:srgbClr val="9966FF"/>
      </a:accent2>
      <a:accent3>
        <a:srgbClr val="AAAAB8"/>
      </a:accent3>
      <a:accent4>
        <a:srgbClr val="DADADA"/>
      </a:accent4>
      <a:accent5>
        <a:srgbClr val="B8E2FF"/>
      </a:accent5>
      <a:accent6>
        <a:srgbClr val="8A5CE7"/>
      </a:accent6>
      <a:hlink>
        <a:srgbClr val="FFCC99"/>
      </a:hlink>
      <a:folHlink>
        <a:srgbClr val="CCFF99"/>
      </a:folHlink>
    </a:clrScheme>
    <a:fontScheme name="Blank Presentation">
      <a:majorFont>
        <a:latin typeface="Times"/>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CMRbasicsfinal</Template>
  <TotalTime>676</TotalTime>
  <Words>883</Words>
  <Application>Microsoft Office PowerPoint</Application>
  <PresentationFormat>35mm Slides</PresentationFormat>
  <Paragraphs>146</Paragraphs>
  <Slides>27</Slides>
  <Notes>17</Notes>
  <HiddenSlides>0</HiddenSlides>
  <MMClips>53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MS PGothic</vt:lpstr>
      <vt:lpstr>MS PGothic</vt:lpstr>
      <vt:lpstr>Arial</vt:lpstr>
      <vt:lpstr>Helvetica</vt:lpstr>
      <vt:lpstr>Tahoma</vt:lpstr>
      <vt:lpstr>Times</vt:lpstr>
      <vt:lpstr>Times New Roman</vt:lpstr>
      <vt:lpstr>CMRbasicsfinal</vt:lpstr>
      <vt:lpstr>Cardiac MRI Core Lab PVDOMICS</vt:lpstr>
      <vt:lpstr>Disclosures</vt:lpstr>
      <vt:lpstr>Components of PVDOMICs CMR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Delayed Enhancement, “Scar”            Magnetic Resonance Imaging</vt:lpstr>
      <vt:lpstr>PowerPoint Presentation</vt:lpstr>
      <vt:lpstr>PowerPoint Presentation</vt:lpstr>
      <vt:lpstr>PowerPoint Presentation</vt:lpstr>
      <vt:lpstr>PowerPoint Presentation</vt:lpstr>
      <vt:lpstr>PowerPoint Presentation</vt:lpstr>
      <vt:lpstr>PowerPoint Presentation</vt:lpstr>
      <vt:lpstr>Components of PVDOMICs CMR</vt:lpstr>
      <vt:lpstr>Image Acquisition Instructions</vt:lpstr>
      <vt:lpstr>Image Acquisition Instructions Continued</vt:lpstr>
      <vt:lpstr>Thank You</vt:lpstr>
      <vt:lpstr>Sydell and Arnold Miller Family Heart and Vascular Institute Cleveland Clinic</vt:lpstr>
    </vt:vector>
  </TitlesOfParts>
  <Company>Cleveland Clinic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Cardiac MRI The Basics</dc:title>
  <dc:creator>Kwon, M.D., Deborah</dc:creator>
  <cp:lastModifiedBy>Collart, Christina</cp:lastModifiedBy>
  <cp:revision>39</cp:revision>
  <cp:lastPrinted>2013-03-20T04:13:57Z</cp:lastPrinted>
  <dcterms:created xsi:type="dcterms:W3CDTF">2015-06-18T14:57:05Z</dcterms:created>
  <dcterms:modified xsi:type="dcterms:W3CDTF">2016-11-22T14:31:14Z</dcterms:modified>
</cp:coreProperties>
</file>