
<file path=[Content_Types].xml><?xml version="1.0" encoding="utf-8"?>
<Types xmlns="http://schemas.openxmlformats.org/package/2006/content-types">
  <Default Extension="png" ContentType="image/png"/>
  <Default Extension="m4a" ContentType="audio/mp4"/>
  <Default Extension="jpeg" ContentType="image/jpeg"/>
  <Default Extension="wmf" ContentType="image/x-wmf"/>
  <Default Extension="emf" ContentType="image/x-emf"/>
  <Default Extension="rels" ContentType="application/vnd.openxmlformats-package.relationships+xml"/>
  <Default Extension="xml" ContentType="application/xml"/>
  <Default Extension="wdp" ContentType="image/vnd.ms-photo"/>
  <Default Extension="avi" ContentType="video/x-msvideo"/>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05"/>
  </p:notesMasterIdLst>
  <p:sldIdLst>
    <p:sldId id="413" r:id="rId2"/>
    <p:sldId id="402" r:id="rId3"/>
    <p:sldId id="394" r:id="rId4"/>
    <p:sldId id="308" r:id="rId5"/>
    <p:sldId id="396" r:id="rId6"/>
    <p:sldId id="311" r:id="rId7"/>
    <p:sldId id="312" r:id="rId8"/>
    <p:sldId id="313" r:id="rId9"/>
    <p:sldId id="314" r:id="rId10"/>
    <p:sldId id="309" r:id="rId11"/>
    <p:sldId id="305" r:id="rId12"/>
    <p:sldId id="316" r:id="rId13"/>
    <p:sldId id="306" r:id="rId14"/>
    <p:sldId id="317" r:id="rId15"/>
    <p:sldId id="320" r:id="rId16"/>
    <p:sldId id="327" r:id="rId17"/>
    <p:sldId id="318" r:id="rId18"/>
    <p:sldId id="326" r:id="rId19"/>
    <p:sldId id="319" r:id="rId20"/>
    <p:sldId id="322" r:id="rId21"/>
    <p:sldId id="321" r:id="rId22"/>
    <p:sldId id="348" r:id="rId23"/>
    <p:sldId id="323" r:id="rId24"/>
    <p:sldId id="324" r:id="rId25"/>
    <p:sldId id="260" r:id="rId26"/>
    <p:sldId id="325" r:id="rId27"/>
    <p:sldId id="262" r:id="rId28"/>
    <p:sldId id="328" r:id="rId29"/>
    <p:sldId id="279" r:id="rId30"/>
    <p:sldId id="329" r:id="rId31"/>
    <p:sldId id="330" r:id="rId32"/>
    <p:sldId id="332" r:id="rId33"/>
    <p:sldId id="334" r:id="rId34"/>
    <p:sldId id="352" r:id="rId35"/>
    <p:sldId id="349" r:id="rId36"/>
    <p:sldId id="351" r:id="rId37"/>
    <p:sldId id="350" r:id="rId38"/>
    <p:sldId id="355" r:id="rId39"/>
    <p:sldId id="356" r:id="rId40"/>
    <p:sldId id="379" r:id="rId41"/>
    <p:sldId id="380" r:id="rId42"/>
    <p:sldId id="381" r:id="rId43"/>
    <p:sldId id="382" r:id="rId44"/>
    <p:sldId id="383" r:id="rId45"/>
    <p:sldId id="384" r:id="rId46"/>
    <p:sldId id="385" r:id="rId47"/>
    <p:sldId id="386" r:id="rId48"/>
    <p:sldId id="388" r:id="rId49"/>
    <p:sldId id="389" r:id="rId50"/>
    <p:sldId id="391" r:id="rId51"/>
    <p:sldId id="392" r:id="rId52"/>
    <p:sldId id="393" r:id="rId53"/>
    <p:sldId id="353" r:id="rId54"/>
    <p:sldId id="357" r:id="rId55"/>
    <p:sldId id="354" r:id="rId56"/>
    <p:sldId id="360" r:id="rId57"/>
    <p:sldId id="361" r:id="rId58"/>
    <p:sldId id="366" r:id="rId59"/>
    <p:sldId id="367" r:id="rId60"/>
    <p:sldId id="369" r:id="rId61"/>
    <p:sldId id="368" r:id="rId62"/>
    <p:sldId id="300" r:id="rId63"/>
    <p:sldId id="301" r:id="rId64"/>
    <p:sldId id="288" r:id="rId65"/>
    <p:sldId id="303" r:id="rId66"/>
    <p:sldId id="377" r:id="rId67"/>
    <p:sldId id="374" r:id="rId68"/>
    <p:sldId id="270" r:id="rId69"/>
    <p:sldId id="302" r:id="rId70"/>
    <p:sldId id="280" r:id="rId71"/>
    <p:sldId id="298" r:id="rId72"/>
    <p:sldId id="283" r:id="rId73"/>
    <p:sldId id="375" r:id="rId74"/>
    <p:sldId id="285" r:id="rId75"/>
    <p:sldId id="286" r:id="rId76"/>
    <p:sldId id="299" r:id="rId77"/>
    <p:sldId id="403" r:id="rId78"/>
    <p:sldId id="287" r:id="rId79"/>
    <p:sldId id="404" r:id="rId80"/>
    <p:sldId id="405" r:id="rId81"/>
    <p:sldId id="347" r:id="rId82"/>
    <p:sldId id="342" r:id="rId83"/>
    <p:sldId id="341" r:id="rId84"/>
    <p:sldId id="343" r:id="rId85"/>
    <p:sldId id="292" r:id="rId86"/>
    <p:sldId id="291" r:id="rId87"/>
    <p:sldId id="345" r:id="rId88"/>
    <p:sldId id="346" r:id="rId89"/>
    <p:sldId id="397" r:id="rId90"/>
    <p:sldId id="398" r:id="rId91"/>
    <p:sldId id="399" r:id="rId92"/>
    <p:sldId id="400" r:id="rId93"/>
    <p:sldId id="407" r:id="rId94"/>
    <p:sldId id="408" r:id="rId95"/>
    <p:sldId id="409" r:id="rId96"/>
    <p:sldId id="410" r:id="rId97"/>
    <p:sldId id="411" r:id="rId98"/>
    <p:sldId id="412" r:id="rId99"/>
    <p:sldId id="414" r:id="rId100"/>
    <p:sldId id="415" r:id="rId101"/>
    <p:sldId id="401" r:id="rId102"/>
    <p:sldId id="406" r:id="rId103"/>
    <p:sldId id="416" r:id="rId10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7" autoAdjust="0"/>
    <p:restoredTop sz="82543" autoAdjust="0"/>
  </p:normalViewPr>
  <p:slideViewPr>
    <p:cSldViewPr>
      <p:cViewPr varScale="1">
        <p:scale>
          <a:sx n="62" d="100"/>
          <a:sy n="62" d="100"/>
        </p:scale>
        <p:origin x="1350" y="60"/>
      </p:cViewPr>
      <p:guideLst>
        <p:guide orient="horz" pos="2160"/>
        <p:guide pos="2880"/>
      </p:guideLst>
    </p:cSldViewPr>
  </p:slideViewPr>
  <p:notesTextViewPr>
    <p:cViewPr>
      <p:scale>
        <a:sx n="3" d="2"/>
        <a:sy n="3" d="2"/>
      </p:scale>
      <p:origin x="0" y="0"/>
    </p:cViewPr>
  </p:notesTextViewPr>
  <p:sorterViewPr>
    <p:cViewPr varScale="1">
      <p:scale>
        <a:sx n="100" d="100"/>
        <a:sy n="100" d="100"/>
      </p:scale>
      <p:origin x="0" y="-11634"/>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viewProps" Target="viewProps.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ableStyles" Target="tableStyle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014091-A9F4-4DA0-B76F-1D08092AC2F0}" type="datetimeFigureOut">
              <a:rPr lang="en-US" smtClean="0"/>
              <a:t>11/22/2016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45F3700-9E02-4E70-9258-1B67DAA0E3A8}" type="slidenum">
              <a:rPr lang="en-US" smtClean="0"/>
              <a:t>‹#›</a:t>
            </a:fld>
            <a:endParaRPr lang="en-US"/>
          </a:p>
        </p:txBody>
      </p:sp>
    </p:spTree>
    <p:extLst>
      <p:ext uri="{BB962C8B-B14F-4D97-AF65-F5344CB8AC3E}">
        <p14:creationId xmlns:p14="http://schemas.microsoft.com/office/powerpoint/2010/main" val="3074419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Today training will cover</a:t>
            </a:r>
            <a:r>
              <a:rPr lang="en-US" baseline="0" dirty="0" smtClean="0"/>
              <a:t> Chapter 60, Echo testing overview and general information.</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a:t>
            </a:fld>
            <a:endParaRPr lang="en-US"/>
          </a:p>
        </p:txBody>
      </p:sp>
    </p:spTree>
    <p:extLst>
      <p:ext uri="{BB962C8B-B14F-4D97-AF65-F5344CB8AC3E}">
        <p14:creationId xmlns:p14="http://schemas.microsoft.com/office/powerpoint/2010/main" val="1677994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Welcome to the PVDOMICS webinar training for Echocardiography, we will be covering all the necessary tasks needed to be performed to successfully begin imaging trial subjects.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2</a:t>
            </a:fld>
            <a:endParaRPr lang="en-US"/>
          </a:p>
        </p:txBody>
      </p:sp>
    </p:spTree>
    <p:extLst>
      <p:ext uri="{BB962C8B-B14F-4D97-AF65-F5344CB8AC3E}">
        <p14:creationId xmlns:p14="http://schemas.microsoft.com/office/powerpoint/2010/main" val="2681804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long term goal of the PVDOMICS trial is to define new meaningful sub-classifications of patients with pulmonary vascular disease, and through the study design, identify markers for early diagnosis and personalized approaches for intervention, treatment and disease prevention.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3</a:t>
            </a:fld>
            <a:endParaRPr lang="en-US"/>
          </a:p>
        </p:txBody>
      </p:sp>
    </p:spTree>
    <p:extLst>
      <p:ext uri="{BB962C8B-B14F-4D97-AF65-F5344CB8AC3E}">
        <p14:creationId xmlns:p14="http://schemas.microsoft.com/office/powerpoint/2010/main" val="617738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Allow me to introduce to you the members of our Imaging Core team</a:t>
            </a:r>
            <a:r>
              <a:rPr lang="en-US" sz="1200" kern="1200" baseline="0" dirty="0" smtClean="0">
                <a:solidFill>
                  <a:schemeClr val="tx1"/>
                </a:solidFill>
                <a:effectLst/>
                <a:latin typeface="+mn-lt"/>
                <a:ea typeface="+mn-ea"/>
                <a:cs typeface="+mn-cs"/>
              </a:rPr>
              <a:t> lead by Dr. Jellis, Dr. Kwon and Dr. Thomas. </a:t>
            </a:r>
            <a:r>
              <a:rPr lang="en-US" sz="1200" kern="1200" dirty="0" smtClean="0">
                <a:solidFill>
                  <a:schemeClr val="tx1"/>
                </a:solidFill>
                <a:effectLst/>
                <a:latin typeface="+mn-lt"/>
                <a:ea typeface="+mn-ea"/>
                <a:cs typeface="+mn-cs"/>
              </a:rPr>
              <a:t> This will allow you to connect names and voices with faces.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4</a:t>
            </a:fld>
            <a:endParaRPr lang="en-US"/>
          </a:p>
        </p:txBody>
      </p:sp>
    </p:spTree>
    <p:extLst>
      <p:ext uri="{BB962C8B-B14F-4D97-AF65-F5344CB8AC3E}">
        <p14:creationId xmlns:p14="http://schemas.microsoft.com/office/powerpoint/2010/main" val="2876268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goals of the echocardiogram are to assess cardiac anatomy, hemodynamics and function.  There is a heavy focus on the right heart structure and hemodynamics which will be correlated to cardiac MRI.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5</a:t>
            </a:fld>
            <a:endParaRPr lang="en-US"/>
          </a:p>
        </p:txBody>
      </p:sp>
    </p:spTree>
    <p:extLst>
      <p:ext uri="{BB962C8B-B14F-4D97-AF65-F5344CB8AC3E}">
        <p14:creationId xmlns:p14="http://schemas.microsoft.com/office/powerpoint/2010/main" val="1700143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first step in the qualification process is to submit information on all systems which will be used for the trial.  </a:t>
            </a:r>
            <a:r>
              <a:rPr lang="en-US" sz="1200" kern="1200" dirty="0" smtClean="0">
                <a:solidFill>
                  <a:schemeClr val="tx1"/>
                </a:solidFill>
                <a:effectLst/>
                <a:latin typeface="Arial" panose="020B0604020202020204" pitchFamily="34" charset="0"/>
                <a:ea typeface="+mn-ea"/>
                <a:cs typeface="Arial" panose="020B0604020202020204" pitchFamily="34" charset="0"/>
              </a:rPr>
              <a:t>This</a:t>
            </a:r>
            <a:r>
              <a:rPr lang="en-US" sz="1200" kern="1200" baseline="0" dirty="0" smtClean="0">
                <a:solidFill>
                  <a:schemeClr val="tx1"/>
                </a:solidFill>
                <a:effectLst/>
                <a:latin typeface="Arial" panose="020B0604020202020204" pitchFamily="34" charset="0"/>
                <a:ea typeface="+mn-ea"/>
                <a:cs typeface="Arial" panose="020B0604020202020204" pitchFamily="34" charset="0"/>
              </a:rPr>
              <a:t> safety regulation is required t</a:t>
            </a:r>
            <a:r>
              <a:rPr lang="en-US" altLang="en-US" dirty="0" smtClean="0">
                <a:latin typeface="Arial" panose="020B0604020202020204" pitchFamily="34" charset="0"/>
                <a:cs typeface="Arial" panose="020B0604020202020204" pitchFamily="34" charset="0"/>
              </a:rPr>
              <a:t>o ensure the mechanical integrity of each US system planned for use in the trial, copies of annual Preventative Maintenance documents should have already been submitted.</a:t>
            </a:r>
            <a:r>
              <a:rPr lang="en-US" altLang="en-US" baseline="0" dirty="0" smtClean="0">
                <a:latin typeface="Arial" panose="020B0604020202020204" pitchFamily="34" charset="0"/>
                <a:cs typeface="Arial" panose="020B0604020202020204" pitchFamily="34" charset="0"/>
              </a:rPr>
              <a:t>  </a:t>
            </a:r>
            <a:r>
              <a:rPr lang="en-US" altLang="en-US" dirty="0" smtClean="0">
                <a:latin typeface="Arial" panose="020B0604020202020204" pitchFamily="34" charset="0"/>
                <a:cs typeface="Arial" panose="020B0604020202020204" pitchFamily="34" charset="0"/>
              </a:rPr>
              <a:t> These documents will be collected annually</a:t>
            </a:r>
            <a:r>
              <a:rPr lang="en-US" altLang="en-US" baseline="0" dirty="0" smtClean="0">
                <a:latin typeface="Arial" panose="020B0604020202020204" pitchFamily="34" charset="0"/>
                <a:cs typeface="Arial" panose="020B0604020202020204" pitchFamily="34" charset="0"/>
              </a:rPr>
              <a:t> </a:t>
            </a:r>
            <a:r>
              <a:rPr lang="en-US" altLang="en-US" dirty="0" smtClean="0">
                <a:latin typeface="Arial" panose="020B0604020202020204" pitchFamily="34" charset="0"/>
                <a:cs typeface="Arial" panose="020B0604020202020204" pitchFamily="34" charset="0"/>
              </a:rPr>
              <a:t>for the duration of the trial.</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6</a:t>
            </a:fld>
            <a:endParaRPr lang="en-US"/>
          </a:p>
        </p:txBody>
      </p:sp>
    </p:spTree>
    <p:extLst>
      <p:ext uri="{BB962C8B-B14F-4D97-AF65-F5344CB8AC3E}">
        <p14:creationId xmlns:p14="http://schemas.microsoft.com/office/powerpoint/2010/main" val="1118262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Each sonographer in the trial must submit a qualification echo.  The qualification study performed should follow the PVDOMICS imaging protocol but may be performed on any subject.</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7</a:t>
            </a:fld>
            <a:endParaRPr lang="en-US"/>
          </a:p>
        </p:txBody>
      </p:sp>
    </p:spTree>
    <p:extLst>
      <p:ext uri="{BB962C8B-B14F-4D97-AF65-F5344CB8AC3E}">
        <p14:creationId xmlns:p14="http://schemas.microsoft.com/office/powerpoint/2010/main" val="12148889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The qualification echocardiogram serves multiple purposes:  To check compatibility between site and Core lab analysis tools,  Ensure AVI files play correctly, Ensures adherence to protocol requirements, Keeps quality of images high, and  Assures successful transfer of images </a:t>
            </a:r>
            <a:endParaRPr lang="en-US" sz="11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8</a:t>
            </a:fld>
            <a:endParaRPr lang="en-US"/>
          </a:p>
        </p:txBody>
      </p:sp>
    </p:spTree>
    <p:extLst>
      <p:ext uri="{BB962C8B-B14F-4D97-AF65-F5344CB8AC3E}">
        <p14:creationId xmlns:p14="http://schemas.microsoft.com/office/powerpoint/2010/main" val="850716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The site coordinator will receive notification of the qualification results electronically- </a:t>
            </a:r>
          </a:p>
          <a:p>
            <a:r>
              <a:rPr lang="en-US" sz="1200" kern="1200" dirty="0" smtClean="0">
                <a:solidFill>
                  <a:schemeClr val="tx1"/>
                </a:solidFill>
                <a:effectLst/>
                <a:latin typeface="+mn-lt"/>
                <a:ea typeface="+mn-ea"/>
                <a:cs typeface="+mn-cs"/>
              </a:rPr>
              <a:t>If a sonographer does not pass the initial qualification, the critique will identify what needs to be improved upon and the site will need to re-submit a second qualification exam. Each sonographer involved in the trial must pass qualification.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a:t>
            </a:fld>
            <a:endParaRPr lang="en-US"/>
          </a:p>
        </p:txBody>
      </p:sp>
    </p:spTree>
    <p:extLst>
      <p:ext uri="{BB962C8B-B14F-4D97-AF65-F5344CB8AC3E}">
        <p14:creationId xmlns:p14="http://schemas.microsoft.com/office/powerpoint/2010/main" val="2015428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subject ID will be provided to you by your project coordinator which consist of a two-digit site ID, 4 digit subject ID followed by two alpha characters like the example shown.  If you have already completed the study echo and the patient identifiers are shown you will have an opportunity to anonymize your study during the upload of images into AG Mednet portal.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10</a:t>
            </a:fld>
            <a:endParaRPr lang="en-US"/>
          </a:p>
        </p:txBody>
      </p:sp>
    </p:spTree>
    <p:extLst>
      <p:ext uri="{BB962C8B-B14F-4D97-AF65-F5344CB8AC3E}">
        <p14:creationId xmlns:p14="http://schemas.microsoft.com/office/powerpoint/2010/main" val="4023291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Collect all clips in two sets of three cardiac cycles or loops.  Together this equals 6 analyzable beats.  When in question collect more clips.   For the best collection of quality images, capture images during held apnea. Agitated saline should be used to assure peak TR velocity has been achieved on every subject.  Please use contrast enhancement when two or more contiguous segments cannot be seen or another clinical reason is evident (thrombus).</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11</a:t>
            </a:fld>
            <a:endParaRPr lang="en-US"/>
          </a:p>
        </p:txBody>
      </p:sp>
    </p:spTree>
    <p:extLst>
      <p:ext uri="{BB962C8B-B14F-4D97-AF65-F5344CB8AC3E}">
        <p14:creationId xmlns:p14="http://schemas.microsoft.com/office/powerpoint/2010/main" val="5174326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Let’s begin a review of the required images to be collected in the protocol, keep in mind that not all images required to be collected will be shown in this PPT.  We will begin with the parasternal long axis parameters and follow the normal exam sequence. </a:t>
            </a:r>
          </a:p>
          <a:p>
            <a:pPr lvl="0"/>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12</a:t>
            </a:fld>
            <a:endParaRPr lang="en-US"/>
          </a:p>
        </p:txBody>
      </p:sp>
    </p:spTree>
    <p:extLst>
      <p:ext uri="{BB962C8B-B14F-4D97-AF65-F5344CB8AC3E}">
        <p14:creationId xmlns:p14="http://schemas.microsoft.com/office/powerpoint/2010/main" val="14001744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Starting with your PLAX image</a:t>
            </a:r>
            <a:r>
              <a:rPr lang="en-US" sz="1200" kern="1200" baseline="0" dirty="0" smtClean="0">
                <a:solidFill>
                  <a:schemeClr val="tx1"/>
                </a:solidFill>
                <a:effectLst/>
                <a:latin typeface="+mn-lt"/>
                <a:ea typeface="+mn-ea"/>
                <a:cs typeface="+mn-cs"/>
              </a:rPr>
              <a:t> at an increased depth will allow for identification of pleural and pericardial effusions, and the descending and Coronary sinus.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13</a:t>
            </a:fld>
            <a:endParaRPr lang="en-US"/>
          </a:p>
        </p:txBody>
      </p:sp>
    </p:spTree>
    <p:extLst>
      <p:ext uri="{BB962C8B-B14F-4D97-AF65-F5344CB8AC3E}">
        <p14:creationId xmlns:p14="http://schemas.microsoft.com/office/powerpoint/2010/main" val="39867803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Align your PLAX to avoid a boot shaped image.  Use the zoom mode to focus on the LVOT diameter and aortic valve leaflets.  Follow each capture with a separate capture including color flow imaging.</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14</a:t>
            </a:fld>
            <a:endParaRPr lang="en-US"/>
          </a:p>
        </p:txBody>
      </p:sp>
    </p:spTree>
    <p:extLst>
      <p:ext uri="{BB962C8B-B14F-4D97-AF65-F5344CB8AC3E}">
        <p14:creationId xmlns:p14="http://schemas.microsoft.com/office/powerpoint/2010/main" val="37220740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For analysis of the ascending aorta move up an intercostal space or two fully open the aorta and visualize to the mid level.</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15</a:t>
            </a:fld>
            <a:endParaRPr lang="en-US"/>
          </a:p>
        </p:txBody>
      </p:sp>
    </p:spTree>
    <p:extLst>
      <p:ext uri="{BB962C8B-B14F-4D97-AF65-F5344CB8AC3E}">
        <p14:creationId xmlns:p14="http://schemas.microsoft.com/office/powerpoint/2010/main" val="7565489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Shifting right of the sternum may additionally helpful in seeing more of the ascending aorta.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16</a:t>
            </a:fld>
            <a:endParaRPr lang="en-US"/>
          </a:p>
        </p:txBody>
      </p:sp>
    </p:spTree>
    <p:extLst>
      <p:ext uri="{BB962C8B-B14F-4D97-AF65-F5344CB8AC3E}">
        <p14:creationId xmlns:p14="http://schemas.microsoft.com/office/powerpoint/2010/main" val="41265960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the PLAX image is on axis record M-mode</a:t>
            </a:r>
            <a:r>
              <a:rPr lang="en-US" baseline="0" dirty="0" smtClean="0"/>
              <a:t> across the </a:t>
            </a:r>
            <a:r>
              <a:rPr lang="en-US" baseline="0" dirty="0" err="1" smtClean="0"/>
              <a:t>ao</a:t>
            </a:r>
            <a:r>
              <a:rPr lang="en-US" baseline="0" dirty="0" smtClean="0"/>
              <a:t>, mv, and LV levels. Adjust paper speed according to heart rate (50-100).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17</a:t>
            </a:fld>
            <a:endParaRPr lang="en-US"/>
          </a:p>
        </p:txBody>
      </p:sp>
    </p:spTree>
    <p:extLst>
      <p:ext uri="{BB962C8B-B14F-4D97-AF65-F5344CB8AC3E}">
        <p14:creationId xmlns:p14="http://schemas.microsoft.com/office/powerpoint/2010/main" val="354507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Pay attention to the near field, as we will be measuring the proximal RVOT diameter from this PLAX view.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18</a:t>
            </a:fld>
            <a:endParaRPr lang="en-US"/>
          </a:p>
        </p:txBody>
      </p:sp>
    </p:spTree>
    <p:extLst>
      <p:ext uri="{BB962C8B-B14F-4D97-AF65-F5344CB8AC3E}">
        <p14:creationId xmlns:p14="http://schemas.microsoft.com/office/powerpoint/2010/main" val="33680958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Set your Color Doppler scale to default between 50-60,  with variance off for the majority of this study.  Focus</a:t>
            </a:r>
            <a:r>
              <a:rPr lang="en-US" sz="1200" kern="1200" baseline="0" dirty="0" smtClean="0">
                <a:solidFill>
                  <a:schemeClr val="tx1"/>
                </a:solidFill>
                <a:effectLst/>
                <a:latin typeface="+mn-lt"/>
                <a:ea typeface="+mn-ea"/>
                <a:cs typeface="+mn-cs"/>
              </a:rPr>
              <a:t> on the AV and MV with zoom and color.</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19</a:t>
            </a:fld>
            <a:endParaRPr lang="en-US"/>
          </a:p>
        </p:txBody>
      </p:sp>
    </p:spTree>
    <p:extLst>
      <p:ext uri="{BB962C8B-B14F-4D97-AF65-F5344CB8AC3E}">
        <p14:creationId xmlns:p14="http://schemas.microsoft.com/office/powerpoint/2010/main" val="19937381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RV inflow or</a:t>
            </a:r>
            <a:r>
              <a:rPr lang="en-US" baseline="0" dirty="0" smtClean="0"/>
              <a:t> tilt view for assessment of TR jet with Color Flow and Continuous Wave Doppler.  Align SV in center and parallel to jet.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20</a:t>
            </a:fld>
            <a:endParaRPr lang="en-US"/>
          </a:p>
        </p:txBody>
      </p:sp>
    </p:spTree>
    <p:extLst>
      <p:ext uri="{BB962C8B-B14F-4D97-AF65-F5344CB8AC3E}">
        <p14:creationId xmlns:p14="http://schemas.microsoft.com/office/powerpoint/2010/main" val="1205129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i="1" dirty="0" smtClean="0"/>
              <a:t>Please show attempt, even if incomplete signal or insufficient TR </a:t>
            </a:r>
            <a:endParaRPr lang="en-US" dirty="0" smtClean="0"/>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21</a:t>
            </a:fld>
            <a:endParaRPr lang="en-US"/>
          </a:p>
        </p:txBody>
      </p:sp>
    </p:spTree>
    <p:extLst>
      <p:ext uri="{BB962C8B-B14F-4D97-AF65-F5344CB8AC3E}">
        <p14:creationId xmlns:p14="http://schemas.microsoft.com/office/powerpoint/2010/main" val="33417881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Further rotation from</a:t>
            </a:r>
            <a:r>
              <a:rPr lang="en-US" baseline="0" dirty="0" smtClean="0"/>
              <a:t> the RV tilt view will allow for visualization of the RVOT at the level of the pulmonic valve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22</a:t>
            </a:fld>
            <a:endParaRPr lang="en-US"/>
          </a:p>
        </p:txBody>
      </p:sp>
    </p:spTree>
    <p:extLst>
      <p:ext uri="{BB962C8B-B14F-4D97-AF65-F5344CB8AC3E}">
        <p14:creationId xmlns:p14="http://schemas.microsoft.com/office/powerpoint/2010/main" val="39484115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Next are the PSAX views. In the parasternal short axis view all valves should be zoomed with and without color Doppler.   Perform a sweep form the base to the apex to identify regurgitation origin and or WMA’s.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45F3700-9E02-4E70-9258-1B67DAA0E3A8}" type="slidenum">
              <a:rPr lang="en-US" smtClean="0"/>
              <a:t>23</a:t>
            </a:fld>
            <a:endParaRPr lang="en-US"/>
          </a:p>
        </p:txBody>
      </p:sp>
    </p:spTree>
    <p:extLst>
      <p:ext uri="{BB962C8B-B14F-4D97-AF65-F5344CB8AC3E}">
        <p14:creationId xmlns:p14="http://schemas.microsoft.com/office/powerpoint/2010/main" val="8781326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a:t>
            </a:r>
            <a:r>
              <a:rPr lang="en-US" baseline="0" dirty="0" smtClean="0"/>
              <a:t> RVOT inflow and outflow should be clearly demonstrated with color flow assessment of each valves.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24</a:t>
            </a:fld>
            <a:endParaRPr lang="en-US"/>
          </a:p>
        </p:txBody>
      </p:sp>
    </p:spTree>
    <p:extLst>
      <p:ext uri="{BB962C8B-B14F-4D97-AF65-F5344CB8AC3E}">
        <p14:creationId xmlns:p14="http://schemas.microsoft.com/office/powerpoint/2010/main" val="31265483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RVOT linear dimensions will be measured from the</a:t>
            </a:r>
            <a:r>
              <a:rPr lang="en-US" baseline="0" dirty="0" smtClean="0"/>
              <a:t> parasternal views.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25</a:t>
            </a:fld>
            <a:endParaRPr lang="en-US"/>
          </a:p>
        </p:txBody>
      </p:sp>
    </p:spTree>
    <p:extLst>
      <p:ext uri="{BB962C8B-B14F-4D97-AF65-F5344CB8AC3E}">
        <p14:creationId xmlns:p14="http://schemas.microsoft.com/office/powerpoint/2010/main" val="30143571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distal RVOT diameter</a:t>
            </a:r>
            <a:r>
              <a:rPr lang="en-US" baseline="0" dirty="0" smtClean="0"/>
              <a:t> will be used to assess RV hemodynamics.  Fully open the pulmonary artery and evaluate to the bifurcation.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26</a:t>
            </a:fld>
            <a:endParaRPr lang="en-US"/>
          </a:p>
        </p:txBody>
      </p:sp>
    </p:spTree>
    <p:extLst>
      <p:ext uri="{BB962C8B-B14F-4D97-AF65-F5344CB8AC3E}">
        <p14:creationId xmlns:p14="http://schemas.microsoft.com/office/powerpoint/2010/main" val="17053536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  Place pulsed wave sample volume just above the pulmonic valve leaflets to record closing snap.</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27</a:t>
            </a:fld>
            <a:endParaRPr lang="en-US"/>
          </a:p>
        </p:txBody>
      </p:sp>
    </p:spTree>
    <p:extLst>
      <p:ext uri="{BB962C8B-B14F-4D97-AF65-F5344CB8AC3E}">
        <p14:creationId xmlns:p14="http://schemas.microsoft.com/office/powerpoint/2010/main" val="35597665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Record the PV Doppler for both RVOT flow and PI flow (pw and </a:t>
            </a:r>
            <a:r>
              <a:rPr lang="en-US" dirty="0" err="1" smtClean="0"/>
              <a:t>cw</a:t>
            </a:r>
            <a:r>
              <a:rPr lang="en-US" dirty="0" smtClean="0"/>
              <a:t>)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28</a:t>
            </a:fld>
            <a:endParaRPr lang="en-US"/>
          </a:p>
        </p:txBody>
      </p:sp>
    </p:spTree>
    <p:extLst>
      <p:ext uri="{BB962C8B-B14F-4D97-AF65-F5344CB8AC3E}">
        <p14:creationId xmlns:p14="http://schemas.microsoft.com/office/powerpoint/2010/main" val="5038731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PADP= Pulmonary regurgitation peak late Diastolic</a:t>
            </a:r>
            <a:r>
              <a:rPr lang="en-US" baseline="0" dirty="0" smtClean="0"/>
              <a:t> + RAP, Mean PA mean pressure = max value 4V</a:t>
            </a:r>
            <a:r>
              <a:rPr lang="en-US" baseline="30000" dirty="0" smtClean="0"/>
              <a:t>2</a:t>
            </a:r>
          </a:p>
          <a:p>
            <a:endParaRPr lang="en-US" baseline="0" dirty="0" smtClean="0"/>
          </a:p>
          <a:p>
            <a:r>
              <a:rPr lang="en-US" baseline="0" dirty="0" smtClean="0"/>
              <a:t>Core lab will use the CW PI Doppler profiles to estimate additional pulmonary pressures.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29</a:t>
            </a:fld>
            <a:endParaRPr lang="en-US"/>
          </a:p>
        </p:txBody>
      </p:sp>
    </p:spTree>
    <p:extLst>
      <p:ext uri="{BB962C8B-B14F-4D97-AF65-F5344CB8AC3E}">
        <p14:creationId xmlns:p14="http://schemas.microsoft.com/office/powerpoint/2010/main" val="34831972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Sweeping from the aorta to the LV base will help identify the origin of the MR jet and identify valvular abnormalities.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45F3700-9E02-4E70-9258-1B67DAA0E3A8}" type="slidenum">
              <a:rPr lang="en-US" smtClean="0"/>
              <a:t>30</a:t>
            </a:fld>
            <a:endParaRPr lang="en-US"/>
          </a:p>
        </p:txBody>
      </p:sp>
    </p:spTree>
    <p:extLst>
      <p:ext uri="{BB962C8B-B14F-4D97-AF65-F5344CB8AC3E}">
        <p14:creationId xmlns:p14="http://schemas.microsoft.com/office/powerpoint/2010/main" val="37433138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When capturing the LV views, sweeping from the base to the apex may be helpful in the identification of WMA’s and or thrombus.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45F3700-9E02-4E70-9258-1B67DAA0E3A8}" type="slidenum">
              <a:rPr lang="en-US" smtClean="0"/>
              <a:t>31</a:t>
            </a:fld>
            <a:endParaRPr lang="en-US"/>
          </a:p>
        </p:txBody>
      </p:sp>
    </p:spTree>
    <p:extLst>
      <p:ext uri="{BB962C8B-B14F-4D97-AF65-F5344CB8AC3E}">
        <p14:creationId xmlns:p14="http://schemas.microsoft.com/office/powerpoint/2010/main" val="37060811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For use in determining myocardial radial and circumferential</a:t>
            </a:r>
            <a:r>
              <a:rPr lang="en-US" baseline="0" dirty="0" smtClean="0"/>
              <a:t> </a:t>
            </a:r>
            <a:r>
              <a:rPr lang="en-US" dirty="0" smtClean="0"/>
              <a:t>strain.</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32</a:t>
            </a:fld>
            <a:endParaRPr lang="en-US"/>
          </a:p>
        </p:txBody>
      </p:sp>
    </p:spTree>
    <p:extLst>
      <p:ext uri="{BB962C8B-B14F-4D97-AF65-F5344CB8AC3E}">
        <p14:creationId xmlns:p14="http://schemas.microsoft.com/office/powerpoint/2010/main" val="19821630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Please use standard</a:t>
            </a:r>
            <a:r>
              <a:rPr lang="en-US" baseline="0" dirty="0" smtClean="0"/>
              <a:t> acceptable orientation for apical views, otherwise label orientation on image.</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33</a:t>
            </a:fld>
            <a:endParaRPr lang="en-US"/>
          </a:p>
        </p:txBody>
      </p:sp>
    </p:spTree>
    <p:extLst>
      <p:ext uri="{BB962C8B-B14F-4D97-AF65-F5344CB8AC3E}">
        <p14:creationId xmlns:p14="http://schemas.microsoft.com/office/powerpoint/2010/main" val="38707309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For</a:t>
            </a:r>
            <a:r>
              <a:rPr lang="en-US" baseline="0" dirty="0" smtClean="0"/>
              <a:t> longitudinal LV and RV strain reduce the depth and narrow the sector to increase frame rates to 60-90 fps. Careful not to cut off any walls.</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34</a:t>
            </a:fld>
            <a:endParaRPr lang="en-US"/>
          </a:p>
        </p:txBody>
      </p:sp>
    </p:spTree>
    <p:extLst>
      <p:ext uri="{BB962C8B-B14F-4D97-AF65-F5344CB8AC3E}">
        <p14:creationId xmlns:p14="http://schemas.microsoft.com/office/powerpoint/2010/main" val="39922677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Strive to keep the LV apex in the center of the sector, keep the LV long and avoid foreshortening.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35</a:t>
            </a:fld>
            <a:endParaRPr lang="en-US"/>
          </a:p>
        </p:txBody>
      </p:sp>
    </p:spTree>
    <p:extLst>
      <p:ext uri="{BB962C8B-B14F-4D97-AF65-F5344CB8AC3E}">
        <p14:creationId xmlns:p14="http://schemas.microsoft.com/office/powerpoint/2010/main" val="20891676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Place SV about 1 cm into the pulmonary veins, use color flow Doppler as a guide.  MV inflow should be recorded at both the MV tips and the annular</a:t>
            </a:r>
            <a:r>
              <a:rPr lang="en-US" baseline="0" dirty="0" smtClean="0"/>
              <a:t> levels.</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36</a:t>
            </a:fld>
            <a:endParaRPr lang="en-US"/>
          </a:p>
        </p:txBody>
      </p:sp>
    </p:spTree>
    <p:extLst>
      <p:ext uri="{BB962C8B-B14F-4D97-AF65-F5344CB8AC3E}">
        <p14:creationId xmlns:p14="http://schemas.microsoft.com/office/powerpoint/2010/main" val="27422678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Each Doppler profile should be optimized.</a:t>
            </a:r>
            <a:r>
              <a:rPr lang="en-US" baseline="0" dirty="0" smtClean="0"/>
              <a:t>  If other pathology exist collect necessary parameters that apply.</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37</a:t>
            </a:fld>
            <a:endParaRPr lang="en-US"/>
          </a:p>
        </p:txBody>
      </p:sp>
    </p:spTree>
    <p:extLst>
      <p:ext uri="{BB962C8B-B14F-4D97-AF65-F5344CB8AC3E}">
        <p14:creationId xmlns:p14="http://schemas.microsoft.com/office/powerpoint/2010/main" val="24256350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Core lab will be analyzing volumes and calculating biplane ejection fraction.</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38</a:t>
            </a:fld>
            <a:endParaRPr lang="en-US"/>
          </a:p>
        </p:txBody>
      </p:sp>
    </p:spTree>
    <p:extLst>
      <p:ext uri="{BB962C8B-B14F-4D97-AF65-F5344CB8AC3E}">
        <p14:creationId xmlns:p14="http://schemas.microsoft.com/office/powerpoint/2010/main" val="184392220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a:t>
            </a:r>
            <a:r>
              <a:rPr lang="en-US" baseline="0" dirty="0" smtClean="0"/>
              <a:t> assure full opening of the atrial cavities, image them individually to achieve largest systolic dimension.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39</a:t>
            </a:fld>
            <a:endParaRPr lang="en-US"/>
          </a:p>
        </p:txBody>
      </p:sp>
    </p:spTree>
    <p:extLst>
      <p:ext uri="{BB962C8B-B14F-4D97-AF65-F5344CB8AC3E}">
        <p14:creationId xmlns:p14="http://schemas.microsoft.com/office/powerpoint/2010/main" val="170598457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RV images should be optimized to the RV focused view. **</a:t>
            </a:r>
            <a:r>
              <a:rPr lang="en-US" sz="1200" b="1" kern="1200" dirty="0" smtClean="0">
                <a:solidFill>
                  <a:schemeClr val="tx1"/>
                </a:solidFill>
                <a:effectLst/>
                <a:latin typeface="+mn-lt"/>
                <a:ea typeface="+mn-ea"/>
                <a:cs typeface="+mn-cs"/>
              </a:rPr>
              <a:t>READ SLIDE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45F3700-9E02-4E70-9258-1B67DAA0E3A8}" type="slidenum">
              <a:rPr lang="en-US" smtClean="0"/>
              <a:t>40</a:t>
            </a:fld>
            <a:endParaRPr lang="en-US"/>
          </a:p>
        </p:txBody>
      </p:sp>
    </p:spTree>
    <p:extLst>
      <p:ext uri="{BB962C8B-B14F-4D97-AF65-F5344CB8AC3E}">
        <p14:creationId xmlns:p14="http://schemas.microsoft.com/office/powerpoint/2010/main" val="19580044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RV dimensions are best estimated from a RV-focused apical four-chamber view obtained with either </a:t>
            </a:r>
            <a:r>
              <a:rPr lang="en-US" b="1" dirty="0" smtClean="0"/>
              <a:t>lateral</a:t>
            </a:r>
            <a:r>
              <a:rPr lang="en-US" dirty="0" smtClean="0"/>
              <a:t> or medial transducer orientation</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41</a:t>
            </a:fld>
            <a:endParaRPr lang="en-US"/>
          </a:p>
        </p:txBody>
      </p:sp>
    </p:spTree>
    <p:extLst>
      <p:ext uri="{BB962C8B-B14F-4D97-AF65-F5344CB8AC3E}">
        <p14:creationId xmlns:p14="http://schemas.microsoft.com/office/powerpoint/2010/main" val="388920340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Larger dilated RV’s may be more difficult to keep entirely within</a:t>
            </a:r>
            <a:r>
              <a:rPr lang="en-US" baseline="0" dirty="0" smtClean="0"/>
              <a:t> the sector. Adjusting the patient position and probe position is key.</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42</a:t>
            </a:fld>
            <a:endParaRPr lang="en-US"/>
          </a:p>
        </p:txBody>
      </p:sp>
    </p:spTree>
    <p:extLst>
      <p:ext uri="{BB962C8B-B14F-4D97-AF65-F5344CB8AC3E}">
        <p14:creationId xmlns:p14="http://schemas.microsoft.com/office/powerpoint/2010/main" val="317338063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Treat the RV images</a:t>
            </a:r>
            <a:r>
              <a:rPr lang="en-US" baseline="0" dirty="0" smtClean="0"/>
              <a:t> the same as the LV </a:t>
            </a:r>
            <a:r>
              <a:rPr lang="en-US" dirty="0" smtClean="0"/>
              <a:t>to maintain high frame rates of 60-90 fps increase the depth to</a:t>
            </a:r>
            <a:r>
              <a:rPr lang="en-US" baseline="0" dirty="0" smtClean="0"/>
              <a:t> include 1/3 of the atria and narrow the sector being careful not to cut off the wall segments.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43</a:t>
            </a:fld>
            <a:endParaRPr lang="en-US"/>
          </a:p>
        </p:txBody>
      </p:sp>
    </p:spTree>
    <p:extLst>
      <p:ext uri="{BB962C8B-B14F-4D97-AF65-F5344CB8AC3E}">
        <p14:creationId xmlns:p14="http://schemas.microsoft.com/office/powerpoint/2010/main" val="25922687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 will be analyzing RV linear dimensions and areas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44</a:t>
            </a:fld>
            <a:endParaRPr lang="en-US"/>
          </a:p>
        </p:txBody>
      </p:sp>
    </p:spTree>
    <p:extLst>
      <p:ext uri="{BB962C8B-B14F-4D97-AF65-F5344CB8AC3E}">
        <p14:creationId xmlns:p14="http://schemas.microsoft.com/office/powerpoint/2010/main" val="337479714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Aligning</a:t>
            </a:r>
            <a:r>
              <a:rPr lang="en-US" baseline="0" dirty="0" smtClean="0"/>
              <a:t> the IVS to the sector center and rotating to fully open the LV is an option for larger RVs which can not be accommodated within the sector without shifting the probe medially.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45</a:t>
            </a:fld>
            <a:endParaRPr lang="en-US"/>
          </a:p>
        </p:txBody>
      </p:sp>
    </p:spTree>
    <p:extLst>
      <p:ext uri="{BB962C8B-B14F-4D97-AF65-F5344CB8AC3E}">
        <p14:creationId xmlns:p14="http://schemas.microsoft.com/office/powerpoint/2010/main" val="83608291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Remember to</a:t>
            </a:r>
            <a:r>
              <a:rPr lang="en-US" baseline="0" dirty="0" smtClean="0"/>
              <a:t> maintain frame rates of 60-90 fps.</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46</a:t>
            </a:fld>
            <a:endParaRPr lang="en-US"/>
          </a:p>
        </p:txBody>
      </p:sp>
    </p:spTree>
    <p:extLst>
      <p:ext uri="{BB962C8B-B14F-4D97-AF65-F5344CB8AC3E}">
        <p14:creationId xmlns:p14="http://schemas.microsoft.com/office/powerpoint/2010/main" val="40847538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TV inflow pulsed wave Doppler can be collected from any</a:t>
            </a:r>
            <a:r>
              <a:rPr lang="en-US" baseline="0" dirty="0" smtClean="0"/>
              <a:t> window which best displays the complete flow profile.  Focus on the opening and closing snaps which will be used for timing of RV mechanics. Reduced SV size to 1-2 mm and allow for signals to be shown at the baseline.</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47</a:t>
            </a:fld>
            <a:endParaRPr lang="en-US"/>
          </a:p>
        </p:txBody>
      </p:sp>
    </p:spTree>
    <p:extLst>
      <p:ext uri="{BB962C8B-B14F-4D97-AF65-F5344CB8AC3E}">
        <p14:creationId xmlns:p14="http://schemas.microsoft.com/office/powerpoint/2010/main" val="293301817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 the apical RV 4C view align the M-mode cursor parallel to the  RV longitudinal excursion of the TV lateral annulus</a:t>
            </a:r>
            <a:r>
              <a:rPr lang="en-US" baseline="0" dirty="0" smtClean="0"/>
              <a:t> to record TAPSE.  Avoid crossing the IVS with the cursor align the image as needed to be parallel.</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48</a:t>
            </a:fld>
            <a:endParaRPr lang="en-US"/>
          </a:p>
        </p:txBody>
      </p:sp>
    </p:spTree>
    <p:extLst>
      <p:ext uri="{BB962C8B-B14F-4D97-AF65-F5344CB8AC3E}">
        <p14:creationId xmlns:p14="http://schemas.microsoft.com/office/powerpoint/2010/main" val="143474580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Collect PW Tissue Doppler in the apical 4 chamber view at the RV lateral TV annulus and the LV </a:t>
            </a:r>
            <a:r>
              <a:rPr lang="en-US" sz="1200" kern="1200" dirty="0" err="1" smtClean="0">
                <a:solidFill>
                  <a:schemeClr val="tx1"/>
                </a:solidFill>
                <a:effectLst/>
                <a:latin typeface="+mn-lt"/>
                <a:ea typeface="+mn-ea"/>
                <a:cs typeface="+mn-cs"/>
              </a:rPr>
              <a:t>antero</a:t>
            </a:r>
            <a:r>
              <a:rPr lang="en-US" sz="1200" kern="1200" dirty="0" smtClean="0">
                <a:solidFill>
                  <a:schemeClr val="tx1"/>
                </a:solidFill>
                <a:effectLst/>
                <a:latin typeface="+mn-lt"/>
                <a:ea typeface="+mn-ea"/>
                <a:cs typeface="+mn-cs"/>
              </a:rPr>
              <a:t>-lateral and </a:t>
            </a:r>
            <a:r>
              <a:rPr lang="en-US" sz="1200" kern="1200" dirty="0" err="1" smtClean="0">
                <a:solidFill>
                  <a:schemeClr val="tx1"/>
                </a:solidFill>
                <a:effectLst/>
                <a:latin typeface="+mn-lt"/>
                <a:ea typeface="+mn-ea"/>
                <a:cs typeface="+mn-cs"/>
              </a:rPr>
              <a:t>postero</a:t>
            </a:r>
            <a:r>
              <a:rPr lang="en-US" sz="1200" kern="1200" dirty="0" smtClean="0">
                <a:solidFill>
                  <a:schemeClr val="tx1"/>
                </a:solidFill>
                <a:effectLst/>
                <a:latin typeface="+mn-lt"/>
                <a:ea typeface="+mn-ea"/>
                <a:cs typeface="+mn-cs"/>
              </a:rPr>
              <a:t>-medial annuli.  Carefully adjust baseline, scale, and reject to allow for optimization of systolic and diastolic parameters.  Core lab will measure the MPI (RIMP) form the RV Doppler profile as shown.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50</a:t>
            </a:fld>
            <a:endParaRPr lang="en-US"/>
          </a:p>
        </p:txBody>
      </p:sp>
    </p:spTree>
    <p:extLst>
      <p:ext uri="{BB962C8B-B14F-4D97-AF65-F5344CB8AC3E}">
        <p14:creationId xmlns:p14="http://schemas.microsoft.com/office/powerpoint/2010/main" val="243856592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Tricuspid regurgitation will vary in intensity. Regardless of jet strength, an attempt should be made in all views to achieve the highest peak velocity.  Off axis imaging in different planes may improve visualization of cardiac structures and allow for better Doppler alignment (parallel to flow). </a:t>
            </a:r>
          </a:p>
        </p:txBody>
      </p:sp>
      <p:sp>
        <p:nvSpPr>
          <p:cNvPr id="4" name="Slide Number Placeholder 3"/>
          <p:cNvSpPr>
            <a:spLocks noGrp="1"/>
          </p:cNvSpPr>
          <p:nvPr>
            <p:ph type="sldNum" sz="quarter" idx="10"/>
          </p:nvPr>
        </p:nvSpPr>
        <p:spPr/>
        <p:txBody>
          <a:bodyPr/>
          <a:lstStyle/>
          <a:p>
            <a:fld id="{145F3700-9E02-4E70-9258-1B67DAA0E3A8}" type="slidenum">
              <a:rPr lang="en-US" smtClean="0"/>
              <a:t>51</a:t>
            </a:fld>
            <a:endParaRPr lang="en-US"/>
          </a:p>
        </p:txBody>
      </p:sp>
    </p:spTree>
    <p:extLst>
      <p:ext uri="{BB962C8B-B14F-4D97-AF65-F5344CB8AC3E}">
        <p14:creationId xmlns:p14="http://schemas.microsoft.com/office/powerpoint/2010/main" val="338992194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Next is the apical 2 chamber view.</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53</a:t>
            </a:fld>
            <a:endParaRPr lang="en-US"/>
          </a:p>
        </p:txBody>
      </p:sp>
    </p:spTree>
    <p:extLst>
      <p:ext uri="{BB962C8B-B14F-4D97-AF65-F5344CB8AC3E}">
        <p14:creationId xmlns:p14="http://schemas.microsoft.com/office/powerpoint/2010/main" val="41721328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smtClean="0">
                <a:solidFill>
                  <a:schemeClr val="tx1"/>
                </a:solidFill>
                <a:effectLst/>
                <a:latin typeface="+mn-lt"/>
                <a:ea typeface="+mn-ea"/>
                <a:cs typeface="+mn-cs"/>
              </a:rPr>
              <a:t>Collect the Apical 2 chamber </a:t>
            </a:r>
            <a:r>
              <a:rPr lang="en-US" sz="1200" kern="1200" dirty="0" smtClean="0">
                <a:solidFill>
                  <a:schemeClr val="tx1"/>
                </a:solidFill>
                <a:effectLst/>
                <a:latin typeface="+mn-lt"/>
                <a:ea typeface="+mn-ea"/>
                <a:cs typeface="+mn-cs"/>
              </a:rPr>
              <a:t>view at an increased depth (including the entire atrial borders) at frame rates between 60-90 fps.  An additional Apical 2C view</a:t>
            </a:r>
            <a:r>
              <a:rPr lang="en-US" sz="1200" b="1" kern="1200" dirty="0" smtClean="0">
                <a:solidFill>
                  <a:schemeClr val="tx1"/>
                </a:solidFill>
                <a:effectLst/>
                <a:latin typeface="+mn-lt"/>
                <a:ea typeface="+mn-ea"/>
                <a:cs typeface="+mn-cs"/>
              </a:rPr>
              <a:t>:  Dedicated 2D LV Image </a:t>
            </a:r>
            <a:r>
              <a:rPr lang="en-US" sz="1200" kern="1200" dirty="0" smtClean="0">
                <a:solidFill>
                  <a:schemeClr val="tx1"/>
                </a:solidFill>
                <a:effectLst/>
                <a:latin typeface="+mn-lt"/>
                <a:ea typeface="+mn-ea"/>
                <a:cs typeface="+mn-cs"/>
              </a:rPr>
              <a:t>at decreased depth to focus on the LV at frame rates between 60-90 fps.  Perform Color Doppler of MV and CW Doppler if indicated. Optimize endocardial definition, omit any RV and assure LV is not foreshortened for evaluation of biplane LVEF.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45F3700-9E02-4E70-9258-1B67DAA0E3A8}" type="slidenum">
              <a:rPr lang="en-US" smtClean="0"/>
              <a:t>54</a:t>
            </a:fld>
            <a:endParaRPr lang="en-US"/>
          </a:p>
        </p:txBody>
      </p:sp>
    </p:spTree>
    <p:extLst>
      <p:ext uri="{BB962C8B-B14F-4D97-AF65-F5344CB8AC3E}">
        <p14:creationId xmlns:p14="http://schemas.microsoft.com/office/powerpoint/2010/main" val="299980779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The same method for the 2C LA volumes assessment applies as in the 4C view.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45F3700-9E02-4E70-9258-1B67DAA0E3A8}" type="slidenum">
              <a:rPr lang="en-US" smtClean="0"/>
              <a:t>55</a:t>
            </a:fld>
            <a:endParaRPr lang="en-US"/>
          </a:p>
        </p:txBody>
      </p:sp>
    </p:spTree>
    <p:extLst>
      <p:ext uri="{BB962C8B-B14F-4D97-AF65-F5344CB8AC3E}">
        <p14:creationId xmlns:p14="http://schemas.microsoft.com/office/powerpoint/2010/main" val="114284879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Next is the apical 5 chamber view.</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56</a:t>
            </a:fld>
            <a:endParaRPr lang="en-US"/>
          </a:p>
        </p:txBody>
      </p:sp>
    </p:spTree>
    <p:extLst>
      <p:ext uri="{BB962C8B-B14F-4D97-AF65-F5344CB8AC3E}">
        <p14:creationId xmlns:p14="http://schemas.microsoft.com/office/powerpoint/2010/main" val="409831151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smtClean="0"/>
              <a:t>Collect</a:t>
            </a:r>
            <a:r>
              <a:rPr lang="en-US" baseline="0" dirty="0" smtClean="0"/>
              <a:t> an a</a:t>
            </a:r>
            <a:r>
              <a:rPr lang="en-US" dirty="0" smtClean="0"/>
              <a:t>pical 5 chamber view at increased depth,</a:t>
            </a:r>
            <a:r>
              <a:rPr lang="en-US" baseline="0" dirty="0" smtClean="0"/>
              <a:t> </a:t>
            </a:r>
            <a:r>
              <a:rPr lang="en-US" dirty="0" smtClean="0"/>
              <a:t>Color Doppler LVOT, PW Doppler LVOT,</a:t>
            </a:r>
            <a:r>
              <a:rPr lang="en-US" baseline="0" dirty="0" smtClean="0"/>
              <a:t> </a:t>
            </a:r>
            <a:r>
              <a:rPr lang="en-US" dirty="0" smtClean="0"/>
              <a:t>CW Doppler across AV (parallel to flow).</a:t>
            </a:r>
            <a:r>
              <a:rPr lang="en-US" baseline="0" dirty="0" smtClean="0"/>
              <a:t>   </a:t>
            </a:r>
            <a:r>
              <a:rPr lang="en-US" dirty="0" smtClean="0"/>
              <a:t>Perform Valsalva if Systolic Anterior Motion of the MV is suspected,</a:t>
            </a:r>
            <a:r>
              <a:rPr lang="en-US" baseline="0" dirty="0" smtClean="0"/>
              <a:t> </a:t>
            </a:r>
            <a:r>
              <a:rPr lang="en-US" b="1" dirty="0" smtClean="0"/>
              <a:t>For suspected/known AS, obtain  CW Doppler peak systolic velocities from </a:t>
            </a:r>
            <a:r>
              <a:rPr lang="en-US" b="1" dirty="0" smtClean="0">
                <a:solidFill>
                  <a:srgbClr val="FFFF00"/>
                </a:solidFill>
              </a:rPr>
              <a:t>multiple</a:t>
            </a:r>
            <a:r>
              <a:rPr lang="en-US" b="1" dirty="0" smtClean="0"/>
              <a:t> transducer positions (including </a:t>
            </a:r>
            <a:r>
              <a:rPr lang="en-US" b="1" dirty="0" err="1" smtClean="0"/>
              <a:t>Pedoff</a:t>
            </a:r>
            <a:r>
              <a:rPr lang="en-US" b="1" dirty="0" smtClean="0"/>
              <a:t> imaging).</a:t>
            </a:r>
          </a:p>
          <a:p>
            <a:pPr marL="0" indent="0">
              <a:buNone/>
            </a:pPr>
            <a:r>
              <a:rPr lang="en-US" dirty="0" smtClean="0"/>
              <a:t>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57</a:t>
            </a:fld>
            <a:endParaRPr lang="en-US"/>
          </a:p>
        </p:txBody>
      </p:sp>
    </p:spTree>
    <p:extLst>
      <p:ext uri="{BB962C8B-B14F-4D97-AF65-F5344CB8AC3E}">
        <p14:creationId xmlns:p14="http://schemas.microsoft.com/office/powerpoint/2010/main" val="391188411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58</a:t>
            </a:fld>
            <a:endParaRPr lang="en-US"/>
          </a:p>
        </p:txBody>
      </p:sp>
    </p:spTree>
    <p:extLst>
      <p:ext uri="{BB962C8B-B14F-4D97-AF65-F5344CB8AC3E}">
        <p14:creationId xmlns:p14="http://schemas.microsoft.com/office/powerpoint/2010/main" val="21347367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Apical 3Chmaber or apical long axis collected at full</a:t>
            </a:r>
            <a:r>
              <a:rPr lang="en-US" baseline="0" dirty="0" smtClean="0"/>
              <a:t> and </a:t>
            </a:r>
            <a:r>
              <a:rPr lang="en-US" sz="1200" dirty="0" smtClean="0"/>
              <a:t>reduced depth with </a:t>
            </a:r>
            <a:r>
              <a:rPr lang="en-US" sz="1200" dirty="0" smtClean="0">
                <a:solidFill>
                  <a:srgbClr val="FFFF00"/>
                </a:solidFill>
              </a:rPr>
              <a:t>frame rates between 60-90 fps.  </a:t>
            </a:r>
            <a:r>
              <a:rPr lang="en-US" dirty="0" smtClean="0"/>
              <a:t>Dedicated Image focusing on LV,</a:t>
            </a:r>
            <a:r>
              <a:rPr lang="en-US" baseline="0" dirty="0" smtClean="0"/>
              <a:t> </a:t>
            </a:r>
            <a:r>
              <a:rPr lang="en-US" dirty="0" smtClean="0"/>
              <a:t>CFD across MV and AV,</a:t>
            </a:r>
            <a:r>
              <a:rPr lang="en-US" baseline="0" dirty="0" smtClean="0"/>
              <a:t> </a:t>
            </a:r>
            <a:r>
              <a:rPr lang="en-US" dirty="0" smtClean="0"/>
              <a:t>Doppler if indicated.</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59</a:t>
            </a:fld>
            <a:endParaRPr lang="en-US"/>
          </a:p>
        </p:txBody>
      </p:sp>
    </p:spTree>
    <p:extLst>
      <p:ext uri="{BB962C8B-B14F-4D97-AF65-F5344CB8AC3E}">
        <p14:creationId xmlns:p14="http://schemas.microsoft.com/office/powerpoint/2010/main" val="74678330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Collection of the reduced depth high frame rate LV 4C, 2C and 3C images </a:t>
            </a:r>
            <a:r>
              <a:rPr lang="en-US" b="1" baseline="0" dirty="0" smtClean="0"/>
              <a:t>consecutively</a:t>
            </a:r>
            <a:r>
              <a:rPr lang="en-US" baseline="0" dirty="0" smtClean="0"/>
              <a:t> will assure a consistent heart rate between the three apical views and a better chance of getting good strain data.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60</a:t>
            </a:fld>
            <a:endParaRPr lang="en-US"/>
          </a:p>
        </p:txBody>
      </p:sp>
    </p:spTree>
    <p:extLst>
      <p:ext uri="{BB962C8B-B14F-4D97-AF65-F5344CB8AC3E}">
        <p14:creationId xmlns:p14="http://schemas.microsoft.com/office/powerpoint/2010/main" val="330611907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Each subject should have a bubble study to r/o a shunt both at rest, and with Valsalva maneuver. Start recording prior to the bubble injection so the contrast can be seen entering the ventricle, and continue recording for a minimum of 10 beats starting with the first beat contrast is seen in the right heart.  This will allow you to detect late appearing bubbles in the Left chambers.  The injection during valsalva should be labeled on the screen.  The image on the right shows a positive stud </a:t>
            </a:r>
            <a:r>
              <a:rPr lang="en-US" sz="1200" kern="1200" dirty="0" err="1" smtClean="0">
                <a:solidFill>
                  <a:schemeClr val="tx1"/>
                </a:solidFill>
                <a:effectLst/>
                <a:latin typeface="+mn-lt"/>
                <a:ea typeface="+mn-ea"/>
                <a:cs typeface="+mn-cs"/>
              </a:rPr>
              <a:t>occuring</a:t>
            </a:r>
            <a:r>
              <a:rPr lang="en-US" sz="1200" kern="1200" dirty="0" smtClean="0">
                <a:solidFill>
                  <a:schemeClr val="tx1"/>
                </a:solidFill>
                <a:effectLst/>
                <a:latin typeface="+mn-lt"/>
                <a:ea typeface="+mn-ea"/>
                <a:cs typeface="+mn-cs"/>
              </a:rPr>
              <a:t> relatively early after injection.  More detailed information on performing the bubble study can be found in the MOPS.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45F3700-9E02-4E70-9258-1B67DAA0E3A8}" type="slidenum">
              <a:rPr lang="en-US" smtClean="0"/>
              <a:t>65</a:t>
            </a:fld>
            <a:endParaRPr lang="en-US"/>
          </a:p>
        </p:txBody>
      </p:sp>
    </p:spTree>
    <p:extLst>
      <p:ext uri="{BB962C8B-B14F-4D97-AF65-F5344CB8AC3E}">
        <p14:creationId xmlns:p14="http://schemas.microsoft.com/office/powerpoint/2010/main" val="427181194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Additionally, saline may be used to enhance the TV Doppler profile, allow for some bubble washout to occur to avoid too much noise.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45F3700-9E02-4E70-9258-1B67DAA0E3A8}" type="slidenum">
              <a:rPr lang="en-US" smtClean="0"/>
              <a:t>66</a:t>
            </a:fld>
            <a:endParaRPr lang="en-US"/>
          </a:p>
        </p:txBody>
      </p:sp>
    </p:spTree>
    <p:extLst>
      <p:ext uri="{BB962C8B-B14F-4D97-AF65-F5344CB8AC3E}">
        <p14:creationId xmlns:p14="http://schemas.microsoft.com/office/powerpoint/2010/main" val="207627285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67</a:t>
            </a:fld>
            <a:endParaRPr lang="en-US"/>
          </a:p>
        </p:txBody>
      </p:sp>
    </p:spTree>
    <p:extLst>
      <p:ext uri="{BB962C8B-B14F-4D97-AF65-F5344CB8AC3E}">
        <p14:creationId xmlns:p14="http://schemas.microsoft.com/office/powerpoint/2010/main" val="228118724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The subcostal 2D four chamber view will be used for measuring the RV freewall thickness, Image Zoom on RV freewall for improved visualization.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68</a:t>
            </a:fld>
            <a:endParaRPr lang="en-US"/>
          </a:p>
        </p:txBody>
      </p:sp>
    </p:spTree>
    <p:extLst>
      <p:ext uri="{BB962C8B-B14F-4D97-AF65-F5344CB8AC3E}">
        <p14:creationId xmlns:p14="http://schemas.microsoft.com/office/powerpoint/2010/main" val="100603206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a:t>
            </a:r>
            <a:r>
              <a:rPr lang="en-US" baseline="0" dirty="0" smtClean="0"/>
              <a:t> t</a:t>
            </a:r>
            <a:r>
              <a:rPr lang="en-US" dirty="0" smtClean="0"/>
              <a:t>he subcostal 4C</a:t>
            </a:r>
            <a:r>
              <a:rPr lang="en-US" baseline="0" dirty="0" smtClean="0"/>
              <a:t> view evaluate the IAS with and without color for the presence of a shunt.  Dropping the color sale to approximately35- 40 will help in flow identification. Side by side dual screen imaging is </a:t>
            </a:r>
            <a:r>
              <a:rPr lang="en-US" sz="1200" kern="1200" dirty="0" smtClean="0">
                <a:solidFill>
                  <a:schemeClr val="tx1"/>
                </a:solidFill>
                <a:effectLst/>
                <a:latin typeface="+mn-lt"/>
                <a:ea typeface="+mn-ea"/>
                <a:cs typeface="+mn-cs"/>
              </a:rPr>
              <a:t>recommended.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71</a:t>
            </a:fld>
            <a:endParaRPr lang="en-US"/>
          </a:p>
        </p:txBody>
      </p:sp>
    </p:spTree>
    <p:extLst>
      <p:ext uri="{BB962C8B-B14F-4D97-AF65-F5344CB8AC3E}">
        <p14:creationId xmlns:p14="http://schemas.microsoft.com/office/powerpoint/2010/main" val="44438614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Rotation to the subcostal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72</a:t>
            </a:fld>
            <a:endParaRPr lang="en-US"/>
          </a:p>
        </p:txBody>
      </p:sp>
    </p:spTree>
    <p:extLst>
      <p:ext uri="{BB962C8B-B14F-4D97-AF65-F5344CB8AC3E}">
        <p14:creationId xmlns:p14="http://schemas.microsoft.com/office/powerpoint/2010/main" val="32165792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unable to collect at the PSAX level, further rotation in subcostal window will allow for the PA and bifurcation visualization,</a:t>
            </a:r>
            <a:r>
              <a:rPr lang="en-US" baseline="0" dirty="0" smtClean="0"/>
              <a:t> Doppler evaluation may also be performed here.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73</a:t>
            </a:fld>
            <a:endParaRPr lang="en-US"/>
          </a:p>
        </p:txBody>
      </p:sp>
    </p:spTree>
    <p:extLst>
      <p:ext uri="{BB962C8B-B14F-4D97-AF65-F5344CB8AC3E}">
        <p14:creationId xmlns:p14="http://schemas.microsoft.com/office/powerpoint/2010/main" val="102571949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estimate RAP clearly visualize the inferior vena cava and record under</a:t>
            </a:r>
            <a:r>
              <a:rPr lang="en-US" baseline="0" dirty="0" smtClean="0"/>
              <a:t> normal respiration, with the sniff test and then record m-mode through the IVC with and additional sniff test.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74</a:t>
            </a:fld>
            <a:endParaRPr lang="en-US"/>
          </a:p>
        </p:txBody>
      </p:sp>
    </p:spTree>
    <p:extLst>
      <p:ext uri="{BB962C8B-B14F-4D97-AF65-F5344CB8AC3E}">
        <p14:creationId xmlns:p14="http://schemas.microsoft.com/office/powerpoint/2010/main" val="773695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Align Doppler parallel to  HV flow by adjusting scanning window as needed. Place the SV about 1 cm into  the HV </a:t>
            </a:r>
            <a:r>
              <a:rPr lang="en-US" sz="1200" baseline="0" dirty="0" smtClean="0"/>
              <a:t>to record PW Doppler </a:t>
            </a:r>
            <a:endParaRPr lang="en-US" sz="1200" dirty="0" smtClean="0"/>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75</a:t>
            </a:fld>
            <a:endParaRPr lang="en-US"/>
          </a:p>
        </p:txBody>
      </p:sp>
    </p:spTree>
    <p:extLst>
      <p:ext uri="{BB962C8B-B14F-4D97-AF65-F5344CB8AC3E}">
        <p14:creationId xmlns:p14="http://schemas.microsoft.com/office/powerpoint/2010/main" val="303740850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Lastly view the</a:t>
            </a:r>
            <a:r>
              <a:rPr lang="en-US" baseline="0" dirty="0" smtClean="0"/>
              <a:t> abdominal aorta, evaluate with color and pw Doppler.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76</a:t>
            </a:fld>
            <a:endParaRPr lang="en-US"/>
          </a:p>
        </p:txBody>
      </p:sp>
    </p:spTree>
    <p:extLst>
      <p:ext uri="{BB962C8B-B14F-4D97-AF65-F5344CB8AC3E}">
        <p14:creationId xmlns:p14="http://schemas.microsoft.com/office/powerpoint/2010/main" val="52935759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From the suprasternal notch view</a:t>
            </a:r>
            <a:r>
              <a:rPr lang="en-US" baseline="0" dirty="0" smtClean="0"/>
              <a:t> </a:t>
            </a:r>
            <a:r>
              <a:rPr lang="en-US" dirty="0" smtClean="0"/>
              <a:t>the aortic arch</a:t>
            </a:r>
            <a:r>
              <a:rPr lang="en-US" baseline="0" dirty="0" smtClean="0"/>
              <a:t> with and without </a:t>
            </a:r>
            <a:r>
              <a:rPr lang="en-US" dirty="0" smtClean="0"/>
              <a:t>Color Doppler,</a:t>
            </a:r>
            <a:r>
              <a:rPr lang="en-US" baseline="0" dirty="0" smtClean="0"/>
              <a:t> use PW Doppler and CW only if indicated. </a:t>
            </a:r>
            <a:r>
              <a:rPr lang="en-US" b="1" baseline="0" dirty="0" smtClean="0"/>
              <a:t>Remember to apply a contrast enhancement </a:t>
            </a:r>
            <a:r>
              <a:rPr lang="en-US" dirty="0" smtClean="0"/>
              <a:t>if endocardial definition is sub-optimal per ASE guidelines (LVO and EBD).</a:t>
            </a:r>
            <a:r>
              <a:rPr lang="en-US" baseline="0" dirty="0" smtClean="0"/>
              <a:t>  </a:t>
            </a:r>
            <a:r>
              <a:rPr lang="en-US" dirty="0" smtClean="0"/>
              <a:t>Obtain all standard views without contrast prior to performing contrast imaging.</a:t>
            </a:r>
            <a:r>
              <a:rPr lang="en-US" baseline="0" dirty="0" smtClean="0"/>
              <a:t>  </a:t>
            </a:r>
            <a:r>
              <a:rPr lang="en-US" dirty="0" smtClean="0"/>
              <a:t>Additionally contrast may be used for Doppler enhancement.</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78</a:t>
            </a:fld>
            <a:endParaRPr lang="en-US"/>
          </a:p>
        </p:txBody>
      </p:sp>
    </p:spTree>
    <p:extLst>
      <p:ext uri="{BB962C8B-B14F-4D97-AF65-F5344CB8AC3E}">
        <p14:creationId xmlns:p14="http://schemas.microsoft.com/office/powerpoint/2010/main" val="196395109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Remember to apply a contrast enhancement </a:t>
            </a:r>
            <a:r>
              <a:rPr lang="en-US" sz="1200" kern="1200" dirty="0" smtClean="0">
                <a:solidFill>
                  <a:schemeClr val="tx1"/>
                </a:solidFill>
                <a:effectLst/>
                <a:latin typeface="+mn-lt"/>
                <a:ea typeface="+mn-ea"/>
                <a:cs typeface="+mn-cs"/>
              </a:rPr>
              <a:t>if endocardial definition is sub-optimal per ASE guidelines (LVO and EBD).  Obtain all standard views without contrast prior to performing contrast imaging.  </a:t>
            </a:r>
            <a:r>
              <a:rPr lang="en-US" sz="1200" kern="1200" smtClean="0">
                <a:solidFill>
                  <a:schemeClr val="tx1"/>
                </a:solidFill>
                <a:effectLst/>
                <a:latin typeface="+mn-lt"/>
                <a:ea typeface="+mn-ea"/>
                <a:cs typeface="+mn-cs"/>
              </a:rPr>
              <a:t>Additionally contrast may be used for Doppler enhancement</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79</a:t>
            </a:fld>
            <a:endParaRPr lang="en-US"/>
          </a:p>
        </p:txBody>
      </p:sp>
    </p:spTree>
    <p:extLst>
      <p:ext uri="{BB962C8B-B14F-4D97-AF65-F5344CB8AC3E}">
        <p14:creationId xmlns:p14="http://schemas.microsoft.com/office/powerpoint/2010/main" val="106209662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90000"/>
              </a:lnSpc>
              <a:spcBef>
                <a:spcPts val="0"/>
              </a:spcBef>
              <a:spcAft>
                <a:spcPts val="0"/>
              </a:spcAft>
              <a:buClrTx/>
              <a:buSzTx/>
              <a:buFontTx/>
              <a:buNone/>
              <a:tabLst/>
              <a:defRPr/>
            </a:pPr>
            <a:r>
              <a:rPr lang="en-US" dirty="0" smtClean="0"/>
              <a:t>3D</a:t>
            </a:r>
            <a:r>
              <a:rPr lang="en-US" baseline="0" dirty="0" smtClean="0"/>
              <a:t> volumes of the RV and LV are the goal of the Optional Research Protocol. </a:t>
            </a:r>
            <a:r>
              <a:rPr lang="en-US" sz="1200" baseline="0" dirty="0" smtClean="0"/>
              <a:t>Use a m</a:t>
            </a:r>
            <a:r>
              <a:rPr lang="en-US" sz="1200" dirty="0" smtClean="0"/>
              <a:t>ulti beat full volume scan from the apex during held apnea.</a:t>
            </a:r>
            <a:r>
              <a:rPr lang="en-US" sz="1200" baseline="0" dirty="0" smtClean="0"/>
              <a:t>  Care to keep the L</a:t>
            </a:r>
            <a:r>
              <a:rPr lang="en-US" sz="1200" dirty="0" smtClean="0"/>
              <a:t>V in center of the sector. As you know the best 3D images</a:t>
            </a:r>
            <a:r>
              <a:rPr lang="en-US" sz="1200" baseline="0" dirty="0" smtClean="0"/>
              <a:t> will occur with regular r-r intervals, please </a:t>
            </a:r>
            <a:r>
              <a:rPr lang="en-US" sz="1200" i="1" baseline="0" dirty="0" smtClean="0">
                <a:solidFill>
                  <a:srgbClr val="FFFF00"/>
                </a:solidFill>
              </a:rPr>
              <a:t>u</a:t>
            </a:r>
            <a:r>
              <a:rPr lang="en-US" i="1" dirty="0" smtClean="0">
                <a:solidFill>
                  <a:srgbClr val="FFFF00"/>
                </a:solidFill>
              </a:rPr>
              <a:t>se best possible image optimization algorithms, including automated options offered by the vendors.</a:t>
            </a:r>
          </a:p>
          <a:p>
            <a:pPr marL="0" marR="0" indent="0" algn="l" defTabSz="914400" rtl="0" eaLnBrk="1" fontAlgn="auto" latinLnBrk="0" hangingPunct="1">
              <a:lnSpc>
                <a:spcPct val="90000"/>
              </a:lnSpc>
              <a:spcBef>
                <a:spcPts val="0"/>
              </a:spcBef>
              <a:spcAft>
                <a:spcPts val="0"/>
              </a:spcAft>
              <a:buClrTx/>
              <a:buSzTx/>
              <a:buFontTx/>
              <a:buNone/>
              <a:tabLst/>
              <a:defRPr/>
            </a:pPr>
            <a:endParaRPr lang="en-US" sz="1200" dirty="0" smtClean="0"/>
          </a:p>
          <a:p>
            <a:pPr marL="0" marR="0" indent="0" algn="l" defTabSz="914400" rtl="0" eaLnBrk="1" fontAlgn="auto" latinLnBrk="0" hangingPunct="1">
              <a:lnSpc>
                <a:spcPct val="90000"/>
              </a:lnSpc>
              <a:spcBef>
                <a:spcPts val="0"/>
              </a:spcBef>
              <a:spcAft>
                <a:spcPts val="0"/>
              </a:spcAft>
              <a:buClrTx/>
              <a:buSzTx/>
              <a:buFontTx/>
              <a:buNone/>
              <a:tabLst/>
              <a:defRPr/>
            </a:pPr>
            <a:endParaRPr lang="en-US" sz="1200" dirty="0" smtClean="0"/>
          </a:p>
          <a:p>
            <a:pPr eaLnBrk="1" hangingPunct="1">
              <a:lnSpc>
                <a:spcPct val="90000"/>
              </a:lnSpc>
            </a:pPr>
            <a:endParaRPr lang="en-US" sz="1200" dirty="0" smtClean="0"/>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80</a:t>
            </a:fld>
            <a:endParaRPr lang="en-US"/>
          </a:p>
        </p:txBody>
      </p:sp>
    </p:spTree>
    <p:extLst>
      <p:ext uri="{BB962C8B-B14F-4D97-AF65-F5344CB8AC3E}">
        <p14:creationId xmlns:p14="http://schemas.microsoft.com/office/powerpoint/2010/main" val="396084279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Examples of LV captures, avoid stitching artifacts</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81</a:t>
            </a:fld>
            <a:endParaRPr lang="en-US"/>
          </a:p>
        </p:txBody>
      </p:sp>
    </p:spTree>
    <p:extLst>
      <p:ext uri="{BB962C8B-B14F-4D97-AF65-F5344CB8AC3E}">
        <p14:creationId xmlns:p14="http://schemas.microsoft.com/office/powerpoint/2010/main" val="156691533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Slide Image Placeholder 1"/>
          <p:cNvSpPr>
            <a:spLocks noGrp="1" noRot="1" noChangeAspect="1" noTextEdit="1"/>
          </p:cNvSpPr>
          <p:nvPr>
            <p:ph type="sldImg"/>
          </p:nvPr>
        </p:nvSpPr>
        <p:spPr>
          <a:ln/>
        </p:spPr>
      </p:sp>
      <p:sp>
        <p:nvSpPr>
          <p:cNvPr id="224259" name="Notes Placeholder 2"/>
          <p:cNvSpPr>
            <a:spLocks noGrp="1"/>
          </p:cNvSpPr>
          <p:nvPr>
            <p:ph type="body" idx="1"/>
          </p:nvPr>
        </p:nvSpPr>
        <p:spPr>
          <a:noFill/>
          <a:ln/>
        </p:spPr>
        <p:txBody>
          <a:bodyPr/>
          <a:lstStyle/>
          <a:p>
            <a:pPr eaLnBrk="1" hangingPunct="1"/>
            <a:endParaRPr lang="en-US" dirty="0"/>
          </a:p>
        </p:txBody>
      </p:sp>
      <p:sp>
        <p:nvSpPr>
          <p:cNvPr id="224260" name="Slide Number Placeholder 3"/>
          <p:cNvSpPr>
            <a:spLocks noGrp="1"/>
          </p:cNvSpPr>
          <p:nvPr>
            <p:ph type="sldNum" sz="quarter" idx="5"/>
          </p:nvPr>
        </p:nvSpPr>
        <p:spPr>
          <a:noFill/>
        </p:spPr>
        <p:txBody>
          <a:bodyPr/>
          <a:lstStyle/>
          <a:p>
            <a:fld id="{5AEFF441-2FCD-448C-96C1-B995643AD9C3}" type="slidenum">
              <a:rPr lang="en-US" smtClean="0"/>
              <a:pPr/>
              <a:t>82</a:t>
            </a:fld>
            <a:endParaRPr lang="en-US" dirty="0"/>
          </a:p>
        </p:txBody>
      </p:sp>
    </p:spTree>
    <p:extLst>
      <p:ext uri="{BB962C8B-B14F-4D97-AF65-F5344CB8AC3E}">
        <p14:creationId xmlns:p14="http://schemas.microsoft.com/office/powerpoint/2010/main" val="421059264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7"/>
          <p:cNvSpPr>
            <a:spLocks noGrp="1" noChangeArrowheads="1"/>
          </p:cNvSpPr>
          <p:nvPr>
            <p:ph type="sldNum" sz="quarter" idx="5"/>
          </p:nvPr>
        </p:nvSpPr>
        <p:spPr>
          <a:noFill/>
        </p:spPr>
        <p:txBody>
          <a:bodyPr/>
          <a:lstStyle/>
          <a:p>
            <a:fld id="{B621F2E0-D530-48E4-8381-C9E73EC15DD9}" type="slidenum">
              <a:rPr lang="en-US" smtClean="0"/>
              <a:pPr/>
              <a:t>83</a:t>
            </a:fld>
            <a:endParaRPr lang="en-US" dirty="0"/>
          </a:p>
        </p:txBody>
      </p:sp>
      <p:sp>
        <p:nvSpPr>
          <p:cNvPr id="230403" name="Rectangle 2"/>
          <p:cNvSpPr>
            <a:spLocks noGrp="1" noRot="1" noChangeAspect="1" noChangeArrowheads="1" noTextEdit="1"/>
          </p:cNvSpPr>
          <p:nvPr>
            <p:ph type="sldImg"/>
          </p:nvPr>
        </p:nvSpPr>
        <p:spPr>
          <a:ln/>
        </p:spPr>
      </p:sp>
      <p:sp>
        <p:nvSpPr>
          <p:cNvPr id="230404" name="Rectangle 3"/>
          <p:cNvSpPr>
            <a:spLocks noGrp="1" noChangeArrowheads="1"/>
          </p:cNvSpPr>
          <p:nvPr>
            <p:ph type="body" idx="1"/>
          </p:nvPr>
        </p:nvSpPr>
        <p:spPr>
          <a:noFill/>
          <a:ln/>
        </p:spPr>
        <p:txBody>
          <a:bodyPr/>
          <a:lstStyle/>
          <a:p>
            <a:pPr eaLnBrk="1" hangingPunct="1"/>
            <a:r>
              <a:rPr lang="en-US" dirty="0" smtClean="0"/>
              <a:t>For </a:t>
            </a:r>
            <a:r>
              <a:rPr lang="en-US" dirty="0"/>
              <a:t>full coverage of the right </a:t>
            </a:r>
            <a:r>
              <a:rPr lang="en-US" dirty="0" smtClean="0"/>
              <a:t>ventricle, use </a:t>
            </a:r>
            <a:r>
              <a:rPr lang="en-US" dirty="0"/>
              <a:t>a modified apical view: compared with the standard apical view (black dot), the transducer must be positioned more</a:t>
            </a:r>
            <a:r>
              <a:rPr lang="en-US" baseline="0" dirty="0"/>
              <a:t> </a:t>
            </a:r>
            <a:r>
              <a:rPr lang="en-US" dirty="0"/>
              <a:t>laterally. This is of critical importance to cover the upper anterior wall and the outflow tract</a:t>
            </a:r>
            <a:r>
              <a:rPr lang="en-US" dirty="0" smtClean="0"/>
              <a:t>.	 </a:t>
            </a:r>
            <a:r>
              <a:rPr lang="en-US" dirty="0"/>
              <a:t>(Top right) Color-coded 3D image of the</a:t>
            </a:r>
            <a:r>
              <a:rPr lang="en-US" baseline="0" dirty="0"/>
              <a:t> </a:t>
            </a:r>
            <a:r>
              <a:rPr lang="en-US" dirty="0"/>
              <a:t>right ventricle. </a:t>
            </a:r>
            <a:r>
              <a:rPr lang="en-US" dirty="0" smtClean="0"/>
              <a:t>	(</a:t>
            </a:r>
            <a:r>
              <a:rPr lang="en-US" dirty="0"/>
              <a:t>Bottom right) (A) Modified 4-chamber view of the right ventricle. (B) Corresponding 90 rotated image with good</a:t>
            </a:r>
            <a:r>
              <a:rPr lang="en-US" baseline="0" dirty="0"/>
              <a:t> </a:t>
            </a:r>
            <a:r>
              <a:rPr lang="en-US" dirty="0"/>
              <a:t>visualization of the outflow tract (asterisk).</a:t>
            </a:r>
          </a:p>
        </p:txBody>
      </p:sp>
    </p:spTree>
    <p:extLst>
      <p:ext uri="{BB962C8B-B14F-4D97-AF65-F5344CB8AC3E}">
        <p14:creationId xmlns:p14="http://schemas.microsoft.com/office/powerpoint/2010/main" val="60516878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28BBA35-A66E-46DB-A806-67DFC7CF3960}" type="slidenum">
              <a:rPr lang="en-US" altLang="en-US" smtClean="0"/>
              <a:pPr/>
              <a:t>84</a:t>
            </a:fld>
            <a:endParaRPr lang="en-US" altLang="en-US"/>
          </a:p>
        </p:txBody>
      </p:sp>
    </p:spTree>
    <p:extLst>
      <p:ext uri="{BB962C8B-B14F-4D97-AF65-F5344CB8AC3E}">
        <p14:creationId xmlns:p14="http://schemas.microsoft.com/office/powerpoint/2010/main" val="404651736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Keep all of the RV and RA in</a:t>
            </a:r>
            <a:r>
              <a:rPr lang="en-US" baseline="0" dirty="0" smtClean="0"/>
              <a:t> the sector</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85</a:t>
            </a:fld>
            <a:endParaRPr lang="en-US"/>
          </a:p>
        </p:txBody>
      </p:sp>
    </p:spTree>
    <p:extLst>
      <p:ext uri="{BB962C8B-B14F-4D97-AF65-F5344CB8AC3E}">
        <p14:creationId xmlns:p14="http://schemas.microsoft.com/office/powerpoint/2010/main" val="357440559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sz="1200" dirty="0">
                <a:latin typeface="Arial" panose="020B0604020202020204" pitchFamily="34" charset="0"/>
                <a:cs typeface="IPAMincho" charset="0"/>
              </a:rPr>
              <a:t>Contour revision and final reconstruction of the dynamic RV polyhedron model of a dilated right ventricle. The contours of the right ventricle are </a:t>
            </a:r>
            <a:r>
              <a:rPr lang="en-US" altLang="en-US" sz="1200" dirty="0" err="1">
                <a:latin typeface="Arial" panose="020B0604020202020204" pitchFamily="34" charset="0"/>
                <a:cs typeface="IPAMincho" charset="0"/>
              </a:rPr>
              <a:t>semiautomatically</a:t>
            </a:r>
            <a:r>
              <a:rPr lang="en-US" altLang="en-US" sz="1200" dirty="0">
                <a:latin typeface="Arial" panose="020B0604020202020204" pitchFamily="34" charset="0"/>
                <a:cs typeface="IPAMincho" charset="0"/>
              </a:rPr>
              <a:t> detected over all frames of the cardiac cycle </a:t>
            </a:r>
            <a:r>
              <a:rPr lang="en-US" altLang="en-US" sz="1200" i="1" dirty="0">
                <a:latin typeface="Arial" panose="020B0604020202020204" pitchFamily="34" charset="0"/>
                <a:cs typeface="IPAMincho" charset="0"/>
              </a:rPr>
              <a:t>(green lines)</a:t>
            </a:r>
            <a:r>
              <a:rPr lang="en-US" altLang="en-US" sz="1200" dirty="0">
                <a:latin typeface="Arial" panose="020B0604020202020204" pitchFamily="34" charset="0"/>
                <a:cs typeface="IPAMincho" charset="0"/>
              </a:rPr>
              <a:t>. The observer can manually correct the contours when appropriate. </a:t>
            </a:r>
            <a:r>
              <a:rPr lang="en-US" altLang="en-US" sz="1200" b="1" dirty="0">
                <a:latin typeface="Arial" panose="020B0604020202020204" pitchFamily="34" charset="0"/>
                <a:cs typeface="IPAMincho" charset="0"/>
              </a:rPr>
              <a:t>(A)</a:t>
            </a:r>
            <a:r>
              <a:rPr lang="en-US" altLang="en-US" sz="1200" dirty="0">
                <a:latin typeface="Arial" panose="020B0604020202020204" pitchFamily="34" charset="0"/>
                <a:cs typeface="IPAMincho" charset="0"/>
              </a:rPr>
              <a:t> Three different short-axis views of the right ventricle (base, middle, and apex). </a:t>
            </a:r>
            <a:r>
              <a:rPr lang="en-US" altLang="en-US" sz="1200" b="1" dirty="0">
                <a:latin typeface="Arial" panose="020B0604020202020204" pitchFamily="34" charset="0"/>
                <a:cs typeface="IPAMincho" charset="0"/>
              </a:rPr>
              <a:t>(B)</a:t>
            </a:r>
            <a:r>
              <a:rPr lang="en-US" altLang="en-US" sz="1200" dirty="0">
                <a:latin typeface="Arial" panose="020B0604020202020204" pitchFamily="34" charset="0"/>
                <a:cs typeface="IPAMincho" charset="0"/>
              </a:rPr>
              <a:t> Four-chamber view. </a:t>
            </a:r>
            <a:r>
              <a:rPr lang="en-US" altLang="en-US" sz="1200" b="1" dirty="0">
                <a:latin typeface="Arial" panose="020B0604020202020204" pitchFamily="34" charset="0"/>
                <a:cs typeface="IPAMincho" charset="0"/>
              </a:rPr>
              <a:t>(C)</a:t>
            </a:r>
            <a:r>
              <a:rPr lang="en-US" altLang="en-US" sz="1200" dirty="0">
                <a:latin typeface="Arial" panose="020B0604020202020204" pitchFamily="34" charset="0"/>
                <a:cs typeface="IPAMincho" charset="0"/>
              </a:rPr>
              <a:t> Coronal view depicting the inflow/outflow tract of the right ventricle. </a:t>
            </a:r>
            <a:r>
              <a:rPr lang="en-US" altLang="en-US" sz="1200" b="1" dirty="0">
                <a:latin typeface="Arial" panose="020B0604020202020204" pitchFamily="34" charset="0"/>
                <a:cs typeface="IPAMincho" charset="0"/>
              </a:rPr>
              <a:t>(D)</a:t>
            </a:r>
            <a:r>
              <a:rPr lang="en-US" altLang="en-US" sz="1200" dirty="0">
                <a:latin typeface="Arial" panose="020B0604020202020204" pitchFamily="34" charset="0"/>
                <a:cs typeface="IPAMincho" charset="0"/>
              </a:rPr>
              <a:t> The final reconstruction results in a polyhedron model of the right ventricle. Display of the end-diastolic volume as white polyhedron mesh and the end-systolic volume as green body surface (for dynamic images over a full heart cycle, compare Videos 3 to 5). </a:t>
            </a:r>
            <a:r>
              <a:rPr lang="en-US" altLang="en-US" sz="1200" i="1" dirty="0">
                <a:latin typeface="Arial" panose="020B0604020202020204" pitchFamily="34" charset="0"/>
                <a:cs typeface="IPAMincho" charset="0"/>
              </a:rPr>
              <a:t>RVEDV</a:t>
            </a:r>
            <a:r>
              <a:rPr lang="en-US" altLang="en-US" sz="1200" dirty="0">
                <a:latin typeface="Arial" panose="020B0604020202020204" pitchFamily="34" charset="0"/>
                <a:cs typeface="IPAMincho" charset="0"/>
              </a:rPr>
              <a:t>, RV end-diastolic volume; </a:t>
            </a:r>
            <a:r>
              <a:rPr lang="en-US" altLang="en-US" sz="1200" i="1" dirty="0">
                <a:latin typeface="Arial" panose="020B0604020202020204" pitchFamily="34" charset="0"/>
                <a:cs typeface="IPAMincho" charset="0"/>
              </a:rPr>
              <a:t>RVEF</a:t>
            </a:r>
            <a:r>
              <a:rPr lang="en-US" altLang="en-US" sz="1200" dirty="0">
                <a:latin typeface="Arial" panose="020B0604020202020204" pitchFamily="34" charset="0"/>
                <a:cs typeface="IPAMincho" charset="0"/>
              </a:rPr>
              <a:t>, RV ejection fraction; </a:t>
            </a:r>
            <a:r>
              <a:rPr lang="en-US" altLang="en-US" sz="1200" i="1" dirty="0">
                <a:latin typeface="Arial" panose="020B0604020202020204" pitchFamily="34" charset="0"/>
                <a:cs typeface="IPAMincho" charset="0"/>
              </a:rPr>
              <a:t>RVESV</a:t>
            </a:r>
            <a:r>
              <a:rPr lang="en-US" altLang="en-US" sz="1200" dirty="0">
                <a:latin typeface="Arial" panose="020B0604020202020204" pitchFamily="34" charset="0"/>
                <a:cs typeface="IPAMincho" charset="0"/>
              </a:rPr>
              <a:t>, RV end-systolic volume; </a:t>
            </a:r>
            <a:r>
              <a:rPr lang="en-US" altLang="en-US" sz="1200" i="1" dirty="0">
                <a:latin typeface="Arial" panose="020B0604020202020204" pitchFamily="34" charset="0"/>
                <a:cs typeface="IPAMincho" charset="0"/>
              </a:rPr>
              <a:t>RVSV</a:t>
            </a:r>
            <a:r>
              <a:rPr lang="en-US" altLang="en-US" sz="1200" dirty="0">
                <a:latin typeface="Arial" panose="020B0604020202020204" pitchFamily="34" charset="0"/>
                <a:cs typeface="IPAMincho" charset="0"/>
              </a:rPr>
              <a:t>, RV stroke volume.</a:t>
            </a:r>
          </a:p>
          <a:p>
            <a:endParaRPr lang="en-US" dirty="0"/>
          </a:p>
        </p:txBody>
      </p:sp>
      <p:sp>
        <p:nvSpPr>
          <p:cNvPr id="4" name="Slide Number Placeholder 3"/>
          <p:cNvSpPr>
            <a:spLocks noGrp="1"/>
          </p:cNvSpPr>
          <p:nvPr>
            <p:ph type="sldNum" sz="quarter" idx="10"/>
          </p:nvPr>
        </p:nvSpPr>
        <p:spPr/>
        <p:txBody>
          <a:bodyPr/>
          <a:lstStyle/>
          <a:p>
            <a:fld id="{D28BBA35-A66E-46DB-A806-67DFC7CF3960}" type="slidenum">
              <a:rPr lang="en-US" altLang="en-US" smtClean="0"/>
              <a:pPr/>
              <a:t>87</a:t>
            </a:fld>
            <a:endParaRPr lang="en-US" altLang="en-US"/>
          </a:p>
        </p:txBody>
      </p:sp>
    </p:spTree>
    <p:extLst>
      <p:ext uri="{BB962C8B-B14F-4D97-AF65-F5344CB8AC3E}">
        <p14:creationId xmlns:p14="http://schemas.microsoft.com/office/powerpoint/2010/main" val="353296881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Beutel</a:t>
            </a:r>
            <a:endParaRPr lang="en-US" dirty="0"/>
          </a:p>
        </p:txBody>
      </p:sp>
      <p:sp>
        <p:nvSpPr>
          <p:cNvPr id="4" name="Slide Number Placeholder 3"/>
          <p:cNvSpPr>
            <a:spLocks noGrp="1"/>
          </p:cNvSpPr>
          <p:nvPr>
            <p:ph type="sldNum" sz="quarter" idx="10"/>
          </p:nvPr>
        </p:nvSpPr>
        <p:spPr/>
        <p:txBody>
          <a:bodyPr/>
          <a:lstStyle/>
          <a:p>
            <a:fld id="{D28BBA35-A66E-46DB-A806-67DFC7CF3960}" type="slidenum">
              <a:rPr lang="en-US" altLang="en-US" smtClean="0"/>
              <a:pPr/>
              <a:t>88</a:t>
            </a:fld>
            <a:endParaRPr lang="en-US" altLang="en-US"/>
          </a:p>
        </p:txBody>
      </p:sp>
    </p:spTree>
    <p:extLst>
      <p:ext uri="{BB962C8B-B14F-4D97-AF65-F5344CB8AC3E}">
        <p14:creationId xmlns:p14="http://schemas.microsoft.com/office/powerpoint/2010/main" val="103920631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The Imaging Core will provide feedback in the form of an electronic critique to both the sites and the DCC for each echo exam submitted.  This is intended to ensure research quality data is continuously collected throughout the course of the study, and to prevent missing data. The Critique should be shared with the sonographer to prevent mistakes from continuing.</a:t>
            </a:r>
            <a:endParaRPr lang="en-US" sz="11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89</a:t>
            </a:fld>
            <a:endParaRPr lang="en-US"/>
          </a:p>
        </p:txBody>
      </p:sp>
    </p:spTree>
    <p:extLst>
      <p:ext uri="{BB962C8B-B14F-4D97-AF65-F5344CB8AC3E}">
        <p14:creationId xmlns:p14="http://schemas.microsoft.com/office/powerpoint/2010/main" val="375975181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Arial" panose="020B0604020202020204" pitchFamily="34" charset="0"/>
                <a:cs typeface="Arial" panose="020B0604020202020204" pitchFamily="34" charset="0"/>
              </a:rPr>
              <a:t>Echo Status Reports:  There are 4 reports provided by the Imaging Core on a weekly basis to the DCC.  They are an Inventory/Quality Report, Incomplete Cases Report, Comprehensive Data Clarification Report and Outstanding Data Clarifications Report.  These reports are intended to aid in site management.</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90</a:t>
            </a:fld>
            <a:endParaRPr lang="en-US"/>
          </a:p>
        </p:txBody>
      </p:sp>
    </p:spTree>
    <p:extLst>
      <p:ext uri="{BB962C8B-B14F-4D97-AF65-F5344CB8AC3E}">
        <p14:creationId xmlns:p14="http://schemas.microsoft.com/office/powerpoint/2010/main" val="354472402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Arial" panose="020B0604020202020204" pitchFamily="34" charset="0"/>
                <a:cs typeface="Arial" panose="020B0604020202020204" pitchFamily="34" charset="0"/>
              </a:rPr>
              <a:t>Anonymization Process:  HIPAA compliance dictates that all references to a specific subject must me made using the Subject ID.  Sites are responsible for correctly de-identifying clinical exams with the correct study assigned Subject ID within the AG Mednet application. </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91</a:t>
            </a:fld>
            <a:endParaRPr lang="en-US"/>
          </a:p>
        </p:txBody>
      </p:sp>
    </p:spTree>
    <p:extLst>
      <p:ext uri="{BB962C8B-B14F-4D97-AF65-F5344CB8AC3E}">
        <p14:creationId xmlns:p14="http://schemas.microsoft.com/office/powerpoint/2010/main" val="3824249434"/>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By this time you should have responded to Doodle Poll for the live AG MEDNET training session.  If you are unable to make the live training it will be recorded and placed on the PVDOMICS website listed in the second bullet of this slide.  You must watch the entire training video to gain access to the AG Mednet web portal.  You will need to download Echo form # 250 at the PVDOMICS web address. Completion of this hard copy data transmittal form will aid in the completion of the AG Mednet Electronic Data Transmittal Form prior to exam upload.  Each exam must be sent separately.  Please transfer exams as soon as received.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solidFill>
                  <a:srgbClr val="FFFF00"/>
                </a:solidFill>
              </a:rPr>
              <a:t>exams as soon as received.  </a:t>
            </a:r>
            <a:endParaRPr lang="en-US" sz="1200" dirty="0" smtClean="0">
              <a:solidFill>
                <a:srgbClr val="FFFF00"/>
              </a:solidFill>
              <a:effectLst/>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effectLst/>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92</a:t>
            </a:fld>
            <a:endParaRPr lang="en-US"/>
          </a:p>
        </p:txBody>
      </p:sp>
    </p:spTree>
    <p:extLst>
      <p:ext uri="{BB962C8B-B14F-4D97-AF65-F5344CB8AC3E}">
        <p14:creationId xmlns:p14="http://schemas.microsoft.com/office/powerpoint/2010/main" val="133405033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defRPr/>
            </a:pPr>
            <a:r>
              <a:rPr lang="en-US" sz="1200" dirty="0" smtClean="0">
                <a:effectLst/>
              </a:rPr>
              <a:t>Complete the Echocardiogram Transmittal Form </a:t>
            </a:r>
            <a:r>
              <a:rPr lang="en-US" sz="1200" dirty="0" smtClean="0">
                <a:solidFill>
                  <a:srgbClr val="FFFF00"/>
                </a:solidFill>
                <a:effectLst/>
              </a:rPr>
              <a:t>#250</a:t>
            </a:r>
            <a:r>
              <a:rPr lang="en-US" sz="1200" dirty="0" smtClean="0">
                <a:effectLst/>
              </a:rPr>
              <a:t>.  </a:t>
            </a:r>
            <a:r>
              <a:rPr lang="en-US" sz="1200" dirty="0" smtClean="0"/>
              <a:t>Archive the echo exam to digital media (CD/DVD) </a:t>
            </a:r>
            <a:r>
              <a:rPr lang="en-US" sz="1200" b="1" dirty="0" smtClean="0"/>
              <a:t>immediately</a:t>
            </a:r>
            <a:r>
              <a:rPr lang="en-US" sz="1200" dirty="0" smtClean="0"/>
              <a:t> from the imaging system used to prior to archiving to your PACS System.  </a:t>
            </a:r>
            <a:r>
              <a:rPr lang="en-US" sz="2400" dirty="0" smtClean="0"/>
              <a:t>Make one copy of </a:t>
            </a:r>
            <a:r>
              <a:rPr lang="en-US" sz="2400" b="1" dirty="0" smtClean="0"/>
              <a:t>each</a:t>
            </a:r>
            <a:r>
              <a:rPr lang="en-US" sz="2400" dirty="0" smtClean="0"/>
              <a:t> echo exam per disc and upload from this media to the AG Mednet website.  Retain the disc copy of exam with site records.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93</a:t>
            </a:fld>
            <a:endParaRPr lang="en-US"/>
          </a:p>
        </p:txBody>
      </p:sp>
    </p:spTree>
    <p:extLst>
      <p:ext uri="{BB962C8B-B14F-4D97-AF65-F5344CB8AC3E}">
        <p14:creationId xmlns:p14="http://schemas.microsoft.com/office/powerpoint/2010/main" val="1451691682"/>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The</a:t>
            </a:r>
            <a:r>
              <a:rPr lang="en-US" sz="1200" dirty="0" smtClean="0">
                <a:effectLst/>
              </a:rPr>
              <a:t> </a:t>
            </a:r>
            <a:r>
              <a:rPr lang="en-US" sz="1200" b="1" dirty="0" smtClean="0">
                <a:effectLst/>
              </a:rPr>
              <a:t>site </a:t>
            </a:r>
            <a:r>
              <a:rPr lang="en-US" sz="1200" b="1" dirty="0" smtClean="0">
                <a:solidFill>
                  <a:srgbClr val="FFFF00"/>
                </a:solidFill>
                <a:effectLst/>
              </a:rPr>
              <a:t>sonographer</a:t>
            </a:r>
            <a:r>
              <a:rPr lang="en-US" sz="1200" b="1" dirty="0" smtClean="0">
                <a:effectLst/>
              </a:rPr>
              <a:t> is responsible for sections 6 through 12</a:t>
            </a:r>
            <a:r>
              <a:rPr lang="en-US" sz="1200" dirty="0" smtClean="0">
                <a:effectLst/>
              </a:rPr>
              <a:t>; the remaining fields are the </a:t>
            </a:r>
            <a:r>
              <a:rPr lang="en-US" sz="1200" dirty="0" smtClean="0">
                <a:solidFill>
                  <a:srgbClr val="FFFF00"/>
                </a:solidFill>
                <a:effectLst/>
              </a:rPr>
              <a:t>coordinator’s</a:t>
            </a:r>
            <a:r>
              <a:rPr lang="en-US" sz="1200" dirty="0" smtClean="0">
                <a:effectLst/>
              </a:rPr>
              <a:t> responsibility. Completion of this hard copy data transmittal form will aid in the completion of the AG Mednet Electronic Data Transmittal Form prior to exam upload.</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94</a:t>
            </a:fld>
            <a:endParaRPr lang="en-US"/>
          </a:p>
        </p:txBody>
      </p:sp>
    </p:spTree>
    <p:extLst>
      <p:ext uri="{BB962C8B-B14F-4D97-AF65-F5344CB8AC3E}">
        <p14:creationId xmlns:p14="http://schemas.microsoft.com/office/powerpoint/2010/main" val="976929286"/>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Arial" panose="020B0604020202020204" pitchFamily="34" charset="0"/>
                <a:cs typeface="Arial" panose="020B0604020202020204" pitchFamily="34" charset="0"/>
              </a:rPr>
              <a:t>Data Clarification:  The study coordinator will receive a query from the core lab asking for clarification/resolution of any issues that may arise with a study.  </a:t>
            </a:r>
            <a:r>
              <a:rPr lang="en-US" altLang="en-US" b="1" dirty="0" smtClean="0">
                <a:latin typeface="Arial" panose="020B0604020202020204" pitchFamily="34" charset="0"/>
                <a:cs typeface="Arial" panose="020B0604020202020204" pitchFamily="34" charset="0"/>
              </a:rPr>
              <a:t>READ QUERY DATA TRACKING FORM</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95</a:t>
            </a:fld>
            <a:endParaRPr lang="en-US"/>
          </a:p>
        </p:txBody>
      </p:sp>
    </p:spTree>
    <p:extLst>
      <p:ext uri="{BB962C8B-B14F-4D97-AF65-F5344CB8AC3E}">
        <p14:creationId xmlns:p14="http://schemas.microsoft.com/office/powerpoint/2010/main" val="1503355025"/>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Arial" panose="020B0604020202020204" pitchFamily="34" charset="0"/>
                <a:cs typeface="Arial" panose="020B0604020202020204" pitchFamily="34" charset="0"/>
              </a:rPr>
              <a:t>The study coordinator will fax the completed DCF to the Imaging Core within 5 business days, retaining a copy of the DCF with corresponding study files.   Unresolved queries may require DCC involvement.</a:t>
            </a:r>
          </a:p>
          <a:p>
            <a:pPr marL="550863" lvl="1" indent="0">
              <a:buFont typeface="Arial" panose="020B0604020202020204" pitchFamily="34" charset="0"/>
              <a:buNone/>
              <a:defRPr/>
            </a:pPr>
            <a:endParaRPr lang="en-US" sz="2200" dirty="0" smtClean="0"/>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96</a:t>
            </a:fld>
            <a:endParaRPr lang="en-US"/>
          </a:p>
        </p:txBody>
      </p:sp>
    </p:spTree>
    <p:extLst>
      <p:ext uri="{BB962C8B-B14F-4D97-AF65-F5344CB8AC3E}">
        <p14:creationId xmlns:p14="http://schemas.microsoft.com/office/powerpoint/2010/main" val="3886293630"/>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2400" dirty="0" smtClean="0"/>
              <a:t>If you have trouble with</a:t>
            </a:r>
            <a:r>
              <a:rPr lang="en-US" sz="2400" baseline="0" dirty="0" smtClean="0"/>
              <a:t> the query process </a:t>
            </a:r>
            <a:r>
              <a:rPr lang="en-US" sz="2000" baseline="0" dirty="0" smtClean="0"/>
              <a:t>please c</a:t>
            </a:r>
            <a:r>
              <a:rPr lang="en-US" sz="2000" dirty="0" smtClean="0"/>
              <a:t>ontact an Imaging Core Team Member for assistance</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97</a:t>
            </a:fld>
            <a:endParaRPr lang="en-US"/>
          </a:p>
        </p:txBody>
      </p:sp>
    </p:spTree>
    <p:extLst>
      <p:ext uri="{BB962C8B-B14F-4D97-AF65-F5344CB8AC3E}">
        <p14:creationId xmlns:p14="http://schemas.microsoft.com/office/powerpoint/2010/main" val="3457695320"/>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Arial" panose="020B0604020202020204" pitchFamily="34" charset="0"/>
                <a:cs typeface="Arial" panose="020B0604020202020204" pitchFamily="34" charset="0"/>
              </a:rPr>
              <a:t>Replacements or inactivation can occur for many reasons –an example might be wrong study sent to core lab.  </a:t>
            </a:r>
            <a:r>
              <a:rPr lang="en-US" altLang="en-US" b="1" dirty="0" smtClean="0">
                <a:latin typeface="Arial" panose="020B0604020202020204" pitchFamily="34" charset="0"/>
                <a:cs typeface="Arial" panose="020B0604020202020204" pitchFamily="34" charset="0"/>
              </a:rPr>
              <a:t>READ slide</a:t>
            </a:r>
          </a:p>
          <a:p>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98</a:t>
            </a:fld>
            <a:endParaRPr lang="en-US"/>
          </a:p>
        </p:txBody>
      </p:sp>
    </p:spTree>
    <p:extLst>
      <p:ext uri="{BB962C8B-B14F-4D97-AF65-F5344CB8AC3E}">
        <p14:creationId xmlns:p14="http://schemas.microsoft.com/office/powerpoint/2010/main" val="4190485317"/>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is a detailed list of our Core Lab Personnel please feel free to contact us should it</a:t>
            </a:r>
            <a:r>
              <a:rPr lang="en-US" baseline="0" dirty="0" smtClean="0"/>
              <a:t> be necessary.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99</a:t>
            </a:fld>
            <a:endParaRPr lang="en-US"/>
          </a:p>
        </p:txBody>
      </p:sp>
    </p:spTree>
    <p:extLst>
      <p:ext uri="{BB962C8B-B14F-4D97-AF65-F5344CB8AC3E}">
        <p14:creationId xmlns:p14="http://schemas.microsoft.com/office/powerpoint/2010/main" val="2176896987"/>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slide can be printed</a:t>
            </a:r>
            <a:r>
              <a:rPr lang="en-US" baseline="0" dirty="0" smtClean="0"/>
              <a:t> for easy access to the Imaging Core Lab. </a:t>
            </a:r>
            <a:endParaRPr lang="en-US" dirty="0"/>
          </a:p>
        </p:txBody>
      </p:sp>
      <p:sp>
        <p:nvSpPr>
          <p:cNvPr id="4" name="Slide Number Placeholder 3"/>
          <p:cNvSpPr>
            <a:spLocks noGrp="1"/>
          </p:cNvSpPr>
          <p:nvPr>
            <p:ph type="sldNum" sz="quarter" idx="10"/>
          </p:nvPr>
        </p:nvSpPr>
        <p:spPr/>
        <p:txBody>
          <a:bodyPr/>
          <a:lstStyle/>
          <a:p>
            <a:fld id="{145F3700-9E02-4E70-9258-1B67DAA0E3A8}" type="slidenum">
              <a:rPr lang="en-US" smtClean="0"/>
              <a:t>101</a:t>
            </a:fld>
            <a:endParaRPr lang="en-US"/>
          </a:p>
        </p:txBody>
      </p:sp>
    </p:spTree>
    <p:extLst>
      <p:ext uri="{BB962C8B-B14F-4D97-AF65-F5344CB8AC3E}">
        <p14:creationId xmlns:p14="http://schemas.microsoft.com/office/powerpoint/2010/main" val="495873268"/>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Thank you for your time and attention today we look forward to working with you. </a:t>
            </a:r>
          </a:p>
          <a:p>
            <a:endParaRPr lang="en-US" dirty="0"/>
          </a:p>
        </p:txBody>
      </p:sp>
      <p:sp>
        <p:nvSpPr>
          <p:cNvPr id="4" name="Slide Number Placeholder 3"/>
          <p:cNvSpPr>
            <a:spLocks noGrp="1"/>
          </p:cNvSpPr>
          <p:nvPr>
            <p:ph type="sldNum" sz="quarter" idx="10"/>
          </p:nvPr>
        </p:nvSpPr>
        <p:spPr/>
        <p:txBody>
          <a:bodyPr/>
          <a:lstStyle/>
          <a:p>
            <a:pPr>
              <a:defRPr/>
            </a:pPr>
            <a:fld id="{C874C7B6-F3AF-4946-959F-D7856E0922F8}" type="slidenum">
              <a:rPr lang="en-US" altLang="en-US" smtClean="0"/>
              <a:pPr>
                <a:defRPr/>
              </a:pPr>
              <a:t>103</a:t>
            </a:fld>
            <a:endParaRPr lang="en-US" altLang="en-US"/>
          </a:p>
        </p:txBody>
      </p:sp>
    </p:spTree>
    <p:extLst>
      <p:ext uri="{BB962C8B-B14F-4D97-AF65-F5344CB8AC3E}">
        <p14:creationId xmlns:p14="http://schemas.microsoft.com/office/powerpoint/2010/main" val="1662103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AB34404-04CD-49D4-B130-DA60F8692985}" type="datetime1">
              <a:rPr lang="en-US" smtClean="0"/>
              <a:t>11/22/2016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4225802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E6336FF-01C0-4430-B270-2885102661F2}" type="datetime1">
              <a:rPr lang="en-US" smtClean="0"/>
              <a:t>11/22/2016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4122432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B465E8-19D1-436F-B746-C4675ABB7967}" type="datetime1">
              <a:rPr lang="en-US" smtClean="0"/>
              <a:t>11/22/2016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1367201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1F6A552-0BC3-47F1-9CDD-C7E45A490218}" type="datetime1">
              <a:rPr lang="en-US" smtClean="0"/>
              <a:t>11/22/2016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2625651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BDD5D81-D51B-4E6B-A668-057D079B2C24}" type="datetime1">
              <a:rPr lang="en-US" smtClean="0"/>
              <a:t>11/22/2016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2270182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3227B2-B9B3-42A1-8482-02C9C5E322F4}" type="datetime1">
              <a:rPr lang="en-US" smtClean="0"/>
              <a:t>11/22/2016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1567576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B90448-8179-400C-96EB-F4B42FF7D402}" type="datetime1">
              <a:rPr lang="en-US" smtClean="0"/>
              <a:t>11/22/2016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1324950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B860B63-6EC9-4E52-951E-3D74274E690D}" type="datetime1">
              <a:rPr lang="en-US" smtClean="0"/>
              <a:t>11/22/2016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1710474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1A5EC5-566E-4D24-B832-A9B71EAFA3DD}" type="datetime1">
              <a:rPr lang="en-US" smtClean="0"/>
              <a:t>11/22/2016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2501568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330B75-CD77-472C-B6FB-0B8C4C055085}" type="datetime1">
              <a:rPr lang="en-US" smtClean="0"/>
              <a:t>11/22/2016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2761983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898492-651D-43A1-A3C6-4A9EA764818E}" type="datetime1">
              <a:rPr lang="en-US" smtClean="0"/>
              <a:t>11/22/2016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0617E4-0856-40ED-AA07-9DC7726CB606}" type="slidenum">
              <a:rPr lang="en-US" smtClean="0"/>
              <a:t>‹#›</a:t>
            </a:fld>
            <a:endParaRPr lang="en-US"/>
          </a:p>
        </p:txBody>
      </p:sp>
    </p:spTree>
    <p:extLst>
      <p:ext uri="{BB962C8B-B14F-4D97-AF65-F5344CB8AC3E}">
        <p14:creationId xmlns:p14="http://schemas.microsoft.com/office/powerpoint/2010/main" val="2210310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3F5B49-9EAC-47E1-A30B-67A4CE155271}" type="datetime1">
              <a:rPr lang="en-US" smtClean="0"/>
              <a:t>11/22/2016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0617E4-0856-40ED-AA07-9DC7726CB606}" type="slidenum">
              <a:rPr lang="en-US" smtClean="0"/>
              <a:t>‹#›</a:t>
            </a:fld>
            <a:endParaRPr lang="en-US"/>
          </a:p>
        </p:txBody>
      </p:sp>
    </p:spTree>
    <p:extLst>
      <p:ext uri="{BB962C8B-B14F-4D97-AF65-F5344CB8AC3E}">
        <p14:creationId xmlns:p14="http://schemas.microsoft.com/office/powerpoint/2010/main" val="3182934544"/>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wmf"/><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wmf"/><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hyperlink" Target="http://www.google.com/url?sa=i&amp;rct=j&amp;q=&amp;esrc=s&amp;source=images&amp;cd=&amp;cad=rja&amp;uact=8&amp;ved=0ahUKEwikx-bI8pHMAhWJWSYKHShcB2gQjRwIBw&amp;url=http://www.onlinejase.com/article/S0894-7317(16)00086-9/fulltext&amp;bvm=bv.119745492,d.cWw&amp;psig=AFQjCNHYhM1Ou_KQh7cIzbQEyoGtYZKxKA&amp;ust=1460852709322819" TargetMode="External"/><Relationship Id="rId13" Type="http://schemas.openxmlformats.org/officeDocument/2006/relationships/image" Target="../media/image12.jpeg"/><Relationship Id="rId3" Type="http://schemas.openxmlformats.org/officeDocument/2006/relationships/slideLayout" Target="../slideLayouts/slideLayout2.xml"/><Relationship Id="rId7" Type="http://schemas.openxmlformats.org/officeDocument/2006/relationships/image" Target="../media/image7.png"/><Relationship Id="rId12" Type="http://schemas.openxmlformats.org/officeDocument/2006/relationships/image" Target="../media/image11.jpeg"/><Relationship Id="rId17" Type="http://schemas.openxmlformats.org/officeDocument/2006/relationships/image" Target="../media/image2.png"/><Relationship Id="rId2" Type="http://schemas.openxmlformats.org/officeDocument/2006/relationships/audio" Target="../media/media4.m4a"/><Relationship Id="rId16" Type="http://schemas.openxmlformats.org/officeDocument/2006/relationships/image" Target="../media/image15.png"/><Relationship Id="rId1" Type="http://schemas.microsoft.com/office/2007/relationships/media" Target="../media/media4.m4a"/><Relationship Id="rId6" Type="http://schemas.openxmlformats.org/officeDocument/2006/relationships/image" Target="../media/image6.png"/><Relationship Id="rId11" Type="http://schemas.openxmlformats.org/officeDocument/2006/relationships/image" Target="../media/image10.jpeg"/><Relationship Id="rId5" Type="http://schemas.openxmlformats.org/officeDocument/2006/relationships/image" Target="../media/image5.png"/><Relationship Id="rId15" Type="http://schemas.openxmlformats.org/officeDocument/2006/relationships/image" Target="../media/image14.jpeg"/><Relationship Id="rId10" Type="http://schemas.openxmlformats.org/officeDocument/2006/relationships/image" Target="../media/image9.jpeg"/><Relationship Id="rId4" Type="http://schemas.openxmlformats.org/officeDocument/2006/relationships/notesSlide" Target="../notesSlides/notesSlide4.xml"/><Relationship Id="rId9" Type="http://schemas.openxmlformats.org/officeDocument/2006/relationships/image" Target="../media/image8.png"/><Relationship Id="rId1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notesSlide" Target="../notesSlides/notesSlide13.xml"/><Relationship Id="rId3" Type="http://schemas.microsoft.com/office/2007/relationships/media" Target="../media/media14.mp4"/><Relationship Id="rId7" Type="http://schemas.openxmlformats.org/officeDocument/2006/relationships/slideLayout" Target="../slideLayouts/slideLayout5.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audio" Target="../media/media15.m4a"/><Relationship Id="rId11" Type="http://schemas.openxmlformats.org/officeDocument/2006/relationships/image" Target="../media/image2.png"/><Relationship Id="rId5" Type="http://schemas.microsoft.com/office/2007/relationships/media" Target="../media/media15.m4a"/><Relationship Id="rId10" Type="http://schemas.openxmlformats.org/officeDocument/2006/relationships/image" Target="../media/image17.png"/><Relationship Id="rId4" Type="http://schemas.openxmlformats.org/officeDocument/2006/relationships/video" Target="../media/media14.mp4"/><Relationship Id="rId9" Type="http://schemas.openxmlformats.org/officeDocument/2006/relationships/image" Target="../media/image16.png"/></Relationships>
</file>

<file path=ppt/slides/_rels/slide14.xml.rels><?xml version="1.0" encoding="UTF-8" standalone="yes"?>
<Relationships xmlns="http://schemas.openxmlformats.org/package/2006/relationships"><Relationship Id="rId8" Type="http://schemas.openxmlformats.org/officeDocument/2006/relationships/audio" Target="../media/media19.m4a"/><Relationship Id="rId13" Type="http://schemas.openxmlformats.org/officeDocument/2006/relationships/image" Target="../media/image20.png"/><Relationship Id="rId3" Type="http://schemas.microsoft.com/office/2007/relationships/media" Target="../media/media17.mp4"/><Relationship Id="rId7" Type="http://schemas.microsoft.com/office/2007/relationships/media" Target="../media/media19.m4a"/><Relationship Id="rId12" Type="http://schemas.openxmlformats.org/officeDocument/2006/relationships/image" Target="../media/image19.png"/><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video" Target="../media/media18.mp4"/><Relationship Id="rId11" Type="http://schemas.openxmlformats.org/officeDocument/2006/relationships/image" Target="../media/image18.png"/><Relationship Id="rId5" Type="http://schemas.microsoft.com/office/2007/relationships/media" Target="../media/media18.mp4"/><Relationship Id="rId15" Type="http://schemas.openxmlformats.org/officeDocument/2006/relationships/image" Target="../media/image2.png"/><Relationship Id="rId10" Type="http://schemas.openxmlformats.org/officeDocument/2006/relationships/notesSlide" Target="../notesSlides/notesSlide14.xml"/><Relationship Id="rId4" Type="http://schemas.openxmlformats.org/officeDocument/2006/relationships/video" Target="../media/media17.mp4"/><Relationship Id="rId9" Type="http://schemas.openxmlformats.org/officeDocument/2006/relationships/slideLayout" Target="../slideLayouts/slideLayout4.xml"/><Relationship Id="rId14" Type="http://schemas.openxmlformats.org/officeDocument/2006/relationships/image" Target="../media/image21.jpg"/></Relationships>
</file>

<file path=ppt/slides/_rels/slide15.xml.rels><?xml version="1.0" encoding="UTF-8" standalone="yes"?>
<Relationships xmlns="http://schemas.openxmlformats.org/package/2006/relationships"><Relationship Id="rId8" Type="http://schemas.openxmlformats.org/officeDocument/2006/relationships/audio" Target="../media/media23.m4a"/><Relationship Id="rId13" Type="http://schemas.openxmlformats.org/officeDocument/2006/relationships/image" Target="../media/image24.jpeg"/><Relationship Id="rId3" Type="http://schemas.microsoft.com/office/2007/relationships/media" Target="../media/media21.mp4"/><Relationship Id="rId7" Type="http://schemas.microsoft.com/office/2007/relationships/media" Target="../media/media23.m4a"/><Relationship Id="rId12" Type="http://schemas.openxmlformats.org/officeDocument/2006/relationships/image" Target="../media/image23.png"/><Relationship Id="rId17" Type="http://schemas.openxmlformats.org/officeDocument/2006/relationships/image" Target="../media/image2.png"/><Relationship Id="rId2" Type="http://schemas.openxmlformats.org/officeDocument/2006/relationships/video" Target="../media/media20.mp4"/><Relationship Id="rId16" Type="http://schemas.openxmlformats.org/officeDocument/2006/relationships/image" Target="../media/image27.png"/><Relationship Id="rId1" Type="http://schemas.microsoft.com/office/2007/relationships/media" Target="../media/media20.mp4"/><Relationship Id="rId6" Type="http://schemas.openxmlformats.org/officeDocument/2006/relationships/video" Target="../media/media22.mp4"/><Relationship Id="rId11" Type="http://schemas.openxmlformats.org/officeDocument/2006/relationships/image" Target="../media/image22.png"/><Relationship Id="rId5" Type="http://schemas.microsoft.com/office/2007/relationships/media" Target="../media/media22.mp4"/><Relationship Id="rId15" Type="http://schemas.openxmlformats.org/officeDocument/2006/relationships/image" Target="../media/image26.jpg"/><Relationship Id="rId10" Type="http://schemas.openxmlformats.org/officeDocument/2006/relationships/notesSlide" Target="../notesSlides/notesSlide15.xml"/><Relationship Id="rId4" Type="http://schemas.openxmlformats.org/officeDocument/2006/relationships/video" Target="../media/media21.mp4"/><Relationship Id="rId9" Type="http://schemas.openxmlformats.org/officeDocument/2006/relationships/slideLayout" Target="../slideLayouts/slideLayout4.xml"/><Relationship Id="rId14" Type="http://schemas.openxmlformats.org/officeDocument/2006/relationships/image" Target="../media/image25.png"/></Relationships>
</file>

<file path=ppt/slides/_rels/slide16.xml.rels><?xml version="1.0" encoding="UTF-8" standalone="yes"?>
<Relationships xmlns="http://schemas.openxmlformats.org/package/2006/relationships"><Relationship Id="rId8" Type="http://schemas.openxmlformats.org/officeDocument/2006/relationships/image" Target="../media/image29.png"/><Relationship Id="rId3" Type="http://schemas.microsoft.com/office/2007/relationships/media" Target="../media/media25.m4a"/><Relationship Id="rId7" Type="http://schemas.openxmlformats.org/officeDocument/2006/relationships/image" Target="../media/image28.jpg"/><Relationship Id="rId2" Type="http://schemas.openxmlformats.org/officeDocument/2006/relationships/video" Target="../media/media24.mp4"/><Relationship Id="rId1" Type="http://schemas.microsoft.com/office/2007/relationships/media" Target="../media/media24.mp4"/><Relationship Id="rId6" Type="http://schemas.openxmlformats.org/officeDocument/2006/relationships/notesSlide" Target="../notesSlides/notesSlide16.xml"/><Relationship Id="rId5" Type="http://schemas.openxmlformats.org/officeDocument/2006/relationships/slideLayout" Target="../slideLayouts/slideLayout4.xml"/><Relationship Id="rId4" Type="http://schemas.openxmlformats.org/officeDocument/2006/relationships/audio" Target="../media/media25.m4a"/><Relationship Id="rId9"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image" Target="../media/image32.jp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image" Target="../media/image34.png"/><Relationship Id="rId3" Type="http://schemas.microsoft.com/office/2007/relationships/media" Target="../media/media28.m4a"/><Relationship Id="rId7" Type="http://schemas.openxmlformats.org/officeDocument/2006/relationships/image" Target="../media/image33.png"/><Relationship Id="rId2" Type="http://schemas.openxmlformats.org/officeDocument/2006/relationships/video" Target="../media/media27.mp4"/><Relationship Id="rId1" Type="http://schemas.microsoft.com/office/2007/relationships/media" Target="../media/media27.mp4"/><Relationship Id="rId6" Type="http://schemas.openxmlformats.org/officeDocument/2006/relationships/notesSlide" Target="../notesSlides/notesSlide18.xml"/><Relationship Id="rId5" Type="http://schemas.openxmlformats.org/officeDocument/2006/relationships/slideLayout" Target="../slideLayouts/slideLayout4.xml"/><Relationship Id="rId4" Type="http://schemas.openxmlformats.org/officeDocument/2006/relationships/audio" Target="../media/media28.m4a"/><Relationship Id="rId9"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openxmlformats.org/officeDocument/2006/relationships/audio" Target="../media/media31.m4a"/><Relationship Id="rId13" Type="http://schemas.openxmlformats.org/officeDocument/2006/relationships/image" Target="../media/image36.png"/><Relationship Id="rId3" Type="http://schemas.microsoft.com/office/2007/relationships/media" Target="../media/media18.mp4"/><Relationship Id="rId7" Type="http://schemas.microsoft.com/office/2007/relationships/media" Target="../media/media31.m4a"/><Relationship Id="rId12" Type="http://schemas.openxmlformats.org/officeDocument/2006/relationships/image" Target="../media/image20.png"/><Relationship Id="rId2" Type="http://schemas.openxmlformats.org/officeDocument/2006/relationships/video" Target="../media/media29.mp4"/><Relationship Id="rId1" Type="http://schemas.microsoft.com/office/2007/relationships/media" Target="../media/media29.mp4"/><Relationship Id="rId6" Type="http://schemas.openxmlformats.org/officeDocument/2006/relationships/video" Target="../media/media30.mp4"/><Relationship Id="rId11" Type="http://schemas.openxmlformats.org/officeDocument/2006/relationships/image" Target="../media/image35.png"/><Relationship Id="rId5" Type="http://schemas.microsoft.com/office/2007/relationships/media" Target="../media/media30.mp4"/><Relationship Id="rId10" Type="http://schemas.openxmlformats.org/officeDocument/2006/relationships/notesSlide" Target="../notesSlides/notesSlide19.xml"/><Relationship Id="rId4" Type="http://schemas.openxmlformats.org/officeDocument/2006/relationships/video" Target="../media/media18.mp4"/><Relationship Id="rId9" Type="http://schemas.openxmlformats.org/officeDocument/2006/relationships/slideLayout" Target="../slideLayouts/slideLayout4.xml"/><Relationship Id="rId1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8" Type="http://schemas.openxmlformats.org/officeDocument/2006/relationships/audio" Target="../media/media36.m4a"/><Relationship Id="rId13" Type="http://schemas.openxmlformats.org/officeDocument/2006/relationships/image" Target="../media/image39.png"/><Relationship Id="rId3" Type="http://schemas.microsoft.com/office/2007/relationships/media" Target="../media/media34.mp4"/><Relationship Id="rId7" Type="http://schemas.microsoft.com/office/2007/relationships/media" Target="../media/media36.m4a"/><Relationship Id="rId12" Type="http://schemas.openxmlformats.org/officeDocument/2006/relationships/image" Target="../media/image38.png"/><Relationship Id="rId2" Type="http://schemas.openxmlformats.org/officeDocument/2006/relationships/video" Target="../media/media33.mp4"/><Relationship Id="rId1" Type="http://schemas.microsoft.com/office/2007/relationships/media" Target="../media/media33.mp4"/><Relationship Id="rId6" Type="http://schemas.openxmlformats.org/officeDocument/2006/relationships/video" Target="../media/media35.mp4"/><Relationship Id="rId11" Type="http://schemas.openxmlformats.org/officeDocument/2006/relationships/image" Target="../media/image37.png"/><Relationship Id="rId5" Type="http://schemas.microsoft.com/office/2007/relationships/media" Target="../media/media35.mp4"/><Relationship Id="rId15" Type="http://schemas.openxmlformats.org/officeDocument/2006/relationships/image" Target="../media/image2.png"/><Relationship Id="rId10" Type="http://schemas.openxmlformats.org/officeDocument/2006/relationships/notesSlide" Target="../notesSlides/notesSlide21.xml"/><Relationship Id="rId4" Type="http://schemas.openxmlformats.org/officeDocument/2006/relationships/video" Target="../media/media34.mp4"/><Relationship Id="rId9" Type="http://schemas.openxmlformats.org/officeDocument/2006/relationships/slideLayout" Target="../slideLayouts/slideLayout4.xml"/><Relationship Id="rId14" Type="http://schemas.openxmlformats.org/officeDocument/2006/relationships/image" Target="../media/image40.jpg"/></Relationships>
</file>

<file path=ppt/slides/_rels/slide22.xml.rels><?xml version="1.0" encoding="UTF-8" standalone="yes"?>
<Relationships xmlns="http://schemas.openxmlformats.org/package/2006/relationships"><Relationship Id="rId8" Type="http://schemas.openxmlformats.org/officeDocument/2006/relationships/image" Target="../media/image42.jpg"/><Relationship Id="rId3" Type="http://schemas.microsoft.com/office/2007/relationships/media" Target="../media/media38.m4a"/><Relationship Id="rId7" Type="http://schemas.openxmlformats.org/officeDocument/2006/relationships/image" Target="../media/image41.png"/><Relationship Id="rId2" Type="http://schemas.openxmlformats.org/officeDocument/2006/relationships/video" Target="../media/media37.mp4"/><Relationship Id="rId1" Type="http://schemas.microsoft.com/office/2007/relationships/media" Target="../media/media37.mp4"/><Relationship Id="rId6" Type="http://schemas.openxmlformats.org/officeDocument/2006/relationships/notesSlide" Target="../notesSlides/notesSlide22.xml"/><Relationship Id="rId5" Type="http://schemas.openxmlformats.org/officeDocument/2006/relationships/slideLayout" Target="../slideLayouts/slideLayout4.xml"/><Relationship Id="rId4" Type="http://schemas.openxmlformats.org/officeDocument/2006/relationships/audio" Target="../media/media38.m4a"/><Relationship Id="rId9"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2.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8" Type="http://schemas.openxmlformats.org/officeDocument/2006/relationships/audio" Target="../media/media43.m4a"/><Relationship Id="rId13" Type="http://schemas.openxmlformats.org/officeDocument/2006/relationships/image" Target="../media/image45.png"/><Relationship Id="rId3" Type="http://schemas.microsoft.com/office/2007/relationships/media" Target="../media/media41.mp4"/><Relationship Id="rId7" Type="http://schemas.microsoft.com/office/2007/relationships/media" Target="../media/media43.m4a"/><Relationship Id="rId12" Type="http://schemas.openxmlformats.org/officeDocument/2006/relationships/image" Target="../media/image44.png"/><Relationship Id="rId2" Type="http://schemas.openxmlformats.org/officeDocument/2006/relationships/video" Target="../media/media40.mp4"/><Relationship Id="rId1" Type="http://schemas.microsoft.com/office/2007/relationships/media" Target="../media/media40.mp4"/><Relationship Id="rId6" Type="http://schemas.openxmlformats.org/officeDocument/2006/relationships/video" Target="../media/media42.mp4"/><Relationship Id="rId11" Type="http://schemas.openxmlformats.org/officeDocument/2006/relationships/image" Target="../media/image43.png"/><Relationship Id="rId5" Type="http://schemas.microsoft.com/office/2007/relationships/media" Target="../media/media42.mp4"/><Relationship Id="rId15" Type="http://schemas.openxmlformats.org/officeDocument/2006/relationships/image" Target="../media/image2.png"/><Relationship Id="rId10" Type="http://schemas.openxmlformats.org/officeDocument/2006/relationships/notesSlide" Target="../notesSlides/notesSlide24.xml"/><Relationship Id="rId4" Type="http://schemas.openxmlformats.org/officeDocument/2006/relationships/video" Target="../media/media41.mp4"/><Relationship Id="rId9" Type="http://schemas.openxmlformats.org/officeDocument/2006/relationships/slideLayout" Target="../slideLayouts/slideLayout4.xml"/><Relationship Id="rId14" Type="http://schemas.openxmlformats.org/officeDocument/2006/relationships/image" Target="../media/image46.jp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47.png"/><Relationship Id="rId5" Type="http://schemas.openxmlformats.org/officeDocument/2006/relationships/image" Target="../media/image34.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8" Type="http://schemas.openxmlformats.org/officeDocument/2006/relationships/audio" Target="../media/media48.m4a"/><Relationship Id="rId13" Type="http://schemas.openxmlformats.org/officeDocument/2006/relationships/image" Target="../media/image50.jpg"/><Relationship Id="rId3" Type="http://schemas.microsoft.com/office/2007/relationships/media" Target="../media/media46.mp4"/><Relationship Id="rId7" Type="http://schemas.microsoft.com/office/2007/relationships/media" Target="../media/media48.m4a"/><Relationship Id="rId12" Type="http://schemas.openxmlformats.org/officeDocument/2006/relationships/image" Target="../media/image49.png"/><Relationship Id="rId2" Type="http://schemas.openxmlformats.org/officeDocument/2006/relationships/video" Target="../media/media45.mp4"/><Relationship Id="rId16" Type="http://schemas.openxmlformats.org/officeDocument/2006/relationships/image" Target="../media/image2.png"/><Relationship Id="rId1" Type="http://schemas.microsoft.com/office/2007/relationships/media" Target="../media/media45.mp4"/><Relationship Id="rId6" Type="http://schemas.openxmlformats.org/officeDocument/2006/relationships/video" Target="../media/media47.mp4"/><Relationship Id="rId11" Type="http://schemas.openxmlformats.org/officeDocument/2006/relationships/image" Target="../media/image48.png"/><Relationship Id="rId5" Type="http://schemas.microsoft.com/office/2007/relationships/media" Target="../media/media47.mp4"/><Relationship Id="rId15" Type="http://schemas.openxmlformats.org/officeDocument/2006/relationships/image" Target="../media/image52.jpg"/><Relationship Id="rId10" Type="http://schemas.openxmlformats.org/officeDocument/2006/relationships/notesSlide" Target="../notesSlides/notesSlide26.xml"/><Relationship Id="rId4" Type="http://schemas.openxmlformats.org/officeDocument/2006/relationships/video" Target="../media/media46.mp4"/><Relationship Id="rId9" Type="http://schemas.openxmlformats.org/officeDocument/2006/relationships/slideLayout" Target="../slideLayouts/slideLayout4.xml"/><Relationship Id="rId14" Type="http://schemas.openxmlformats.org/officeDocument/2006/relationships/image" Target="../media/image51.png"/></Relationships>
</file>

<file path=ppt/slides/_rels/slide27.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slideLayout" Target="../slideLayouts/slideLayout4.xml"/><Relationship Id="rId7" Type="http://schemas.openxmlformats.org/officeDocument/2006/relationships/image" Target="../media/image55.jpg"/><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image" Target="../media/image54.jpg"/><Relationship Id="rId5" Type="http://schemas.openxmlformats.org/officeDocument/2006/relationships/image" Target="../media/image53.jpg"/><Relationship Id="rId4" Type="http://schemas.openxmlformats.org/officeDocument/2006/relationships/notesSlide" Target="../notesSlides/notesSlide27.xml"/><Relationship Id="rId9" Type="http://schemas.openxmlformats.org/officeDocument/2006/relationships/image" Target="../media/image2.png"/></Relationships>
</file>

<file path=ppt/slides/_rels/slide28.xml.rels><?xml version="1.0" encoding="UTF-8" standalone="yes"?>
<Relationships xmlns="http://schemas.openxmlformats.org/package/2006/relationships"><Relationship Id="rId8" Type="http://schemas.openxmlformats.org/officeDocument/2006/relationships/image" Target="../media/image58.jpg"/><Relationship Id="rId3" Type="http://schemas.microsoft.com/office/2007/relationships/media" Target="../media/media50.m4a"/><Relationship Id="rId7" Type="http://schemas.openxmlformats.org/officeDocument/2006/relationships/image" Target="../media/image57.jpg"/><Relationship Id="rId2" Type="http://schemas.openxmlformats.org/officeDocument/2006/relationships/video" Target="../media/media47.mp4"/><Relationship Id="rId1" Type="http://schemas.microsoft.com/office/2007/relationships/media" Target="../media/media47.mp4"/><Relationship Id="rId6" Type="http://schemas.openxmlformats.org/officeDocument/2006/relationships/notesSlide" Target="../notesSlides/notesSlide28.xml"/><Relationship Id="rId11" Type="http://schemas.openxmlformats.org/officeDocument/2006/relationships/image" Target="../media/image2.png"/><Relationship Id="rId5" Type="http://schemas.openxmlformats.org/officeDocument/2006/relationships/slideLayout" Target="../slideLayouts/slideLayout4.xml"/><Relationship Id="rId10" Type="http://schemas.openxmlformats.org/officeDocument/2006/relationships/image" Target="../media/image50.jpg"/><Relationship Id="rId4" Type="http://schemas.openxmlformats.org/officeDocument/2006/relationships/audio" Target="../media/media50.m4a"/><Relationship Id="rId9" Type="http://schemas.openxmlformats.org/officeDocument/2006/relationships/image" Target="../media/image51.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51.m4a"/><Relationship Id="rId1" Type="http://schemas.microsoft.com/office/2007/relationships/media" Target="../media/media51.m4a"/><Relationship Id="rId6" Type="http://schemas.openxmlformats.org/officeDocument/2006/relationships/image" Target="../media/image60.jpg"/><Relationship Id="rId5" Type="http://schemas.openxmlformats.org/officeDocument/2006/relationships/image" Target="../media/image59.jp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8" Type="http://schemas.openxmlformats.org/officeDocument/2006/relationships/audio" Target="../media/media55.m4a"/><Relationship Id="rId13" Type="http://schemas.openxmlformats.org/officeDocument/2006/relationships/image" Target="../media/image63.png"/><Relationship Id="rId3" Type="http://schemas.microsoft.com/office/2007/relationships/media" Target="../media/media53.mp4"/><Relationship Id="rId7" Type="http://schemas.microsoft.com/office/2007/relationships/media" Target="../media/media55.m4a"/><Relationship Id="rId12" Type="http://schemas.openxmlformats.org/officeDocument/2006/relationships/image" Target="../media/image62.png"/><Relationship Id="rId2" Type="http://schemas.openxmlformats.org/officeDocument/2006/relationships/video" Target="../media/media52.mp4"/><Relationship Id="rId1" Type="http://schemas.microsoft.com/office/2007/relationships/media" Target="../media/media52.mp4"/><Relationship Id="rId6" Type="http://schemas.openxmlformats.org/officeDocument/2006/relationships/video" Target="../media/media54.mp4"/><Relationship Id="rId11" Type="http://schemas.openxmlformats.org/officeDocument/2006/relationships/image" Target="../media/image61.png"/><Relationship Id="rId5" Type="http://schemas.microsoft.com/office/2007/relationships/media" Target="../media/media54.mp4"/><Relationship Id="rId10" Type="http://schemas.openxmlformats.org/officeDocument/2006/relationships/notesSlide" Target="../notesSlides/notesSlide30.xml"/><Relationship Id="rId4" Type="http://schemas.openxmlformats.org/officeDocument/2006/relationships/video" Target="../media/media53.mp4"/><Relationship Id="rId9" Type="http://schemas.openxmlformats.org/officeDocument/2006/relationships/slideLayout" Target="../slideLayouts/slideLayout4.xml"/><Relationship Id="rId14" Type="http://schemas.openxmlformats.org/officeDocument/2006/relationships/image" Target="../media/image2.png"/></Relationships>
</file>

<file path=ppt/slides/_rels/slide31.xml.rels><?xml version="1.0" encoding="UTF-8" standalone="yes"?>
<Relationships xmlns="http://schemas.openxmlformats.org/package/2006/relationships"><Relationship Id="rId8" Type="http://schemas.openxmlformats.org/officeDocument/2006/relationships/video" Target="../media/media59.mp4"/><Relationship Id="rId13" Type="http://schemas.openxmlformats.org/officeDocument/2006/relationships/slideLayout" Target="../slideLayouts/slideLayout4.xml"/><Relationship Id="rId18" Type="http://schemas.openxmlformats.org/officeDocument/2006/relationships/image" Target="../media/image67.png"/><Relationship Id="rId3" Type="http://schemas.microsoft.com/office/2007/relationships/media" Target="../media/media57.mp4"/><Relationship Id="rId7" Type="http://schemas.microsoft.com/office/2007/relationships/media" Target="../media/media59.mp4"/><Relationship Id="rId12" Type="http://schemas.openxmlformats.org/officeDocument/2006/relationships/audio" Target="../media/media61.m4a"/><Relationship Id="rId17" Type="http://schemas.openxmlformats.org/officeDocument/2006/relationships/image" Target="../media/image66.png"/><Relationship Id="rId2" Type="http://schemas.openxmlformats.org/officeDocument/2006/relationships/video" Target="../media/media56.mp4"/><Relationship Id="rId16" Type="http://schemas.openxmlformats.org/officeDocument/2006/relationships/image" Target="../media/image65.png"/><Relationship Id="rId20" Type="http://schemas.openxmlformats.org/officeDocument/2006/relationships/image" Target="../media/image2.png"/><Relationship Id="rId1" Type="http://schemas.microsoft.com/office/2007/relationships/media" Target="../media/media56.mp4"/><Relationship Id="rId6" Type="http://schemas.openxmlformats.org/officeDocument/2006/relationships/video" Target="../media/media58.mp4"/><Relationship Id="rId11" Type="http://schemas.microsoft.com/office/2007/relationships/media" Target="../media/media61.m4a"/><Relationship Id="rId5" Type="http://schemas.microsoft.com/office/2007/relationships/media" Target="../media/media58.mp4"/><Relationship Id="rId15" Type="http://schemas.openxmlformats.org/officeDocument/2006/relationships/image" Target="../media/image64.png"/><Relationship Id="rId10" Type="http://schemas.openxmlformats.org/officeDocument/2006/relationships/video" Target="../media/media60.mp4"/><Relationship Id="rId19" Type="http://schemas.openxmlformats.org/officeDocument/2006/relationships/image" Target="../media/image68.png"/><Relationship Id="rId4" Type="http://schemas.openxmlformats.org/officeDocument/2006/relationships/video" Target="../media/media57.mp4"/><Relationship Id="rId9" Type="http://schemas.microsoft.com/office/2007/relationships/media" Target="../media/media60.mp4"/><Relationship Id="rId1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8" Type="http://schemas.openxmlformats.org/officeDocument/2006/relationships/audio" Target="../media/media65.m4a"/><Relationship Id="rId13" Type="http://schemas.openxmlformats.org/officeDocument/2006/relationships/image" Target="../media/image71.png"/><Relationship Id="rId3" Type="http://schemas.microsoft.com/office/2007/relationships/media" Target="../media/media63.mp4"/><Relationship Id="rId7" Type="http://schemas.microsoft.com/office/2007/relationships/media" Target="../media/media65.m4a"/><Relationship Id="rId12" Type="http://schemas.openxmlformats.org/officeDocument/2006/relationships/image" Target="../media/image70.png"/><Relationship Id="rId2" Type="http://schemas.openxmlformats.org/officeDocument/2006/relationships/video" Target="../media/media62.mp4"/><Relationship Id="rId1" Type="http://schemas.microsoft.com/office/2007/relationships/media" Target="../media/media62.mp4"/><Relationship Id="rId6" Type="http://schemas.openxmlformats.org/officeDocument/2006/relationships/video" Target="../media/media64.mp4"/><Relationship Id="rId11" Type="http://schemas.openxmlformats.org/officeDocument/2006/relationships/image" Target="../media/image69.png"/><Relationship Id="rId5" Type="http://schemas.microsoft.com/office/2007/relationships/media" Target="../media/media64.mp4"/><Relationship Id="rId10" Type="http://schemas.openxmlformats.org/officeDocument/2006/relationships/notesSlide" Target="../notesSlides/notesSlide32.xml"/><Relationship Id="rId4" Type="http://schemas.openxmlformats.org/officeDocument/2006/relationships/video" Target="../media/media63.mp4"/><Relationship Id="rId9" Type="http://schemas.openxmlformats.org/officeDocument/2006/relationships/slideLayout" Target="../slideLayouts/slideLayout4.xml"/><Relationship Id="rId14" Type="http://schemas.openxmlformats.org/officeDocument/2006/relationships/image" Target="../media/image2.png"/></Relationships>
</file>

<file path=ppt/slides/_rels/slide33.xml.rels><?xml version="1.0" encoding="UTF-8" standalone="yes"?>
<Relationships xmlns="http://schemas.openxmlformats.org/package/2006/relationships"><Relationship Id="rId8" Type="http://schemas.openxmlformats.org/officeDocument/2006/relationships/image" Target="../media/image75.jpg"/><Relationship Id="rId3" Type="http://schemas.openxmlformats.org/officeDocument/2006/relationships/slideLayout" Target="../slideLayouts/slideLayout4.xml"/><Relationship Id="rId7" Type="http://schemas.openxmlformats.org/officeDocument/2006/relationships/image" Target="../media/image74.jpeg"/><Relationship Id="rId2" Type="http://schemas.openxmlformats.org/officeDocument/2006/relationships/audio" Target="../media/media66.m4a"/><Relationship Id="rId1" Type="http://schemas.microsoft.com/office/2007/relationships/media" Target="../media/media66.m4a"/><Relationship Id="rId6" Type="http://schemas.openxmlformats.org/officeDocument/2006/relationships/image" Target="../media/image73.jpg"/><Relationship Id="rId5" Type="http://schemas.openxmlformats.org/officeDocument/2006/relationships/image" Target="../media/image72.jpg"/><Relationship Id="rId4" Type="http://schemas.openxmlformats.org/officeDocument/2006/relationships/notesSlide" Target="../notesSlides/notesSlide33.xml"/><Relationship Id="rId9"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67.m4a"/><Relationship Id="rId1" Type="http://schemas.microsoft.com/office/2007/relationships/media" Target="../media/media67.m4a"/><Relationship Id="rId6" Type="http://schemas.openxmlformats.org/officeDocument/2006/relationships/image" Target="../media/image77.jpg"/><Relationship Id="rId5" Type="http://schemas.openxmlformats.org/officeDocument/2006/relationships/image" Target="../media/image76.jp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8" Type="http://schemas.openxmlformats.org/officeDocument/2006/relationships/audio" Target="../media/media71.m4a"/><Relationship Id="rId13" Type="http://schemas.openxmlformats.org/officeDocument/2006/relationships/image" Target="../media/image80.png"/><Relationship Id="rId3" Type="http://schemas.microsoft.com/office/2007/relationships/media" Target="../media/media69.mp4"/><Relationship Id="rId7" Type="http://schemas.microsoft.com/office/2007/relationships/media" Target="../media/media71.m4a"/><Relationship Id="rId12" Type="http://schemas.openxmlformats.org/officeDocument/2006/relationships/image" Target="../media/image79.jpg"/><Relationship Id="rId2" Type="http://schemas.openxmlformats.org/officeDocument/2006/relationships/video" Target="../media/media68.mp4"/><Relationship Id="rId1" Type="http://schemas.microsoft.com/office/2007/relationships/media" Target="../media/media68.mp4"/><Relationship Id="rId6" Type="http://schemas.openxmlformats.org/officeDocument/2006/relationships/video" Target="../media/media70.mp4"/><Relationship Id="rId11" Type="http://schemas.openxmlformats.org/officeDocument/2006/relationships/image" Target="../media/image78.png"/><Relationship Id="rId5" Type="http://schemas.microsoft.com/office/2007/relationships/media" Target="../media/media70.mp4"/><Relationship Id="rId15" Type="http://schemas.openxmlformats.org/officeDocument/2006/relationships/image" Target="../media/image2.png"/><Relationship Id="rId10" Type="http://schemas.openxmlformats.org/officeDocument/2006/relationships/notesSlide" Target="../notesSlides/notesSlide35.xml"/><Relationship Id="rId4" Type="http://schemas.openxmlformats.org/officeDocument/2006/relationships/video" Target="../media/media69.mp4"/><Relationship Id="rId9" Type="http://schemas.openxmlformats.org/officeDocument/2006/relationships/slideLayout" Target="../slideLayouts/slideLayout5.xml"/><Relationship Id="rId14" Type="http://schemas.openxmlformats.org/officeDocument/2006/relationships/image" Target="../media/image81.png"/></Relationships>
</file>

<file path=ppt/slides/_rels/slide36.xml.rels><?xml version="1.0" encoding="UTF-8" standalone="yes"?>
<Relationships xmlns="http://schemas.openxmlformats.org/package/2006/relationships"><Relationship Id="rId8" Type="http://schemas.openxmlformats.org/officeDocument/2006/relationships/image" Target="../media/image83.jpg"/><Relationship Id="rId3" Type="http://schemas.microsoft.com/office/2007/relationships/media" Target="../media/media73.m4a"/><Relationship Id="rId7" Type="http://schemas.openxmlformats.org/officeDocument/2006/relationships/image" Target="../media/image82.png"/><Relationship Id="rId2" Type="http://schemas.openxmlformats.org/officeDocument/2006/relationships/video" Target="../media/media72.mp4"/><Relationship Id="rId1" Type="http://schemas.microsoft.com/office/2007/relationships/media" Target="../media/media72.mp4"/><Relationship Id="rId6" Type="http://schemas.openxmlformats.org/officeDocument/2006/relationships/notesSlide" Target="../notesSlides/notesSlide36.xml"/><Relationship Id="rId11" Type="http://schemas.openxmlformats.org/officeDocument/2006/relationships/image" Target="../media/image2.png"/><Relationship Id="rId5" Type="http://schemas.openxmlformats.org/officeDocument/2006/relationships/slideLayout" Target="../slideLayouts/slideLayout4.xml"/><Relationship Id="rId10" Type="http://schemas.openxmlformats.org/officeDocument/2006/relationships/image" Target="../media/image85.jpg"/><Relationship Id="rId4" Type="http://schemas.openxmlformats.org/officeDocument/2006/relationships/audio" Target="../media/media73.m4a"/><Relationship Id="rId9" Type="http://schemas.openxmlformats.org/officeDocument/2006/relationships/image" Target="../media/image84.jpg"/></Relationships>
</file>

<file path=ppt/slides/_rels/slide37.xml.rels><?xml version="1.0" encoding="UTF-8" standalone="yes"?>
<Relationships xmlns="http://schemas.openxmlformats.org/package/2006/relationships"><Relationship Id="rId8" Type="http://schemas.openxmlformats.org/officeDocument/2006/relationships/image" Target="../media/image87.jpg"/><Relationship Id="rId3" Type="http://schemas.microsoft.com/office/2007/relationships/media" Target="../media/media75.m4a"/><Relationship Id="rId7" Type="http://schemas.openxmlformats.org/officeDocument/2006/relationships/image" Target="../media/image86.png"/><Relationship Id="rId12" Type="http://schemas.openxmlformats.org/officeDocument/2006/relationships/image" Target="../media/image2.png"/><Relationship Id="rId2" Type="http://schemas.openxmlformats.org/officeDocument/2006/relationships/video" Target="../media/media74.mp4"/><Relationship Id="rId1" Type="http://schemas.microsoft.com/office/2007/relationships/media" Target="../media/media74.mp4"/><Relationship Id="rId6" Type="http://schemas.openxmlformats.org/officeDocument/2006/relationships/notesSlide" Target="../notesSlides/notesSlide37.xml"/><Relationship Id="rId11" Type="http://schemas.openxmlformats.org/officeDocument/2006/relationships/image" Target="../media/image90.jpg"/><Relationship Id="rId5" Type="http://schemas.openxmlformats.org/officeDocument/2006/relationships/slideLayout" Target="../slideLayouts/slideLayout4.xml"/><Relationship Id="rId10" Type="http://schemas.openxmlformats.org/officeDocument/2006/relationships/image" Target="../media/image89.jpg"/><Relationship Id="rId4" Type="http://schemas.openxmlformats.org/officeDocument/2006/relationships/audio" Target="../media/media75.m4a"/><Relationship Id="rId9" Type="http://schemas.openxmlformats.org/officeDocument/2006/relationships/image" Target="../media/image88.jpg"/></Relationships>
</file>

<file path=ppt/slides/_rels/slide38.xml.rels><?xml version="1.0" encoding="UTF-8" standalone="yes"?>
<Relationships xmlns="http://schemas.openxmlformats.org/package/2006/relationships"><Relationship Id="rId8" Type="http://schemas.openxmlformats.org/officeDocument/2006/relationships/image" Target="../media/image91.jpg"/><Relationship Id="rId3" Type="http://schemas.microsoft.com/office/2007/relationships/media" Target="../media/media76.m4a"/><Relationship Id="rId7" Type="http://schemas.openxmlformats.org/officeDocument/2006/relationships/image" Target="../media/image81.png"/><Relationship Id="rId2" Type="http://schemas.openxmlformats.org/officeDocument/2006/relationships/video" Target="../media/media70.mp4"/><Relationship Id="rId1" Type="http://schemas.microsoft.com/office/2007/relationships/media" Target="../media/media70.mp4"/><Relationship Id="rId6" Type="http://schemas.openxmlformats.org/officeDocument/2006/relationships/notesSlide" Target="../notesSlides/notesSlide38.xml"/><Relationship Id="rId5" Type="http://schemas.openxmlformats.org/officeDocument/2006/relationships/slideLayout" Target="../slideLayouts/slideLayout6.xml"/><Relationship Id="rId10" Type="http://schemas.openxmlformats.org/officeDocument/2006/relationships/image" Target="../media/image2.png"/><Relationship Id="rId4" Type="http://schemas.openxmlformats.org/officeDocument/2006/relationships/audio" Target="../media/media76.m4a"/><Relationship Id="rId9" Type="http://schemas.openxmlformats.org/officeDocument/2006/relationships/image" Target="../media/image92.jpg"/></Relationships>
</file>

<file path=ppt/slides/_rels/slide39.xml.rels><?xml version="1.0" encoding="UTF-8" standalone="yes"?>
<Relationships xmlns="http://schemas.openxmlformats.org/package/2006/relationships"><Relationship Id="rId8" Type="http://schemas.openxmlformats.org/officeDocument/2006/relationships/notesSlide" Target="../notesSlides/notesSlide39.xml"/><Relationship Id="rId13" Type="http://schemas.openxmlformats.org/officeDocument/2006/relationships/image" Target="../media/image2.png"/><Relationship Id="rId3" Type="http://schemas.microsoft.com/office/2007/relationships/media" Target="../media/media78.mp4"/><Relationship Id="rId7" Type="http://schemas.openxmlformats.org/officeDocument/2006/relationships/slideLayout" Target="../slideLayouts/slideLayout6.xml"/><Relationship Id="rId12" Type="http://schemas.openxmlformats.org/officeDocument/2006/relationships/image" Target="../media/image96.png"/><Relationship Id="rId2" Type="http://schemas.openxmlformats.org/officeDocument/2006/relationships/video" Target="../media/media77.mp4"/><Relationship Id="rId1" Type="http://schemas.microsoft.com/office/2007/relationships/media" Target="../media/media77.mp4"/><Relationship Id="rId6" Type="http://schemas.openxmlformats.org/officeDocument/2006/relationships/audio" Target="../media/media79.m4a"/><Relationship Id="rId11" Type="http://schemas.openxmlformats.org/officeDocument/2006/relationships/image" Target="../media/image95.jpg"/><Relationship Id="rId5" Type="http://schemas.microsoft.com/office/2007/relationships/media" Target="../media/media79.m4a"/><Relationship Id="rId10" Type="http://schemas.openxmlformats.org/officeDocument/2006/relationships/image" Target="../media/image94.jpg"/><Relationship Id="rId4" Type="http://schemas.openxmlformats.org/officeDocument/2006/relationships/video" Target="../media/media78.mp4"/><Relationship Id="rId9" Type="http://schemas.openxmlformats.org/officeDocument/2006/relationships/image" Target="../media/image93.png"/></Relationships>
</file>

<file path=ppt/slides/_rels/slide40.xml.rels><?xml version="1.0" encoding="UTF-8" standalone="yes"?>
<Relationships xmlns="http://schemas.openxmlformats.org/package/2006/relationships"><Relationship Id="rId8" Type="http://schemas.openxmlformats.org/officeDocument/2006/relationships/audio" Target="../media/media83.m4a"/><Relationship Id="rId13" Type="http://schemas.openxmlformats.org/officeDocument/2006/relationships/image" Target="../media/image99.png"/><Relationship Id="rId3" Type="http://schemas.microsoft.com/office/2007/relationships/media" Target="../media/media81.mp4"/><Relationship Id="rId7" Type="http://schemas.microsoft.com/office/2007/relationships/media" Target="../media/media83.m4a"/><Relationship Id="rId12" Type="http://schemas.openxmlformats.org/officeDocument/2006/relationships/image" Target="../media/image98.png"/><Relationship Id="rId2" Type="http://schemas.openxmlformats.org/officeDocument/2006/relationships/video" Target="../media/media80.mp4"/><Relationship Id="rId1" Type="http://schemas.microsoft.com/office/2007/relationships/media" Target="../media/media80.mp4"/><Relationship Id="rId6" Type="http://schemas.openxmlformats.org/officeDocument/2006/relationships/video" Target="../media/media82.mp4"/><Relationship Id="rId11" Type="http://schemas.openxmlformats.org/officeDocument/2006/relationships/image" Target="../media/image97.png"/><Relationship Id="rId5" Type="http://schemas.microsoft.com/office/2007/relationships/media" Target="../media/media82.mp4"/><Relationship Id="rId10" Type="http://schemas.openxmlformats.org/officeDocument/2006/relationships/notesSlide" Target="../notesSlides/notesSlide40.xml"/><Relationship Id="rId4" Type="http://schemas.openxmlformats.org/officeDocument/2006/relationships/video" Target="../media/media81.mp4"/><Relationship Id="rId9" Type="http://schemas.openxmlformats.org/officeDocument/2006/relationships/slideLayout" Target="../slideLayouts/slideLayout4.xml"/><Relationship Id="rId14" Type="http://schemas.openxmlformats.org/officeDocument/2006/relationships/image" Target="../media/image2.png"/></Relationships>
</file>

<file path=ppt/slides/_rels/slide4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image" Target="../media/image101.png"/><Relationship Id="rId2" Type="http://schemas.openxmlformats.org/officeDocument/2006/relationships/audio" Target="../media/media84.m4a"/><Relationship Id="rId1" Type="http://schemas.microsoft.com/office/2007/relationships/media" Target="../media/media84.m4a"/><Relationship Id="rId6" Type="http://schemas.openxmlformats.org/officeDocument/2006/relationships/image" Target="../media/image100.png"/><Relationship Id="rId5" Type="http://schemas.openxmlformats.org/officeDocument/2006/relationships/image" Target="../media/image75.jpg"/><Relationship Id="rId4"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8" Type="http://schemas.openxmlformats.org/officeDocument/2006/relationships/notesSlide" Target="../notesSlides/notesSlide42.xml"/><Relationship Id="rId3" Type="http://schemas.microsoft.com/office/2007/relationships/media" Target="../media/media86.mp4"/><Relationship Id="rId7" Type="http://schemas.openxmlformats.org/officeDocument/2006/relationships/slideLayout" Target="../slideLayouts/slideLayout4.xml"/><Relationship Id="rId12" Type="http://schemas.openxmlformats.org/officeDocument/2006/relationships/image" Target="../media/image2.png"/><Relationship Id="rId2" Type="http://schemas.openxmlformats.org/officeDocument/2006/relationships/video" Target="../media/media85.mp4"/><Relationship Id="rId1" Type="http://schemas.microsoft.com/office/2007/relationships/media" Target="../media/media85.mp4"/><Relationship Id="rId6" Type="http://schemas.openxmlformats.org/officeDocument/2006/relationships/audio" Target="../media/media87.m4a"/><Relationship Id="rId11" Type="http://schemas.openxmlformats.org/officeDocument/2006/relationships/image" Target="../media/image100.png"/><Relationship Id="rId5" Type="http://schemas.microsoft.com/office/2007/relationships/media" Target="../media/media87.m4a"/><Relationship Id="rId10" Type="http://schemas.openxmlformats.org/officeDocument/2006/relationships/image" Target="../media/image103.png"/><Relationship Id="rId4" Type="http://schemas.openxmlformats.org/officeDocument/2006/relationships/video" Target="../media/media86.mp4"/><Relationship Id="rId9" Type="http://schemas.openxmlformats.org/officeDocument/2006/relationships/image" Target="../media/image102.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88.m4a"/><Relationship Id="rId1" Type="http://schemas.microsoft.com/office/2007/relationships/media" Target="../media/media88.m4a"/><Relationship Id="rId6" Type="http://schemas.openxmlformats.org/officeDocument/2006/relationships/image" Target="../media/image105.jpg"/><Relationship Id="rId5" Type="http://schemas.openxmlformats.org/officeDocument/2006/relationships/image" Target="../media/image104.jpg"/><Relationship Id="rId4"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89.m4a"/><Relationship Id="rId1" Type="http://schemas.microsoft.com/office/2007/relationships/media" Target="../media/media89.m4a"/><Relationship Id="rId6" Type="http://schemas.openxmlformats.org/officeDocument/2006/relationships/image" Target="../media/image106.png"/><Relationship Id="rId5" Type="http://schemas.openxmlformats.org/officeDocument/2006/relationships/image" Target="../media/image105.jpg"/><Relationship Id="rId4"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8" Type="http://schemas.openxmlformats.org/officeDocument/2006/relationships/image" Target="../media/image109.png"/><Relationship Id="rId3" Type="http://schemas.openxmlformats.org/officeDocument/2006/relationships/slideLayout" Target="../slideLayouts/slideLayout4.xml"/><Relationship Id="rId7" Type="http://schemas.microsoft.com/office/2007/relationships/hdphoto" Target="../media/hdphoto1.wdp"/><Relationship Id="rId2" Type="http://schemas.openxmlformats.org/officeDocument/2006/relationships/audio" Target="../media/media90.m4a"/><Relationship Id="rId1" Type="http://schemas.microsoft.com/office/2007/relationships/media" Target="../media/media90.m4a"/><Relationship Id="rId6" Type="http://schemas.openxmlformats.org/officeDocument/2006/relationships/image" Target="../media/image108.jpeg"/><Relationship Id="rId5" Type="http://schemas.openxmlformats.org/officeDocument/2006/relationships/image" Target="../media/image107.jpg"/><Relationship Id="rId10" Type="http://schemas.openxmlformats.org/officeDocument/2006/relationships/image" Target="../media/image2.png"/><Relationship Id="rId4" Type="http://schemas.openxmlformats.org/officeDocument/2006/relationships/notesSlide" Target="../notesSlides/notesSlide45.xml"/><Relationship Id="rId9" Type="http://schemas.openxmlformats.org/officeDocument/2006/relationships/image" Target="../media/image110.png"/></Relationships>
</file>

<file path=ppt/slides/_rels/slide46.xml.rels><?xml version="1.0" encoding="UTF-8" standalone="yes"?>
<Relationships xmlns="http://schemas.openxmlformats.org/package/2006/relationships"><Relationship Id="rId8" Type="http://schemas.openxmlformats.org/officeDocument/2006/relationships/video" Target="../media/media94.mp4"/><Relationship Id="rId13" Type="http://schemas.openxmlformats.org/officeDocument/2006/relationships/image" Target="../media/image111.png"/><Relationship Id="rId3" Type="http://schemas.microsoft.com/office/2007/relationships/media" Target="../media/media92.mp4"/><Relationship Id="rId7" Type="http://schemas.microsoft.com/office/2007/relationships/media" Target="../media/media94.mp4"/><Relationship Id="rId12" Type="http://schemas.openxmlformats.org/officeDocument/2006/relationships/notesSlide" Target="../notesSlides/notesSlide46.xml"/><Relationship Id="rId17" Type="http://schemas.openxmlformats.org/officeDocument/2006/relationships/image" Target="../media/image2.png"/><Relationship Id="rId2" Type="http://schemas.openxmlformats.org/officeDocument/2006/relationships/video" Target="../media/media91.mp4"/><Relationship Id="rId16" Type="http://schemas.openxmlformats.org/officeDocument/2006/relationships/image" Target="../media/image114.png"/><Relationship Id="rId1" Type="http://schemas.microsoft.com/office/2007/relationships/media" Target="../media/media91.mp4"/><Relationship Id="rId6" Type="http://schemas.openxmlformats.org/officeDocument/2006/relationships/video" Target="../media/media93.mp4"/><Relationship Id="rId11" Type="http://schemas.openxmlformats.org/officeDocument/2006/relationships/slideLayout" Target="../slideLayouts/slideLayout4.xml"/><Relationship Id="rId5" Type="http://schemas.microsoft.com/office/2007/relationships/media" Target="../media/media93.mp4"/><Relationship Id="rId15" Type="http://schemas.openxmlformats.org/officeDocument/2006/relationships/image" Target="../media/image113.png"/><Relationship Id="rId10" Type="http://schemas.openxmlformats.org/officeDocument/2006/relationships/audio" Target="../media/media95.m4a"/><Relationship Id="rId4" Type="http://schemas.openxmlformats.org/officeDocument/2006/relationships/video" Target="../media/media92.mp4"/><Relationship Id="rId9" Type="http://schemas.microsoft.com/office/2007/relationships/media" Target="../media/media95.m4a"/><Relationship Id="rId14" Type="http://schemas.openxmlformats.org/officeDocument/2006/relationships/image" Target="../media/image112.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6.m4a"/><Relationship Id="rId1" Type="http://schemas.microsoft.com/office/2007/relationships/media" Target="../media/media96.m4a"/><Relationship Id="rId6" Type="http://schemas.openxmlformats.org/officeDocument/2006/relationships/image" Target="../media/image2.png"/><Relationship Id="rId5" Type="http://schemas.openxmlformats.org/officeDocument/2006/relationships/image" Target="../media/image115.jpg"/><Relationship Id="rId4"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97.m4a"/><Relationship Id="rId1" Type="http://schemas.microsoft.com/office/2007/relationships/media" Target="../media/media97.m4a"/><Relationship Id="rId6" Type="http://schemas.openxmlformats.org/officeDocument/2006/relationships/image" Target="../media/image117.png"/><Relationship Id="rId5" Type="http://schemas.openxmlformats.org/officeDocument/2006/relationships/image" Target="../media/image116.jpg"/><Relationship Id="rId4"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3" Type="http://schemas.openxmlformats.org/officeDocument/2006/relationships/image" Target="../media/image119.jpg"/><Relationship Id="rId2" Type="http://schemas.openxmlformats.org/officeDocument/2006/relationships/image" Target="../media/image118.jp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98.m4a"/><Relationship Id="rId1" Type="http://schemas.microsoft.com/office/2007/relationships/media" Target="../media/media98.m4a"/><Relationship Id="rId6" Type="http://schemas.openxmlformats.org/officeDocument/2006/relationships/image" Target="../media/image121.emf"/><Relationship Id="rId5" Type="http://schemas.openxmlformats.org/officeDocument/2006/relationships/image" Target="../media/image120.jpg"/><Relationship Id="rId4" Type="http://schemas.openxmlformats.org/officeDocument/2006/relationships/notesSlide" Target="../notesSlides/notesSlide49.xml"/></Relationships>
</file>

<file path=ppt/slides/_rels/slide5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image" Target="../media/image124.jpg"/><Relationship Id="rId2" Type="http://schemas.openxmlformats.org/officeDocument/2006/relationships/audio" Target="../media/media99.m4a"/><Relationship Id="rId1" Type="http://schemas.microsoft.com/office/2007/relationships/media" Target="../media/media99.m4a"/><Relationship Id="rId6" Type="http://schemas.openxmlformats.org/officeDocument/2006/relationships/image" Target="../media/image123.jpg"/><Relationship Id="rId5" Type="http://schemas.openxmlformats.org/officeDocument/2006/relationships/image" Target="../media/image122.jpg"/><Relationship Id="rId4" Type="http://schemas.openxmlformats.org/officeDocument/2006/relationships/notesSlide" Target="../notesSlides/notesSlide50.xml"/></Relationships>
</file>

<file path=ppt/slides/_rels/slide52.xml.rels><?xml version="1.0" encoding="UTF-8" standalone="yes"?>
<Relationships xmlns="http://schemas.openxmlformats.org/package/2006/relationships"><Relationship Id="rId3" Type="http://schemas.openxmlformats.org/officeDocument/2006/relationships/image" Target="../media/image126.jpg"/><Relationship Id="rId2" Type="http://schemas.openxmlformats.org/officeDocument/2006/relationships/image" Target="../media/image125.jpg"/><Relationship Id="rId1" Type="http://schemas.openxmlformats.org/officeDocument/2006/relationships/slideLayout" Target="../slideLayouts/slideLayout4.xml"/><Relationship Id="rId5" Type="http://schemas.microsoft.com/office/2007/relationships/hdphoto" Target="../media/hdphoto2.wdp"/><Relationship Id="rId4" Type="http://schemas.openxmlformats.org/officeDocument/2006/relationships/image" Target="../media/image127.jpe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0.m4a"/><Relationship Id="rId1" Type="http://schemas.microsoft.com/office/2007/relationships/media" Target="../media/media100.m4a"/><Relationship Id="rId5" Type="http://schemas.openxmlformats.org/officeDocument/2006/relationships/image" Target="../media/image2.png"/><Relationship Id="rId4" Type="http://schemas.openxmlformats.org/officeDocument/2006/relationships/notesSlide" Target="../notesSlides/notesSlide51.xml"/></Relationships>
</file>

<file path=ppt/slides/_rels/slide54.xml.rels><?xml version="1.0" encoding="UTF-8" standalone="yes"?>
<Relationships xmlns="http://schemas.openxmlformats.org/package/2006/relationships"><Relationship Id="rId8" Type="http://schemas.openxmlformats.org/officeDocument/2006/relationships/audio" Target="../media/media104.m4a"/><Relationship Id="rId13" Type="http://schemas.openxmlformats.org/officeDocument/2006/relationships/image" Target="../media/image130.png"/><Relationship Id="rId3" Type="http://schemas.microsoft.com/office/2007/relationships/media" Target="../media/media102.mp4"/><Relationship Id="rId7" Type="http://schemas.microsoft.com/office/2007/relationships/media" Target="../media/media104.m4a"/><Relationship Id="rId12" Type="http://schemas.openxmlformats.org/officeDocument/2006/relationships/image" Target="../media/image129.png"/><Relationship Id="rId2" Type="http://schemas.openxmlformats.org/officeDocument/2006/relationships/video" Target="../media/media101.mp4"/><Relationship Id="rId1" Type="http://schemas.microsoft.com/office/2007/relationships/media" Target="../media/media101.mp4"/><Relationship Id="rId6" Type="http://schemas.openxmlformats.org/officeDocument/2006/relationships/video" Target="../media/media103.mp4"/><Relationship Id="rId11" Type="http://schemas.openxmlformats.org/officeDocument/2006/relationships/image" Target="../media/image128.png"/><Relationship Id="rId5" Type="http://schemas.microsoft.com/office/2007/relationships/media" Target="../media/media103.mp4"/><Relationship Id="rId15" Type="http://schemas.openxmlformats.org/officeDocument/2006/relationships/image" Target="../media/image2.png"/><Relationship Id="rId10" Type="http://schemas.openxmlformats.org/officeDocument/2006/relationships/notesSlide" Target="../notesSlides/notesSlide52.xml"/><Relationship Id="rId4" Type="http://schemas.openxmlformats.org/officeDocument/2006/relationships/video" Target="../media/media102.mp4"/><Relationship Id="rId9" Type="http://schemas.openxmlformats.org/officeDocument/2006/relationships/slideLayout" Target="../slideLayouts/slideLayout4.xml"/><Relationship Id="rId14" Type="http://schemas.openxmlformats.org/officeDocument/2006/relationships/image" Target="../media/image131.jpg"/></Relationships>
</file>

<file path=ppt/slides/_rels/slide55.xml.rels><?xml version="1.0" encoding="UTF-8" standalone="yes"?>
<Relationships xmlns="http://schemas.openxmlformats.org/package/2006/relationships"><Relationship Id="rId8" Type="http://schemas.openxmlformats.org/officeDocument/2006/relationships/audio" Target="../media/media106.m4a"/><Relationship Id="rId13" Type="http://schemas.openxmlformats.org/officeDocument/2006/relationships/image" Target="../media/image132.png"/><Relationship Id="rId3" Type="http://schemas.microsoft.com/office/2007/relationships/media" Target="../media/media102.mp4"/><Relationship Id="rId7" Type="http://schemas.microsoft.com/office/2007/relationships/media" Target="../media/media106.m4a"/><Relationship Id="rId12" Type="http://schemas.openxmlformats.org/officeDocument/2006/relationships/image" Target="../media/image129.png"/><Relationship Id="rId2" Type="http://schemas.openxmlformats.org/officeDocument/2006/relationships/video" Target="../media/media101.mp4"/><Relationship Id="rId1" Type="http://schemas.microsoft.com/office/2007/relationships/media" Target="../media/media101.mp4"/><Relationship Id="rId6" Type="http://schemas.openxmlformats.org/officeDocument/2006/relationships/video" Target="../media/media105.mp4"/><Relationship Id="rId11" Type="http://schemas.openxmlformats.org/officeDocument/2006/relationships/image" Target="../media/image128.png"/><Relationship Id="rId5" Type="http://schemas.microsoft.com/office/2007/relationships/media" Target="../media/media105.mp4"/><Relationship Id="rId15" Type="http://schemas.openxmlformats.org/officeDocument/2006/relationships/image" Target="../media/image2.png"/><Relationship Id="rId10" Type="http://schemas.openxmlformats.org/officeDocument/2006/relationships/notesSlide" Target="../notesSlides/notesSlide53.xml"/><Relationship Id="rId4" Type="http://schemas.openxmlformats.org/officeDocument/2006/relationships/video" Target="../media/media102.mp4"/><Relationship Id="rId9" Type="http://schemas.openxmlformats.org/officeDocument/2006/relationships/slideLayout" Target="../slideLayouts/slideLayout4.xml"/><Relationship Id="rId14" Type="http://schemas.openxmlformats.org/officeDocument/2006/relationships/image" Target="../media/image133.jp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7.m4a"/><Relationship Id="rId1" Type="http://schemas.microsoft.com/office/2007/relationships/media" Target="../media/media107.m4a"/><Relationship Id="rId5" Type="http://schemas.openxmlformats.org/officeDocument/2006/relationships/image" Target="../media/image2.png"/><Relationship Id="rId4" Type="http://schemas.openxmlformats.org/officeDocument/2006/relationships/notesSlide" Target="../notesSlides/notesSlide54.xml"/></Relationships>
</file>

<file path=ppt/slides/_rels/slide57.xml.rels><?xml version="1.0" encoding="UTF-8" standalone="yes"?>
<Relationships xmlns="http://schemas.openxmlformats.org/package/2006/relationships"><Relationship Id="rId8" Type="http://schemas.openxmlformats.org/officeDocument/2006/relationships/image" Target="../media/image135.png"/><Relationship Id="rId3" Type="http://schemas.microsoft.com/office/2007/relationships/media" Target="../media/media109.m4a"/><Relationship Id="rId7" Type="http://schemas.openxmlformats.org/officeDocument/2006/relationships/image" Target="../media/image134.png"/><Relationship Id="rId12" Type="http://schemas.openxmlformats.org/officeDocument/2006/relationships/image" Target="../media/image2.png"/><Relationship Id="rId2" Type="http://schemas.openxmlformats.org/officeDocument/2006/relationships/video" Target="../media/media108.mp4"/><Relationship Id="rId1" Type="http://schemas.microsoft.com/office/2007/relationships/media" Target="../media/media108.mp4"/><Relationship Id="rId6" Type="http://schemas.openxmlformats.org/officeDocument/2006/relationships/notesSlide" Target="../notesSlides/notesSlide55.xml"/><Relationship Id="rId11" Type="http://schemas.openxmlformats.org/officeDocument/2006/relationships/image" Target="../media/image138.png"/><Relationship Id="rId5" Type="http://schemas.openxmlformats.org/officeDocument/2006/relationships/slideLayout" Target="../slideLayouts/slideLayout4.xml"/><Relationship Id="rId10" Type="http://schemas.openxmlformats.org/officeDocument/2006/relationships/image" Target="../media/image137.jpg"/><Relationship Id="rId4" Type="http://schemas.openxmlformats.org/officeDocument/2006/relationships/audio" Target="../media/media109.m4a"/><Relationship Id="rId9" Type="http://schemas.openxmlformats.org/officeDocument/2006/relationships/image" Target="../media/image136.jp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0.m4a"/><Relationship Id="rId1" Type="http://schemas.microsoft.com/office/2007/relationships/media" Target="../media/media110.m4a"/><Relationship Id="rId5" Type="http://schemas.openxmlformats.org/officeDocument/2006/relationships/image" Target="../media/image2.png"/><Relationship Id="rId4" Type="http://schemas.openxmlformats.org/officeDocument/2006/relationships/notesSlide" Target="../notesSlides/notesSlide56.xml"/></Relationships>
</file>

<file path=ppt/slides/_rels/slide59.xml.rels><?xml version="1.0" encoding="UTF-8" standalone="yes"?>
<Relationships xmlns="http://schemas.openxmlformats.org/package/2006/relationships"><Relationship Id="rId8" Type="http://schemas.openxmlformats.org/officeDocument/2006/relationships/audio" Target="../media/media114.m4a"/><Relationship Id="rId13" Type="http://schemas.openxmlformats.org/officeDocument/2006/relationships/image" Target="../media/image141.png"/><Relationship Id="rId3" Type="http://schemas.microsoft.com/office/2007/relationships/media" Target="../media/media112.mp4"/><Relationship Id="rId7" Type="http://schemas.microsoft.com/office/2007/relationships/media" Target="../media/media114.m4a"/><Relationship Id="rId12" Type="http://schemas.openxmlformats.org/officeDocument/2006/relationships/image" Target="../media/image140.png"/><Relationship Id="rId2" Type="http://schemas.openxmlformats.org/officeDocument/2006/relationships/video" Target="../media/media111.mp4"/><Relationship Id="rId1" Type="http://schemas.microsoft.com/office/2007/relationships/media" Target="../media/media111.mp4"/><Relationship Id="rId6" Type="http://schemas.openxmlformats.org/officeDocument/2006/relationships/video" Target="../media/media113.mp4"/><Relationship Id="rId11" Type="http://schemas.openxmlformats.org/officeDocument/2006/relationships/image" Target="../media/image139.png"/><Relationship Id="rId5" Type="http://schemas.microsoft.com/office/2007/relationships/media" Target="../media/media113.mp4"/><Relationship Id="rId15" Type="http://schemas.openxmlformats.org/officeDocument/2006/relationships/image" Target="../media/image2.png"/><Relationship Id="rId10" Type="http://schemas.openxmlformats.org/officeDocument/2006/relationships/notesSlide" Target="../notesSlides/notesSlide57.xml"/><Relationship Id="rId4" Type="http://schemas.openxmlformats.org/officeDocument/2006/relationships/video" Target="../media/media112.mp4"/><Relationship Id="rId9" Type="http://schemas.openxmlformats.org/officeDocument/2006/relationships/slideLayout" Target="../slideLayouts/slideLayout4.xml"/><Relationship Id="rId14" Type="http://schemas.openxmlformats.org/officeDocument/2006/relationships/image" Target="../media/image142.jpg"/></Relationships>
</file>

<file path=ppt/slides/_rels/slide60.xml.rels><?xml version="1.0" encoding="UTF-8" standalone="yes"?>
<Relationships xmlns="http://schemas.openxmlformats.org/package/2006/relationships"><Relationship Id="rId8" Type="http://schemas.openxmlformats.org/officeDocument/2006/relationships/audio" Target="../media/media118.m4a"/><Relationship Id="rId13" Type="http://schemas.openxmlformats.org/officeDocument/2006/relationships/image" Target="../media/image145.png"/><Relationship Id="rId3" Type="http://schemas.microsoft.com/office/2007/relationships/media" Target="../media/media116.mp4"/><Relationship Id="rId7" Type="http://schemas.microsoft.com/office/2007/relationships/media" Target="../media/media118.m4a"/><Relationship Id="rId12" Type="http://schemas.openxmlformats.org/officeDocument/2006/relationships/image" Target="../media/image144.png"/><Relationship Id="rId2" Type="http://schemas.openxmlformats.org/officeDocument/2006/relationships/video" Target="../media/media115.mp4"/><Relationship Id="rId1" Type="http://schemas.microsoft.com/office/2007/relationships/media" Target="../media/media115.mp4"/><Relationship Id="rId6" Type="http://schemas.openxmlformats.org/officeDocument/2006/relationships/video" Target="../media/media117.mp4"/><Relationship Id="rId11" Type="http://schemas.openxmlformats.org/officeDocument/2006/relationships/image" Target="../media/image143.png"/><Relationship Id="rId5" Type="http://schemas.microsoft.com/office/2007/relationships/media" Target="../media/media117.mp4"/><Relationship Id="rId10" Type="http://schemas.openxmlformats.org/officeDocument/2006/relationships/notesSlide" Target="../notesSlides/notesSlide58.xml"/><Relationship Id="rId4" Type="http://schemas.openxmlformats.org/officeDocument/2006/relationships/video" Target="../media/media116.mp4"/><Relationship Id="rId9" Type="http://schemas.openxmlformats.org/officeDocument/2006/relationships/slideLayout" Target="../slideLayouts/slideLayout6.xml"/><Relationship Id="rId14" Type="http://schemas.openxmlformats.org/officeDocument/2006/relationships/image" Target="../media/image2.png"/></Relationships>
</file>

<file path=ppt/slides/_rels/slide61.xml.rels><?xml version="1.0" encoding="UTF-8" standalone="yes"?>
<Relationships xmlns="http://schemas.openxmlformats.org/package/2006/relationships"><Relationship Id="rId3" Type="http://schemas.openxmlformats.org/officeDocument/2006/relationships/image" Target="../media/image147.jpg"/><Relationship Id="rId2" Type="http://schemas.openxmlformats.org/officeDocument/2006/relationships/image" Target="../media/image146.jpg"/><Relationship Id="rId1" Type="http://schemas.openxmlformats.org/officeDocument/2006/relationships/slideLayout" Target="../slideLayouts/slideLayout4.xml"/><Relationship Id="rId5" Type="http://schemas.openxmlformats.org/officeDocument/2006/relationships/image" Target="../media/image149.jpg"/><Relationship Id="rId4" Type="http://schemas.openxmlformats.org/officeDocument/2006/relationships/image" Target="../media/image148.jp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51.jpg"/><Relationship Id="rId7" Type="http://schemas.openxmlformats.org/officeDocument/2006/relationships/image" Target="../media/image155.jpeg"/><Relationship Id="rId2" Type="http://schemas.openxmlformats.org/officeDocument/2006/relationships/image" Target="../media/image150.jpg"/><Relationship Id="rId1" Type="http://schemas.openxmlformats.org/officeDocument/2006/relationships/slideLayout" Target="../slideLayouts/slideLayout7.xml"/><Relationship Id="rId6" Type="http://schemas.openxmlformats.org/officeDocument/2006/relationships/image" Target="../media/image154.jpeg"/><Relationship Id="rId5" Type="http://schemas.openxmlformats.org/officeDocument/2006/relationships/image" Target="../media/image153.jpg"/><Relationship Id="rId4" Type="http://schemas.openxmlformats.org/officeDocument/2006/relationships/image" Target="../media/image152.jpg"/></Relationships>
</file>

<file path=ppt/slides/_rels/slide65.xml.rels><?xml version="1.0" encoding="UTF-8" standalone="yes"?>
<Relationships xmlns="http://schemas.openxmlformats.org/package/2006/relationships"><Relationship Id="rId8" Type="http://schemas.openxmlformats.org/officeDocument/2006/relationships/notesSlide" Target="../notesSlides/notesSlide59.xml"/><Relationship Id="rId3" Type="http://schemas.microsoft.com/office/2007/relationships/media" Target="../media/media120.mp4"/><Relationship Id="rId7" Type="http://schemas.openxmlformats.org/officeDocument/2006/relationships/slideLayout" Target="../slideLayouts/slideLayout4.xml"/><Relationship Id="rId2" Type="http://schemas.openxmlformats.org/officeDocument/2006/relationships/video" Target="../media/media119.mp4"/><Relationship Id="rId1" Type="http://schemas.microsoft.com/office/2007/relationships/media" Target="../media/media119.mp4"/><Relationship Id="rId6" Type="http://schemas.openxmlformats.org/officeDocument/2006/relationships/audio" Target="../media/media121.m4a"/><Relationship Id="rId11" Type="http://schemas.openxmlformats.org/officeDocument/2006/relationships/image" Target="../media/image2.png"/><Relationship Id="rId5" Type="http://schemas.microsoft.com/office/2007/relationships/media" Target="../media/media121.m4a"/><Relationship Id="rId10" Type="http://schemas.openxmlformats.org/officeDocument/2006/relationships/image" Target="../media/image157.png"/><Relationship Id="rId4" Type="http://schemas.openxmlformats.org/officeDocument/2006/relationships/video" Target="../media/media120.mp4"/><Relationship Id="rId9" Type="http://schemas.openxmlformats.org/officeDocument/2006/relationships/image" Target="../media/image156.png"/></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122.m4a"/><Relationship Id="rId1" Type="http://schemas.microsoft.com/office/2007/relationships/media" Target="../media/media122.m4a"/><Relationship Id="rId6" Type="http://schemas.openxmlformats.org/officeDocument/2006/relationships/image" Target="../media/image159.png"/><Relationship Id="rId5" Type="http://schemas.openxmlformats.org/officeDocument/2006/relationships/image" Target="../media/image158.png"/><Relationship Id="rId4" Type="http://schemas.openxmlformats.org/officeDocument/2006/relationships/notesSlide" Target="../notesSlides/notesSlide60.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8" Type="http://schemas.openxmlformats.org/officeDocument/2006/relationships/image" Target="../media/image161.jpg"/><Relationship Id="rId3" Type="http://schemas.microsoft.com/office/2007/relationships/media" Target="../media/media124.m4a"/><Relationship Id="rId7" Type="http://schemas.openxmlformats.org/officeDocument/2006/relationships/image" Target="../media/image160.png"/><Relationship Id="rId2" Type="http://schemas.openxmlformats.org/officeDocument/2006/relationships/video" Target="../media/media123.mp4"/><Relationship Id="rId1" Type="http://schemas.microsoft.com/office/2007/relationships/media" Target="../media/media123.mp4"/><Relationship Id="rId6" Type="http://schemas.openxmlformats.org/officeDocument/2006/relationships/notesSlide" Target="../notesSlides/notesSlide62.xml"/><Relationship Id="rId5" Type="http://schemas.openxmlformats.org/officeDocument/2006/relationships/slideLayout" Target="../slideLayouts/slideLayout4.xml"/><Relationship Id="rId10" Type="http://schemas.openxmlformats.org/officeDocument/2006/relationships/image" Target="../media/image2.png"/><Relationship Id="rId4" Type="http://schemas.openxmlformats.org/officeDocument/2006/relationships/audio" Target="../media/media124.m4a"/><Relationship Id="rId9" Type="http://schemas.openxmlformats.org/officeDocument/2006/relationships/image" Target="../media/image162.jpg"/></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25.mp4"/><Relationship Id="rId1" Type="http://schemas.microsoft.com/office/2007/relationships/media" Target="../media/media125.mp4"/><Relationship Id="rId6" Type="http://schemas.openxmlformats.org/officeDocument/2006/relationships/image" Target="../media/image164.png"/><Relationship Id="rId5" Type="http://schemas.openxmlformats.org/officeDocument/2006/relationships/image" Target="../media/image162.jpg"/><Relationship Id="rId4" Type="http://schemas.openxmlformats.org/officeDocument/2006/relationships/image" Target="../media/image163.png"/></Relationships>
</file>

<file path=ppt/slides/_rels/slide70.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165.png"/><Relationship Id="rId1" Type="http://schemas.openxmlformats.org/officeDocument/2006/relationships/slideLayout" Target="../slideLayouts/slideLayout4.xml"/><Relationship Id="rId5" Type="http://schemas.openxmlformats.org/officeDocument/2006/relationships/image" Target="../media/image168.jpg"/><Relationship Id="rId4" Type="http://schemas.openxmlformats.org/officeDocument/2006/relationships/image" Target="../media/image167.jpg"/></Relationships>
</file>

<file path=ppt/slides/_rels/slide71.xml.rels><?xml version="1.0" encoding="UTF-8" standalone="yes"?>
<Relationships xmlns="http://schemas.openxmlformats.org/package/2006/relationships"><Relationship Id="rId8" Type="http://schemas.openxmlformats.org/officeDocument/2006/relationships/notesSlide" Target="../notesSlides/notesSlide63.xml"/><Relationship Id="rId3" Type="http://schemas.microsoft.com/office/2007/relationships/media" Target="../media/media127.mp4"/><Relationship Id="rId7" Type="http://schemas.openxmlformats.org/officeDocument/2006/relationships/slideLayout" Target="../slideLayouts/slideLayout4.xml"/><Relationship Id="rId2" Type="http://schemas.openxmlformats.org/officeDocument/2006/relationships/video" Target="../media/media126.mp4"/><Relationship Id="rId1" Type="http://schemas.microsoft.com/office/2007/relationships/media" Target="../media/media126.mp4"/><Relationship Id="rId6" Type="http://schemas.openxmlformats.org/officeDocument/2006/relationships/audio" Target="../media/media128.m4a"/><Relationship Id="rId11" Type="http://schemas.openxmlformats.org/officeDocument/2006/relationships/image" Target="../media/image2.png"/><Relationship Id="rId5" Type="http://schemas.microsoft.com/office/2007/relationships/media" Target="../media/media128.m4a"/><Relationship Id="rId10" Type="http://schemas.openxmlformats.org/officeDocument/2006/relationships/image" Target="../media/image170.png"/><Relationship Id="rId4" Type="http://schemas.openxmlformats.org/officeDocument/2006/relationships/video" Target="../media/media127.mp4"/><Relationship Id="rId9" Type="http://schemas.openxmlformats.org/officeDocument/2006/relationships/image" Target="../media/image169.png"/></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73.png"/><Relationship Id="rId2" Type="http://schemas.openxmlformats.org/officeDocument/2006/relationships/video" Target="../media/media129.mp4"/><Relationship Id="rId1" Type="http://schemas.microsoft.com/office/2007/relationships/media" Target="../media/media129.mp4"/><Relationship Id="rId6" Type="http://schemas.openxmlformats.org/officeDocument/2006/relationships/image" Target="../media/image172.jpeg"/><Relationship Id="rId5" Type="http://schemas.openxmlformats.org/officeDocument/2006/relationships/image" Target="../media/image171.jpeg"/><Relationship Id="rId4" Type="http://schemas.openxmlformats.org/officeDocument/2006/relationships/notesSlide" Target="../notesSlides/notesSlide64.xml"/></Relationships>
</file>

<file path=ppt/slides/_rels/slide73.xml.rels><?xml version="1.0" encoding="UTF-8" standalone="yes"?>
<Relationships xmlns="http://schemas.openxmlformats.org/package/2006/relationships"><Relationship Id="rId8" Type="http://schemas.openxmlformats.org/officeDocument/2006/relationships/notesSlide" Target="../notesSlides/notesSlide65.xml"/><Relationship Id="rId3" Type="http://schemas.microsoft.com/office/2007/relationships/media" Target="../media/media131.mp4"/><Relationship Id="rId7" Type="http://schemas.openxmlformats.org/officeDocument/2006/relationships/slideLayout" Target="../slideLayouts/slideLayout4.xml"/><Relationship Id="rId2" Type="http://schemas.openxmlformats.org/officeDocument/2006/relationships/video" Target="../media/media130.avi"/><Relationship Id="rId1" Type="http://schemas.microsoft.com/office/2007/relationships/media" Target="../media/media130.avi"/><Relationship Id="rId6" Type="http://schemas.openxmlformats.org/officeDocument/2006/relationships/audio" Target="../media/media132.m4a"/><Relationship Id="rId11" Type="http://schemas.openxmlformats.org/officeDocument/2006/relationships/image" Target="../media/image2.png"/><Relationship Id="rId5" Type="http://schemas.microsoft.com/office/2007/relationships/media" Target="../media/media132.m4a"/><Relationship Id="rId10" Type="http://schemas.openxmlformats.org/officeDocument/2006/relationships/image" Target="../media/image175.png"/><Relationship Id="rId4" Type="http://schemas.openxmlformats.org/officeDocument/2006/relationships/video" Target="../media/media131.mp4"/><Relationship Id="rId9" Type="http://schemas.openxmlformats.org/officeDocument/2006/relationships/image" Target="../media/image174.png"/></Relationships>
</file>

<file path=ppt/slides/_rels/slide74.xml.rels><?xml version="1.0" encoding="UTF-8" standalone="yes"?>
<Relationships xmlns="http://schemas.openxmlformats.org/package/2006/relationships"><Relationship Id="rId8" Type="http://schemas.openxmlformats.org/officeDocument/2006/relationships/notesSlide" Target="../notesSlides/notesSlide66.xml"/><Relationship Id="rId13" Type="http://schemas.openxmlformats.org/officeDocument/2006/relationships/image" Target="../media/image2.png"/><Relationship Id="rId3" Type="http://schemas.microsoft.com/office/2007/relationships/media" Target="../media/media134.mp4"/><Relationship Id="rId7" Type="http://schemas.openxmlformats.org/officeDocument/2006/relationships/slideLayout" Target="../slideLayouts/slideLayout4.xml"/><Relationship Id="rId12" Type="http://schemas.openxmlformats.org/officeDocument/2006/relationships/image" Target="../media/image179.jpeg"/><Relationship Id="rId2" Type="http://schemas.openxmlformats.org/officeDocument/2006/relationships/video" Target="../media/media133.mp4"/><Relationship Id="rId1" Type="http://schemas.microsoft.com/office/2007/relationships/media" Target="../media/media133.mp4"/><Relationship Id="rId6" Type="http://schemas.openxmlformats.org/officeDocument/2006/relationships/audio" Target="../media/media135.m4a"/><Relationship Id="rId11" Type="http://schemas.openxmlformats.org/officeDocument/2006/relationships/image" Target="../media/image178.png"/><Relationship Id="rId5" Type="http://schemas.microsoft.com/office/2007/relationships/media" Target="../media/media135.m4a"/><Relationship Id="rId10" Type="http://schemas.openxmlformats.org/officeDocument/2006/relationships/image" Target="../media/image177.png"/><Relationship Id="rId4" Type="http://schemas.openxmlformats.org/officeDocument/2006/relationships/video" Target="../media/media134.mp4"/><Relationship Id="rId9" Type="http://schemas.openxmlformats.org/officeDocument/2006/relationships/image" Target="../media/image176.jpeg"/></Relationships>
</file>

<file path=ppt/slides/_rels/slide75.xml.rels><?xml version="1.0" encoding="UTF-8" standalone="yes"?>
<Relationships xmlns="http://schemas.openxmlformats.org/package/2006/relationships"><Relationship Id="rId8" Type="http://schemas.openxmlformats.org/officeDocument/2006/relationships/notesSlide" Target="../notesSlides/notesSlide67.xml"/><Relationship Id="rId3" Type="http://schemas.microsoft.com/office/2007/relationships/media" Target="../media/media137.mp4"/><Relationship Id="rId7" Type="http://schemas.openxmlformats.org/officeDocument/2006/relationships/slideLayout" Target="../slideLayouts/slideLayout4.xml"/><Relationship Id="rId12" Type="http://schemas.openxmlformats.org/officeDocument/2006/relationships/image" Target="../media/image2.png"/><Relationship Id="rId2" Type="http://schemas.openxmlformats.org/officeDocument/2006/relationships/video" Target="../media/media136.mp4"/><Relationship Id="rId1" Type="http://schemas.microsoft.com/office/2007/relationships/media" Target="../media/media136.mp4"/><Relationship Id="rId6" Type="http://schemas.openxmlformats.org/officeDocument/2006/relationships/audio" Target="../media/media138.m4a"/><Relationship Id="rId11" Type="http://schemas.openxmlformats.org/officeDocument/2006/relationships/image" Target="../media/image182.png"/><Relationship Id="rId5" Type="http://schemas.microsoft.com/office/2007/relationships/media" Target="../media/media138.m4a"/><Relationship Id="rId10" Type="http://schemas.openxmlformats.org/officeDocument/2006/relationships/image" Target="../media/image181.png"/><Relationship Id="rId4" Type="http://schemas.openxmlformats.org/officeDocument/2006/relationships/video" Target="../media/media137.mp4"/><Relationship Id="rId9" Type="http://schemas.openxmlformats.org/officeDocument/2006/relationships/image" Target="../media/image180.jpg"/></Relationships>
</file>

<file path=ppt/slides/_rels/slide76.xml.rels><?xml version="1.0" encoding="UTF-8" standalone="yes"?>
<Relationships xmlns="http://schemas.openxmlformats.org/package/2006/relationships"><Relationship Id="rId8" Type="http://schemas.openxmlformats.org/officeDocument/2006/relationships/image" Target="../media/image184.jpg"/><Relationship Id="rId3" Type="http://schemas.microsoft.com/office/2007/relationships/media" Target="../media/media140.m4a"/><Relationship Id="rId7" Type="http://schemas.openxmlformats.org/officeDocument/2006/relationships/image" Target="../media/image183.png"/><Relationship Id="rId2" Type="http://schemas.openxmlformats.org/officeDocument/2006/relationships/video" Target="../media/media139.mp4"/><Relationship Id="rId1" Type="http://schemas.microsoft.com/office/2007/relationships/media" Target="../media/media139.mp4"/><Relationship Id="rId6" Type="http://schemas.openxmlformats.org/officeDocument/2006/relationships/notesSlide" Target="../notesSlides/notesSlide68.xml"/><Relationship Id="rId5" Type="http://schemas.openxmlformats.org/officeDocument/2006/relationships/slideLayout" Target="../slideLayouts/slideLayout2.xml"/><Relationship Id="rId4" Type="http://schemas.openxmlformats.org/officeDocument/2006/relationships/audio" Target="../media/media140.m4a"/><Relationship Id="rId9" Type="http://schemas.openxmlformats.org/officeDocument/2006/relationships/image" Target="../media/image2.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8" Type="http://schemas.openxmlformats.org/officeDocument/2006/relationships/image" Target="../media/image188.jpeg"/><Relationship Id="rId3" Type="http://schemas.openxmlformats.org/officeDocument/2006/relationships/slideLayout" Target="../slideLayouts/slideLayout4.xml"/><Relationship Id="rId7" Type="http://schemas.openxmlformats.org/officeDocument/2006/relationships/image" Target="../media/image187.jpg"/><Relationship Id="rId2" Type="http://schemas.openxmlformats.org/officeDocument/2006/relationships/audio" Target="../media/media141.m4a"/><Relationship Id="rId1" Type="http://schemas.microsoft.com/office/2007/relationships/media" Target="../media/media141.m4a"/><Relationship Id="rId6" Type="http://schemas.openxmlformats.org/officeDocument/2006/relationships/image" Target="../media/image186.jpeg"/><Relationship Id="rId5" Type="http://schemas.openxmlformats.org/officeDocument/2006/relationships/image" Target="../media/image185.png"/><Relationship Id="rId4" Type="http://schemas.openxmlformats.org/officeDocument/2006/relationships/notesSlide" Target="../notesSlides/notesSlide69.xml"/><Relationship Id="rId9" Type="http://schemas.openxmlformats.org/officeDocument/2006/relationships/image" Target="../media/image2.png"/></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2.m4a"/><Relationship Id="rId1" Type="http://schemas.microsoft.com/office/2007/relationships/media" Target="../media/media142.m4a"/><Relationship Id="rId5" Type="http://schemas.openxmlformats.org/officeDocument/2006/relationships/image" Target="../media/image2.png"/><Relationship Id="rId4" Type="http://schemas.openxmlformats.org/officeDocument/2006/relationships/notesSlide" Target="../notesSlides/notesSlide70.xml"/></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3.m4a"/><Relationship Id="rId1" Type="http://schemas.microsoft.com/office/2007/relationships/media" Target="../media/media143.m4a"/><Relationship Id="rId5" Type="http://schemas.openxmlformats.org/officeDocument/2006/relationships/image" Target="../media/image2.png"/><Relationship Id="rId4" Type="http://schemas.openxmlformats.org/officeDocument/2006/relationships/notesSlide" Target="../notesSlides/notesSlide71.xml"/></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144.m4a"/><Relationship Id="rId1" Type="http://schemas.microsoft.com/office/2007/relationships/media" Target="../media/media144.m4a"/><Relationship Id="rId6" Type="http://schemas.openxmlformats.org/officeDocument/2006/relationships/image" Target="../media/image190.png"/><Relationship Id="rId5" Type="http://schemas.openxmlformats.org/officeDocument/2006/relationships/image" Target="../media/image189.emf"/><Relationship Id="rId4" Type="http://schemas.openxmlformats.org/officeDocument/2006/relationships/notesSlide" Target="../notesSlides/notesSlide7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5.m4a"/><Relationship Id="rId1" Type="http://schemas.microsoft.com/office/2007/relationships/media" Target="../media/media145.m4a"/><Relationship Id="rId6" Type="http://schemas.openxmlformats.org/officeDocument/2006/relationships/image" Target="../media/image2.png"/><Relationship Id="rId5" Type="http://schemas.openxmlformats.org/officeDocument/2006/relationships/image" Target="../media/image191.emf"/><Relationship Id="rId4" Type="http://schemas.openxmlformats.org/officeDocument/2006/relationships/notesSlide" Target="../notesSlides/notesSlide74.xml"/></Relationships>
</file>

<file path=ppt/slides/_rels/slide84.xml.rels><?xml version="1.0" encoding="UTF-8" standalone="yes"?>
<Relationships xmlns="http://schemas.openxmlformats.org/package/2006/relationships"><Relationship Id="rId8" Type="http://schemas.openxmlformats.org/officeDocument/2006/relationships/notesSlide" Target="../notesSlides/notesSlide75.xml"/><Relationship Id="rId3" Type="http://schemas.microsoft.com/office/2007/relationships/media" Target="../media/media147.mp4"/><Relationship Id="rId7" Type="http://schemas.openxmlformats.org/officeDocument/2006/relationships/slideLayout" Target="../slideLayouts/slideLayout5.xml"/><Relationship Id="rId2" Type="http://schemas.openxmlformats.org/officeDocument/2006/relationships/video" Target="../media/media146.mp4"/><Relationship Id="rId1" Type="http://schemas.microsoft.com/office/2007/relationships/media" Target="../media/media146.mp4"/><Relationship Id="rId6" Type="http://schemas.openxmlformats.org/officeDocument/2006/relationships/audio" Target="../media/media148.m4a"/><Relationship Id="rId11" Type="http://schemas.openxmlformats.org/officeDocument/2006/relationships/image" Target="../media/image2.png"/><Relationship Id="rId5" Type="http://schemas.microsoft.com/office/2007/relationships/media" Target="../media/media148.m4a"/><Relationship Id="rId10" Type="http://schemas.openxmlformats.org/officeDocument/2006/relationships/image" Target="../media/image193.png"/><Relationship Id="rId4" Type="http://schemas.openxmlformats.org/officeDocument/2006/relationships/video" Target="../media/media147.mp4"/><Relationship Id="rId9" Type="http://schemas.openxmlformats.org/officeDocument/2006/relationships/image" Target="../media/image192.png"/></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149.m4a"/><Relationship Id="rId1" Type="http://schemas.microsoft.com/office/2007/relationships/media" Target="../media/media149.m4a"/><Relationship Id="rId6" Type="http://schemas.openxmlformats.org/officeDocument/2006/relationships/image" Target="../media/image195.png"/><Relationship Id="rId5" Type="http://schemas.openxmlformats.org/officeDocument/2006/relationships/image" Target="../media/image194.emf"/><Relationship Id="rId4" Type="http://schemas.openxmlformats.org/officeDocument/2006/relationships/notesSlide" Target="../notesSlides/notesSlide76.xml"/></Relationships>
</file>

<file path=ppt/slides/_rels/slide86.xml.rels><?xml version="1.0" encoding="UTF-8" standalone="yes"?>
<Relationships xmlns="http://schemas.openxmlformats.org/package/2006/relationships"><Relationship Id="rId2" Type="http://schemas.openxmlformats.org/officeDocument/2006/relationships/image" Target="../media/image194.emf"/><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3" Type="http://schemas.openxmlformats.org/officeDocument/2006/relationships/image" Target="../media/image196.jpe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0.mp4"/><Relationship Id="rId1" Type="http://schemas.microsoft.com/office/2007/relationships/media" Target="../media/media150.mp4"/><Relationship Id="rId5" Type="http://schemas.openxmlformats.org/officeDocument/2006/relationships/image" Target="../media/image197.png"/><Relationship Id="rId4" Type="http://schemas.openxmlformats.org/officeDocument/2006/relationships/notesSlide" Target="../notesSlides/notesSlide78.xml"/></Relationships>
</file>

<file path=ppt/slides/_rels/slide8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1.m4a"/><Relationship Id="rId1" Type="http://schemas.microsoft.com/office/2007/relationships/media" Target="../media/media151.m4a"/><Relationship Id="rId5" Type="http://schemas.openxmlformats.org/officeDocument/2006/relationships/image" Target="../media/image2.png"/><Relationship Id="rId4" Type="http://schemas.openxmlformats.org/officeDocument/2006/relationships/notesSlide" Target="../notesSlides/notesSlide79.xml"/></Relationships>
</file>

<file path=ppt/slides/_rels/slide9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2.m4a"/><Relationship Id="rId1" Type="http://schemas.microsoft.com/office/2007/relationships/media" Target="../media/media152.m4a"/><Relationship Id="rId5" Type="http://schemas.openxmlformats.org/officeDocument/2006/relationships/image" Target="../media/image2.png"/><Relationship Id="rId4" Type="http://schemas.openxmlformats.org/officeDocument/2006/relationships/notesSlide" Target="../notesSlides/notesSlide80.xml"/></Relationships>
</file>

<file path=ppt/slides/_rels/slide9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3.m4a"/><Relationship Id="rId1" Type="http://schemas.microsoft.com/office/2007/relationships/media" Target="../media/media153.m4a"/><Relationship Id="rId5" Type="http://schemas.openxmlformats.org/officeDocument/2006/relationships/image" Target="../media/image2.png"/><Relationship Id="rId4" Type="http://schemas.openxmlformats.org/officeDocument/2006/relationships/notesSlide" Target="../notesSlides/notesSlide81.xml"/></Relationships>
</file>

<file path=ppt/slides/_rels/slide9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4.m4a"/><Relationship Id="rId1" Type="http://schemas.microsoft.com/office/2007/relationships/media" Target="../media/media154.m4a"/><Relationship Id="rId5" Type="http://schemas.openxmlformats.org/officeDocument/2006/relationships/image" Target="../media/image2.png"/><Relationship Id="rId4" Type="http://schemas.openxmlformats.org/officeDocument/2006/relationships/notesSlide" Target="../notesSlides/notesSlide82.xml"/></Relationships>
</file>

<file path=ppt/slides/_rels/slide9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5.m4a"/><Relationship Id="rId1" Type="http://schemas.microsoft.com/office/2007/relationships/media" Target="../media/media155.m4a"/><Relationship Id="rId5" Type="http://schemas.openxmlformats.org/officeDocument/2006/relationships/image" Target="../media/image2.png"/><Relationship Id="rId4" Type="http://schemas.openxmlformats.org/officeDocument/2006/relationships/notesSlide" Target="../notesSlides/notesSlide83.xml"/></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156.m4a"/><Relationship Id="rId1" Type="http://schemas.microsoft.com/office/2007/relationships/media" Target="../media/media156.m4a"/><Relationship Id="rId6" Type="http://schemas.openxmlformats.org/officeDocument/2006/relationships/image" Target="../media/image199.emf"/><Relationship Id="rId5" Type="http://schemas.openxmlformats.org/officeDocument/2006/relationships/image" Target="../media/image198.emf"/><Relationship Id="rId4" Type="http://schemas.openxmlformats.org/officeDocument/2006/relationships/notesSlide" Target="../notesSlides/notesSlide84.xml"/></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7.m4a"/><Relationship Id="rId1" Type="http://schemas.microsoft.com/office/2007/relationships/media" Target="../media/media157.m4a"/><Relationship Id="rId5" Type="http://schemas.openxmlformats.org/officeDocument/2006/relationships/image" Target="../media/image2.png"/><Relationship Id="rId4" Type="http://schemas.openxmlformats.org/officeDocument/2006/relationships/notesSlide" Target="../notesSlides/notesSlide85.xml"/></Relationships>
</file>

<file path=ppt/slides/_rels/slide9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8.m4a"/><Relationship Id="rId1" Type="http://schemas.microsoft.com/office/2007/relationships/media" Target="../media/media158.m4a"/><Relationship Id="rId5" Type="http://schemas.openxmlformats.org/officeDocument/2006/relationships/image" Target="../media/image2.png"/><Relationship Id="rId4" Type="http://schemas.openxmlformats.org/officeDocument/2006/relationships/notesSlide" Target="../notesSlides/notesSlide86.xml"/></Relationships>
</file>

<file path=ppt/slides/_rels/slide9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9.m4a"/><Relationship Id="rId1" Type="http://schemas.microsoft.com/office/2007/relationships/media" Target="../media/media159.m4a"/><Relationship Id="rId5" Type="http://schemas.openxmlformats.org/officeDocument/2006/relationships/image" Target="../media/image2.png"/><Relationship Id="rId4" Type="http://schemas.openxmlformats.org/officeDocument/2006/relationships/notesSlide" Target="../notesSlides/notesSlide87.xml"/></Relationships>
</file>

<file path=ppt/slides/_rels/slide9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0.m4a"/><Relationship Id="rId1" Type="http://schemas.microsoft.com/office/2007/relationships/media" Target="../media/media160.m4a"/><Relationship Id="rId5" Type="http://schemas.openxmlformats.org/officeDocument/2006/relationships/image" Target="../media/image2.png"/><Relationship Id="rId4" Type="http://schemas.openxmlformats.org/officeDocument/2006/relationships/notesSlide" Target="../notesSlides/notesSlide88.xml"/></Relationships>
</file>

<file path=ppt/slides/_rels/slide99.xml.rels><?xml version="1.0" encoding="UTF-8" standalone="yes"?>
<Relationships xmlns="http://schemas.openxmlformats.org/package/2006/relationships"><Relationship Id="rId8" Type="http://schemas.openxmlformats.org/officeDocument/2006/relationships/image" Target="../media/image202.png"/><Relationship Id="rId3" Type="http://schemas.openxmlformats.org/officeDocument/2006/relationships/slideLayout" Target="../slideLayouts/slideLayout2.xml"/><Relationship Id="rId7" Type="http://schemas.openxmlformats.org/officeDocument/2006/relationships/image" Target="../media/image201.png"/><Relationship Id="rId2" Type="http://schemas.openxmlformats.org/officeDocument/2006/relationships/audio" Target="../media/media161.m4a"/><Relationship Id="rId1" Type="http://schemas.microsoft.com/office/2007/relationships/media" Target="../media/media161.m4a"/><Relationship Id="rId6" Type="http://schemas.openxmlformats.org/officeDocument/2006/relationships/image" Target="../media/image200.png"/><Relationship Id="rId5" Type="http://schemas.openxmlformats.org/officeDocument/2006/relationships/hyperlink" Target="mailto:mcdowec@ccf.org" TargetMode="External"/><Relationship Id="rId10" Type="http://schemas.openxmlformats.org/officeDocument/2006/relationships/image" Target="../media/image2.png"/><Relationship Id="rId4" Type="http://schemas.openxmlformats.org/officeDocument/2006/relationships/notesSlide" Target="../notesSlides/notesSlide89.xml"/><Relationship Id="rId9" Type="http://schemas.openxmlformats.org/officeDocument/2006/relationships/image" Target="../media/image203.png"/></Relationships>
</file>

<file path=ppt/slides/_rels/slide10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07.jpeg"/><Relationship Id="rId2" Type="http://schemas.openxmlformats.org/officeDocument/2006/relationships/audio" Target="../media/media162.m4a"/><Relationship Id="rId1" Type="http://schemas.microsoft.com/office/2007/relationships/media" Target="../media/media162.m4a"/><Relationship Id="rId6" Type="http://schemas.openxmlformats.org/officeDocument/2006/relationships/image" Target="../media/image206.png"/><Relationship Id="rId5" Type="http://schemas.openxmlformats.org/officeDocument/2006/relationships/image" Target="../media/image205.png"/><Relationship Id="rId4" Type="http://schemas.openxmlformats.org/officeDocument/2006/relationships/image" Target="../media/image204.png"/></Relationships>
</file>

<file path=ppt/slides/_rels/slide101.xml.rels><?xml version="1.0" encoding="UTF-8" standalone="yes"?>
<Relationships xmlns="http://schemas.openxmlformats.org/package/2006/relationships"><Relationship Id="rId8" Type="http://schemas.openxmlformats.org/officeDocument/2006/relationships/hyperlink" Target="mailto:morehea@ccf.org" TargetMode="External"/><Relationship Id="rId13" Type="http://schemas.openxmlformats.org/officeDocument/2006/relationships/hyperlink" Target="http://qhsapps.ccf.org/pvdomics/" TargetMode="External"/><Relationship Id="rId3" Type="http://schemas.openxmlformats.org/officeDocument/2006/relationships/slideLayout" Target="../slideLayouts/slideLayout2.xml"/><Relationship Id="rId7" Type="http://schemas.openxmlformats.org/officeDocument/2006/relationships/hyperlink" Target="mailto:drinkoj@ccf.org" TargetMode="External"/><Relationship Id="rId12" Type="http://schemas.openxmlformats.org/officeDocument/2006/relationships/hyperlink" Target="mailto:mcdowec@ccf.org" TargetMode="External"/><Relationship Id="rId2" Type="http://schemas.openxmlformats.org/officeDocument/2006/relationships/audio" Target="../media/media163.m4a"/><Relationship Id="rId1" Type="http://schemas.microsoft.com/office/2007/relationships/media" Target="../media/media163.m4a"/><Relationship Id="rId6" Type="http://schemas.openxmlformats.org/officeDocument/2006/relationships/hyperlink" Target="mailto:parkm@ccf.org" TargetMode="External"/><Relationship Id="rId11" Type="http://schemas.openxmlformats.org/officeDocument/2006/relationships/hyperlink" Target="mailto:baksarm@ccf.org" TargetMode="External"/><Relationship Id="rId5" Type="http://schemas.openxmlformats.org/officeDocument/2006/relationships/hyperlink" Target="mailto:kassimk@ccf.org" TargetMode="External"/><Relationship Id="rId10" Type="http://schemas.openxmlformats.org/officeDocument/2006/relationships/hyperlink" Target="mailto:rusticj@ccf.org" TargetMode="External"/><Relationship Id="rId4" Type="http://schemas.openxmlformats.org/officeDocument/2006/relationships/notesSlide" Target="../notesSlides/notesSlide90.xml"/><Relationship Id="rId9" Type="http://schemas.openxmlformats.org/officeDocument/2006/relationships/hyperlink" Target="mailto:deusand@ccf.org" TargetMode="External"/><Relationship Id="rId14" Type="http://schemas.openxmlformats.org/officeDocument/2006/relationships/image" Target="../media/image2.png"/></Relationships>
</file>

<file path=ppt/slides/_rels/slide10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4.m4a"/><Relationship Id="rId1" Type="http://schemas.microsoft.com/office/2007/relationships/media" Target="../media/media164.m4a"/><Relationship Id="rId4" Type="http://schemas.openxmlformats.org/officeDocument/2006/relationships/image" Target="../media/image2.png"/></Relationships>
</file>

<file path=ppt/slides/_rels/slide10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65.m4a"/><Relationship Id="rId1" Type="http://schemas.microsoft.com/office/2007/relationships/media" Target="../media/media165.m4a"/><Relationship Id="rId6" Type="http://schemas.openxmlformats.org/officeDocument/2006/relationships/image" Target="../media/image209.jpeg"/><Relationship Id="rId5" Type="http://schemas.openxmlformats.org/officeDocument/2006/relationships/image" Target="../media/image208.jpeg"/><Relationship Id="rId4" Type="http://schemas.openxmlformats.org/officeDocument/2006/relationships/notesSlide" Target="../notesSlides/notesSlide9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84922"/>
            <a:ext cx="7772400" cy="1470025"/>
          </a:xfrm>
        </p:spPr>
        <p:txBody>
          <a:bodyPr/>
          <a:lstStyle/>
          <a:p>
            <a:r>
              <a:rPr lang="en-US" b="1" dirty="0"/>
              <a:t>PVDOMICS</a:t>
            </a:r>
            <a:r>
              <a:rPr lang="en-US" dirty="0"/>
              <a:t/>
            </a:r>
            <a:br>
              <a:rPr lang="en-US" dirty="0"/>
            </a:br>
            <a:endParaRPr lang="en-US" dirty="0"/>
          </a:p>
        </p:txBody>
      </p:sp>
      <p:sp>
        <p:nvSpPr>
          <p:cNvPr id="3" name="Subtitle 2"/>
          <p:cNvSpPr>
            <a:spLocks noGrp="1"/>
          </p:cNvSpPr>
          <p:nvPr>
            <p:ph type="subTitle" idx="1"/>
          </p:nvPr>
        </p:nvSpPr>
        <p:spPr>
          <a:xfrm>
            <a:off x="1447800" y="1905000"/>
            <a:ext cx="6553200" cy="2667000"/>
          </a:xfrm>
        </p:spPr>
        <p:txBody>
          <a:bodyPr>
            <a:noAutofit/>
          </a:bodyPr>
          <a:lstStyle/>
          <a:p>
            <a:r>
              <a:rPr lang="en-US" sz="4000" b="1" dirty="0" smtClean="0"/>
              <a:t>Chapter 60 </a:t>
            </a:r>
          </a:p>
          <a:p>
            <a:r>
              <a:rPr lang="en-US" sz="4000" b="1" dirty="0" smtClean="0"/>
              <a:t>ECHO </a:t>
            </a:r>
            <a:r>
              <a:rPr lang="en-US" sz="4000" b="1" dirty="0"/>
              <a:t>Testing </a:t>
            </a:r>
            <a:r>
              <a:rPr lang="en-US" sz="4000" b="1" dirty="0" smtClean="0"/>
              <a:t>Overview </a:t>
            </a:r>
            <a:r>
              <a:rPr lang="en-US" sz="4000" b="1" dirty="0"/>
              <a:t>and General Information</a:t>
            </a:r>
          </a:p>
        </p:txBody>
      </p:sp>
      <p:pic>
        <p:nvPicPr>
          <p:cNvPr id="4" name="Picture 3" descr="K:\Logos\LOGOS FINAL\COLOR_PVDOMICS_LOGO-rev.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05262" y="5344496"/>
            <a:ext cx="985520" cy="1086485"/>
          </a:xfrm>
          <a:prstGeom prst="rect">
            <a:avLst/>
          </a:prstGeom>
          <a:noFill/>
          <a:ln>
            <a:noFill/>
          </a:ln>
        </p:spPr>
      </p:pic>
      <p:grpSp>
        <p:nvGrpSpPr>
          <p:cNvPr id="5" name="Group 4"/>
          <p:cNvGrpSpPr/>
          <p:nvPr/>
        </p:nvGrpSpPr>
        <p:grpSpPr>
          <a:xfrm>
            <a:off x="2191598" y="5345668"/>
            <a:ext cx="6419002" cy="1154241"/>
            <a:chOff x="2244017" y="5681487"/>
            <a:chExt cx="6719008" cy="1154241"/>
          </a:xfrm>
        </p:grpSpPr>
        <p:sp>
          <p:nvSpPr>
            <p:cNvPr id="7" name="TextBox 6"/>
            <p:cNvSpPr txBox="1"/>
            <p:nvPr/>
          </p:nvSpPr>
          <p:spPr>
            <a:xfrm>
              <a:off x="2244017" y="5681487"/>
              <a:ext cx="6719008" cy="369332"/>
            </a:xfrm>
            <a:prstGeom prst="rect">
              <a:avLst/>
            </a:prstGeom>
            <a:noFill/>
          </p:spPr>
          <p:txBody>
            <a:bodyPr wrap="square" rtlCol="0">
              <a:spAutoFit/>
            </a:bodyPr>
            <a:lstStyle/>
            <a:p>
              <a:r>
                <a:rPr lang="en-US" b="1" dirty="0">
                  <a:latin typeface="Calisto MT" panose="02040603050505030304" pitchFamily="18" charset="0"/>
                  <a:ea typeface="Arial Unicode MS" panose="020B0604020202020204" pitchFamily="34" charset="-128"/>
                  <a:cs typeface="Arial Unicode MS" panose="020B0604020202020204" pitchFamily="34" charset="-128"/>
                </a:rPr>
                <a:t>NHLBI Pulmonary Vascular Disease </a:t>
              </a:r>
              <a:r>
                <a:rPr lang="en-US" b="1" dirty="0" err="1">
                  <a:latin typeface="Calisto MT" panose="02040603050505030304" pitchFamily="18" charset="0"/>
                  <a:ea typeface="Arial Unicode MS" panose="020B0604020202020204" pitchFamily="34" charset="-128"/>
                  <a:cs typeface="Arial Unicode MS" panose="020B0604020202020204" pitchFamily="34" charset="-128"/>
                </a:rPr>
                <a:t>Phenomics</a:t>
              </a:r>
              <a:r>
                <a:rPr lang="en-US" b="1" dirty="0">
                  <a:latin typeface="Calisto MT" panose="02040603050505030304" pitchFamily="18" charset="0"/>
                  <a:ea typeface="Arial Unicode MS" panose="020B0604020202020204" pitchFamily="34" charset="-128"/>
                  <a:cs typeface="Arial Unicode MS" panose="020B0604020202020204" pitchFamily="34" charset="-128"/>
                </a:rPr>
                <a:t> Program</a:t>
              </a:r>
            </a:p>
          </p:txBody>
        </p:sp>
        <p:cxnSp>
          <p:nvCxnSpPr>
            <p:cNvPr id="8" name="Straight Connector 7"/>
            <p:cNvCxnSpPr/>
            <p:nvPr/>
          </p:nvCxnSpPr>
          <p:spPr>
            <a:xfrm flipV="1">
              <a:off x="2377773" y="6019787"/>
              <a:ext cx="5867400" cy="15056"/>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2382206" y="6004731"/>
              <a:ext cx="6341535" cy="830997"/>
            </a:xfrm>
            <a:prstGeom prst="rect">
              <a:avLst/>
            </a:prstGeom>
            <a:noFill/>
          </p:spPr>
          <p:txBody>
            <a:bodyPr wrap="square" rtlCol="0">
              <a:spAutoFit/>
            </a:bodyPr>
            <a:lstStyle/>
            <a:p>
              <a:r>
                <a:rPr lang="en-US" sz="1600" i="1" dirty="0"/>
                <a:t>Funded by the National Heart, Lung, and Blood Institute of the</a:t>
              </a:r>
            </a:p>
            <a:p>
              <a:r>
                <a:rPr lang="en-US" sz="1600" i="1" dirty="0"/>
                <a:t>National Institutes of Health with support from</a:t>
              </a:r>
            </a:p>
            <a:p>
              <a:r>
                <a:rPr lang="en-US" sz="1600" i="1" dirty="0"/>
                <a:t>the Pulmonary Hypertension Association </a:t>
              </a:r>
            </a:p>
          </p:txBody>
        </p:sp>
      </p:gr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21570798"/>
      </p:ext>
    </p:extLst>
  </p:cSld>
  <p:clrMapOvr>
    <a:masterClrMapping/>
  </p:clrMapOvr>
  <mc:AlternateContent xmlns:mc="http://schemas.openxmlformats.org/markup-compatibility/2006" xmlns:p14="http://schemas.microsoft.com/office/powerpoint/2010/main">
    <mc:Choice Requires="p14">
      <p:transition spd="slow" p14:dur="2000" advTm="12337"/>
    </mc:Choice>
    <mc:Fallback xmlns="">
      <p:transition spd="slow" advTm="12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Welcome to PVDOMICS</a:t>
            </a:r>
            <a:endParaRPr lang="en-US" dirty="0"/>
          </a:p>
        </p:txBody>
      </p:sp>
      <p:sp>
        <p:nvSpPr>
          <p:cNvPr id="3" name="Content Placeholder 2"/>
          <p:cNvSpPr>
            <a:spLocks noGrp="1"/>
          </p:cNvSpPr>
          <p:nvPr>
            <p:ph idx="1"/>
          </p:nvPr>
        </p:nvSpPr>
        <p:spPr/>
        <p:txBody>
          <a:bodyPr/>
          <a:lstStyle/>
          <a:p>
            <a:pPr marL="0" indent="0">
              <a:buNone/>
            </a:pPr>
            <a:r>
              <a:rPr lang="en-US" dirty="0" smtClean="0"/>
              <a:t>Necessary Task to Perform</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122724950"/>
              </p:ext>
            </p:extLst>
          </p:nvPr>
        </p:nvGraphicFramePr>
        <p:xfrm>
          <a:off x="1219200" y="2362200"/>
          <a:ext cx="6629400" cy="3657604"/>
        </p:xfrm>
        <a:graphic>
          <a:graphicData uri="http://schemas.openxmlformats.org/drawingml/2006/table">
            <a:tbl>
              <a:tblPr firstRow="1" bandRow="1">
                <a:tableStyleId>{5C22544A-7EE6-4342-B048-85BDC9FD1C3A}</a:tableStyleId>
              </a:tblPr>
              <a:tblGrid>
                <a:gridCol w="1657350"/>
                <a:gridCol w="4972050"/>
              </a:tblGrid>
              <a:tr h="962527">
                <a:tc>
                  <a:txBody>
                    <a:bodyPr/>
                    <a:lstStyle/>
                    <a:p>
                      <a:r>
                        <a:rPr lang="en-US" dirty="0" smtClean="0"/>
                        <a:t>Check Box when completed</a:t>
                      </a:r>
                      <a:endParaRPr lang="en-US" dirty="0"/>
                    </a:p>
                  </a:txBody>
                  <a:tcPr/>
                </a:tc>
                <a:tc>
                  <a:txBody>
                    <a:bodyPr/>
                    <a:lstStyle/>
                    <a:p>
                      <a:r>
                        <a:rPr lang="en-US" dirty="0" smtClean="0"/>
                        <a:t>PVDOMICS </a:t>
                      </a:r>
                    </a:p>
                    <a:p>
                      <a:r>
                        <a:rPr lang="en-US" dirty="0" smtClean="0"/>
                        <a:t>Task</a:t>
                      </a:r>
                      <a:r>
                        <a:rPr lang="en-US" baseline="0" dirty="0" smtClean="0"/>
                        <a:t> to Complete</a:t>
                      </a:r>
                      <a:endParaRPr lang="en-US" dirty="0"/>
                    </a:p>
                  </a:txBody>
                  <a:tcPr/>
                </a:tc>
              </a:tr>
              <a:tr h="385011">
                <a:tc>
                  <a:txBody>
                    <a:bodyPr/>
                    <a:lstStyle/>
                    <a:p>
                      <a:endParaRPr lang="en-US"/>
                    </a:p>
                  </a:txBody>
                  <a:tcPr/>
                </a:tc>
                <a:tc>
                  <a:txBody>
                    <a:bodyPr/>
                    <a:lstStyle/>
                    <a:p>
                      <a:r>
                        <a:rPr lang="en-US" dirty="0" smtClean="0"/>
                        <a:t>Schedule Webinar Training </a:t>
                      </a:r>
                      <a:endParaRPr lang="en-US" dirty="0"/>
                    </a:p>
                  </a:txBody>
                  <a:tcPr/>
                </a:tc>
              </a:tr>
              <a:tr h="385011">
                <a:tc>
                  <a:txBody>
                    <a:bodyPr/>
                    <a:lstStyle/>
                    <a:p>
                      <a:endParaRPr lang="en-US"/>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Sign in to Webinar - Attendance</a:t>
                      </a:r>
                    </a:p>
                  </a:txBody>
                  <a:tcPr/>
                </a:tc>
              </a:tr>
              <a:tr h="385011">
                <a:tc>
                  <a:txBody>
                    <a:bodyPr/>
                    <a:lstStyle/>
                    <a:p>
                      <a:endParaRPr lang="en-US"/>
                    </a:p>
                  </a:txBody>
                  <a:tcPr/>
                </a:tc>
                <a:tc>
                  <a:txBody>
                    <a:bodyPr/>
                    <a:lstStyle/>
                    <a:p>
                      <a:r>
                        <a:rPr lang="en-US" dirty="0" smtClean="0"/>
                        <a:t>Attend AG Mednet Training</a:t>
                      </a:r>
                      <a:endParaRPr lang="en-US" dirty="0"/>
                    </a:p>
                  </a:txBody>
                  <a:tcPr/>
                </a:tc>
              </a:tr>
              <a:tr h="385011">
                <a:tc>
                  <a:txBody>
                    <a:bodyPr/>
                    <a:lstStyle/>
                    <a:p>
                      <a:endParaRPr lang="en-US"/>
                    </a:p>
                  </a:txBody>
                  <a:tcPr/>
                </a:tc>
                <a:tc>
                  <a:txBody>
                    <a:bodyPr/>
                    <a:lstStyle/>
                    <a:p>
                      <a:r>
                        <a:rPr lang="en-US" dirty="0" smtClean="0"/>
                        <a:t>Perform Echo Qualification Study</a:t>
                      </a:r>
                      <a:endParaRPr lang="en-US" dirty="0"/>
                    </a:p>
                  </a:txBody>
                  <a:tcPr/>
                </a:tc>
              </a:tr>
              <a:tr h="385011">
                <a:tc>
                  <a:txBody>
                    <a:bodyPr/>
                    <a:lstStyle/>
                    <a:p>
                      <a:endParaRPr lang="en-US"/>
                    </a:p>
                  </a:txBody>
                  <a:tcPr/>
                </a:tc>
                <a:tc>
                  <a:txBody>
                    <a:bodyPr/>
                    <a:lstStyle/>
                    <a:p>
                      <a:r>
                        <a:rPr lang="en-US" dirty="0" smtClean="0"/>
                        <a:t>Submit Qualification exam through AG Mednet</a:t>
                      </a:r>
                      <a:endParaRPr lang="en-US" dirty="0"/>
                    </a:p>
                  </a:txBody>
                  <a:tcPr/>
                </a:tc>
              </a:tr>
              <a:tr h="385011">
                <a:tc>
                  <a:txBody>
                    <a:bodyPr/>
                    <a:lstStyle/>
                    <a:p>
                      <a:endParaRPr lang="en-US" dirty="0"/>
                    </a:p>
                  </a:txBody>
                  <a:tcPr/>
                </a:tc>
                <a:tc>
                  <a:txBody>
                    <a:bodyPr/>
                    <a:lstStyle/>
                    <a:p>
                      <a:r>
                        <a:rPr lang="en-US" dirty="0" smtClean="0"/>
                        <a:t>Achieve Qualification through</a:t>
                      </a:r>
                      <a:r>
                        <a:rPr lang="en-US" baseline="0" dirty="0" smtClean="0"/>
                        <a:t> Critique System</a:t>
                      </a:r>
                    </a:p>
                  </a:txBody>
                  <a:tcPr/>
                </a:tc>
              </a:tr>
              <a:tr h="385011">
                <a:tc>
                  <a:txBody>
                    <a:bodyPr/>
                    <a:lstStyle/>
                    <a:p>
                      <a:endParaRPr lang="en-US" dirty="0"/>
                    </a:p>
                  </a:txBody>
                  <a:tcPr/>
                </a:tc>
                <a:tc>
                  <a:txBody>
                    <a:bodyPr/>
                    <a:lstStyle/>
                    <a:p>
                      <a:r>
                        <a:rPr lang="en-US" baseline="0" dirty="0" smtClean="0"/>
                        <a:t>Ready to perform first PVDOMICS echo!</a:t>
                      </a:r>
                    </a:p>
                  </a:txBody>
                  <a:tcPr/>
                </a:tc>
              </a:tr>
            </a:tbl>
          </a:graphicData>
        </a:graphic>
      </p:graphicFrame>
      <p:pic>
        <p:nvPicPr>
          <p:cNvPr id="5" name="Picture 15" descr="C5 globe lincoff slide logo"/>
          <p:cNvPicPr>
            <a:picLocks noChangeAspect="1" noChangeArrowheads="1"/>
          </p:cNvPicPr>
          <p:nvPr/>
        </p:nvPicPr>
        <p:blipFill>
          <a:blip r:embed="rId5">
            <a:clrChange>
              <a:clrFrom>
                <a:srgbClr val="142581"/>
              </a:clrFrom>
              <a:clrTo>
                <a:srgbClr val="142581">
                  <a:alpha val="0"/>
                </a:srgbClr>
              </a:clrTo>
            </a:clrChange>
            <a:extLst>
              <a:ext uri="{28A0092B-C50C-407E-A947-70E740481C1C}">
                <a14:useLocalDpi xmlns:a14="http://schemas.microsoft.com/office/drawing/2010/main" val="0"/>
              </a:ext>
            </a:extLst>
          </a:blip>
          <a:srcRect/>
          <a:stretch>
            <a:fillRect/>
          </a:stretch>
        </p:blipFill>
        <p:spPr bwMode="auto">
          <a:xfrm>
            <a:off x="6477000" y="111909"/>
            <a:ext cx="2378116" cy="746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Group 4"/>
          <p:cNvGrpSpPr>
            <a:grpSpLocks/>
          </p:cNvGrpSpPr>
          <p:nvPr/>
        </p:nvGrpSpPr>
        <p:grpSpPr bwMode="auto">
          <a:xfrm>
            <a:off x="152400" y="172233"/>
            <a:ext cx="1371600" cy="1325664"/>
            <a:chOff x="278295" y="381000"/>
            <a:chExt cx="1565580" cy="1516118"/>
          </a:xfrm>
        </p:grpSpPr>
        <p:pic>
          <p:nvPicPr>
            <p:cNvPr id="7" name="Picture 9" descr="S:\C5\Trial\NIH (PVDOMICS)\IMAGING CORE LAB\Logo\COLOR_PVDOMICS_LOGO-rev.eps"/>
            <p:cNvPicPr>
              <a:picLocks noChangeAspect="1" noChangeArrowheads="1"/>
            </p:cNvPicPr>
            <p:nvPr/>
          </p:nvPicPr>
          <p:blipFill>
            <a:blip r:embed="rId6">
              <a:extLst>
                <a:ext uri="{28A0092B-C50C-407E-A947-70E740481C1C}">
                  <a14:useLocalDpi xmlns:a14="http://schemas.microsoft.com/office/drawing/2010/main" val="0"/>
                </a:ext>
              </a:extLst>
            </a:blip>
            <a:srcRect b="11792"/>
            <a:stretch>
              <a:fillRect/>
            </a:stretch>
          </p:blipFill>
          <p:spPr bwMode="auto">
            <a:xfrm>
              <a:off x="304800" y="381000"/>
              <a:ext cx="1289526"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3"/>
            <p:cNvSpPr txBox="1">
              <a:spLocks noChangeArrowheads="1"/>
            </p:cNvSpPr>
            <p:nvPr/>
          </p:nvSpPr>
          <p:spPr bwMode="auto">
            <a:xfrm>
              <a:off x="278295" y="1580323"/>
              <a:ext cx="1565580" cy="316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1200" dirty="0"/>
                <a:t>PVDOMICS</a:t>
              </a:r>
            </a:p>
          </p:txBody>
        </p:sp>
      </p:grpSp>
      <p:sp>
        <p:nvSpPr>
          <p:cNvPr id="9" name="Slide Number Placeholder 8"/>
          <p:cNvSpPr>
            <a:spLocks noGrp="1"/>
          </p:cNvSpPr>
          <p:nvPr>
            <p:ph type="sldNum" sz="quarter" idx="12"/>
          </p:nvPr>
        </p:nvSpPr>
        <p:spPr/>
        <p:txBody>
          <a:bodyPr/>
          <a:lstStyle/>
          <a:p>
            <a:fld id="{010617E4-0856-40ED-AA07-9DC7726CB606}" type="slidenum">
              <a:rPr lang="en-US" smtClean="0"/>
              <a:t>2</a:t>
            </a:fld>
            <a:endParaRPr lang="en-US"/>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748209288"/>
      </p:ext>
    </p:extLst>
  </p:cSld>
  <p:clrMapOvr>
    <a:masterClrMapping/>
  </p:clrMapOvr>
  <mc:AlternateContent xmlns:mc="http://schemas.openxmlformats.org/markup-compatibility/2006" xmlns:p14="http://schemas.microsoft.com/office/powerpoint/2010/main">
    <mc:Choice Requires="p14">
      <p:transition spd="slow" p14:dur="2000" advTm="19730"/>
    </mc:Choice>
    <mc:Fallback xmlns="">
      <p:transition spd="slow" advTm="19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15" descr="C5 globe lincoff slide logo"/>
          <p:cNvPicPr>
            <a:picLocks noChangeAspect="1" noChangeArrowheads="1"/>
          </p:cNvPicPr>
          <p:nvPr/>
        </p:nvPicPr>
        <p:blipFill>
          <a:blip r:embed="rId5">
            <a:clrChange>
              <a:clrFrom>
                <a:srgbClr val="142581"/>
              </a:clrFrom>
              <a:clrTo>
                <a:srgbClr val="142581">
                  <a:alpha val="0"/>
                </a:srgbClr>
              </a:clrTo>
            </a:clrChange>
            <a:extLst>
              <a:ext uri="{28A0092B-C50C-407E-A947-70E740481C1C}">
                <a14:useLocalDpi xmlns:a14="http://schemas.microsoft.com/office/drawing/2010/main" val="0"/>
              </a:ext>
            </a:extLst>
          </a:blip>
          <a:srcRect/>
          <a:stretch>
            <a:fillRect/>
          </a:stretch>
        </p:blipFill>
        <p:spPr bwMode="auto">
          <a:xfrm>
            <a:off x="5657866" y="609600"/>
            <a:ext cx="3268647"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79450" y="1028700"/>
            <a:ext cx="6858000" cy="1790700"/>
          </a:xfrm>
        </p:spPr>
        <p:txBody>
          <a:bodyPr>
            <a:normAutofit/>
          </a:bodyPr>
          <a:lstStyle/>
          <a:p>
            <a:pPr>
              <a:defRPr/>
            </a:pPr>
            <a:r>
              <a:rPr lang="en-US" dirty="0"/>
              <a:t>PVDOMICS</a:t>
            </a:r>
          </a:p>
        </p:txBody>
      </p:sp>
      <p:sp>
        <p:nvSpPr>
          <p:cNvPr id="3" name="Subtitle 2"/>
          <p:cNvSpPr>
            <a:spLocks noGrp="1"/>
          </p:cNvSpPr>
          <p:nvPr>
            <p:ph type="subTitle" idx="1"/>
          </p:nvPr>
        </p:nvSpPr>
        <p:spPr>
          <a:xfrm>
            <a:off x="679450" y="3059113"/>
            <a:ext cx="7778750" cy="3265487"/>
          </a:xfrm>
        </p:spPr>
        <p:txBody>
          <a:bodyPr>
            <a:noAutofit/>
          </a:bodyPr>
          <a:lstStyle/>
          <a:p>
            <a:pPr algn="l">
              <a:defRPr/>
            </a:pPr>
            <a:r>
              <a:rPr lang="en-US" sz="2400" dirty="0" smtClean="0"/>
              <a:t>A </a:t>
            </a:r>
            <a:r>
              <a:rPr lang="en-US" sz="2400" dirty="0"/>
              <a:t>novel NHLBI Network Research Initiative in Pulmonary Vascular Disease established </a:t>
            </a:r>
            <a:r>
              <a:rPr lang="en-US" sz="2400" dirty="0" smtClean="0"/>
              <a:t>to </a:t>
            </a:r>
            <a:r>
              <a:rPr lang="en-US" sz="2400" dirty="0"/>
              <a:t>perform comprehensive </a:t>
            </a:r>
            <a:r>
              <a:rPr lang="en-US" sz="2400" dirty="0" err="1" smtClean="0"/>
              <a:t>phenotyping</a:t>
            </a:r>
            <a:r>
              <a:rPr lang="en-US" sz="2400" dirty="0" smtClean="0"/>
              <a:t> </a:t>
            </a:r>
            <a:r>
              <a:rPr lang="en-US" sz="2400" dirty="0"/>
              <a:t>and </a:t>
            </a:r>
            <a:r>
              <a:rPr lang="en-US" sz="2400" dirty="0" err="1"/>
              <a:t>endophenotyping</a:t>
            </a:r>
            <a:r>
              <a:rPr lang="en-US" sz="2400" dirty="0"/>
              <a:t> </a:t>
            </a:r>
            <a:r>
              <a:rPr lang="en-US" sz="2400" dirty="0" smtClean="0"/>
              <a:t>in </a:t>
            </a:r>
            <a:r>
              <a:rPr lang="en-US" sz="2400" dirty="0"/>
              <a:t>order to </a:t>
            </a:r>
            <a:r>
              <a:rPr lang="en-US" sz="2400" dirty="0" smtClean="0"/>
              <a:t>define </a:t>
            </a:r>
            <a:r>
              <a:rPr lang="en-US" sz="2400" dirty="0"/>
              <a:t>new meaningful </a:t>
            </a:r>
            <a:r>
              <a:rPr lang="en-US" sz="2400" dirty="0" smtClean="0"/>
              <a:t>sub-classifications </a:t>
            </a:r>
            <a:r>
              <a:rPr lang="en-US" sz="2400" dirty="0"/>
              <a:t>of patients with PVD.  The long-term goal is utilization of </a:t>
            </a:r>
            <a:r>
              <a:rPr lang="en-US" sz="2400" dirty="0" err="1"/>
              <a:t>endophenotypes</a:t>
            </a:r>
            <a:r>
              <a:rPr lang="en-US" sz="2400" dirty="0"/>
              <a:t>/biomarkers for early </a:t>
            </a:r>
            <a:r>
              <a:rPr lang="en-US" sz="2400" dirty="0" smtClean="0"/>
              <a:t>diagnosis, </a:t>
            </a:r>
            <a:r>
              <a:rPr lang="en-US" sz="2400" dirty="0"/>
              <a:t>at-risk screening, and personalized approaches for interventions and/or preventions of PVD. </a:t>
            </a:r>
            <a:endParaRPr lang="en-US" sz="2400" dirty="0" smtClean="0"/>
          </a:p>
          <a:p>
            <a:pPr algn="l">
              <a:defRPr/>
            </a:pPr>
            <a:endParaRPr lang="en-US" sz="2400" dirty="0"/>
          </a:p>
          <a:p>
            <a:pPr>
              <a:defRPr/>
            </a:pPr>
            <a:r>
              <a:rPr lang="en-US" sz="2400" dirty="0" smtClean="0"/>
              <a:t> </a:t>
            </a:r>
          </a:p>
        </p:txBody>
      </p:sp>
      <p:grpSp>
        <p:nvGrpSpPr>
          <p:cNvPr id="3077" name="Group 4"/>
          <p:cNvGrpSpPr>
            <a:grpSpLocks/>
          </p:cNvGrpSpPr>
          <p:nvPr/>
        </p:nvGrpSpPr>
        <p:grpSpPr bwMode="auto">
          <a:xfrm>
            <a:off x="277813" y="381000"/>
            <a:ext cx="1447800" cy="1568450"/>
            <a:chOff x="278295" y="381000"/>
            <a:chExt cx="1447800" cy="1568654"/>
          </a:xfrm>
        </p:grpSpPr>
        <p:pic>
          <p:nvPicPr>
            <p:cNvPr id="3078" name="Picture 9" descr="S:\C5\Trial\NIH (PVDOMICS)\IMAGING CORE LAB\Logo\COLOR_PVDOMICS_LOGO-rev.eps"/>
            <p:cNvPicPr>
              <a:picLocks noChangeAspect="1" noChangeArrowheads="1"/>
            </p:cNvPicPr>
            <p:nvPr/>
          </p:nvPicPr>
          <p:blipFill>
            <a:blip r:embed="rId6">
              <a:extLst>
                <a:ext uri="{28A0092B-C50C-407E-A947-70E740481C1C}">
                  <a14:useLocalDpi xmlns:a14="http://schemas.microsoft.com/office/drawing/2010/main" val="0"/>
                </a:ext>
              </a:extLst>
            </a:blip>
            <a:srcRect b="11792"/>
            <a:stretch>
              <a:fillRect/>
            </a:stretch>
          </p:blipFill>
          <p:spPr bwMode="auto">
            <a:xfrm>
              <a:off x="304800" y="381000"/>
              <a:ext cx="1289526"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9" name="TextBox 3"/>
            <p:cNvSpPr txBox="1">
              <a:spLocks noChangeArrowheads="1"/>
            </p:cNvSpPr>
            <p:nvPr/>
          </p:nvSpPr>
          <p:spPr bwMode="auto">
            <a:xfrm>
              <a:off x="278295" y="1580322"/>
              <a:ext cx="14478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PVDOMICS</a:t>
              </a:r>
            </a:p>
          </p:txBody>
        </p:sp>
      </p:grpSp>
      <p:sp>
        <p:nvSpPr>
          <p:cNvPr id="4" name="TextBox 3"/>
          <p:cNvSpPr txBox="1"/>
          <p:nvPr/>
        </p:nvSpPr>
        <p:spPr>
          <a:xfrm>
            <a:off x="8229600" y="6397823"/>
            <a:ext cx="609600" cy="307777"/>
          </a:xfrm>
          <a:prstGeom prst="rect">
            <a:avLst/>
          </a:prstGeom>
          <a:noFill/>
        </p:spPr>
        <p:txBody>
          <a:bodyPr wrap="square" rtlCol="0">
            <a:spAutoFit/>
          </a:bodyPr>
          <a:lstStyle/>
          <a:p>
            <a:r>
              <a:rPr lang="en-US" sz="1400" dirty="0" smtClean="0"/>
              <a:t>     3</a:t>
            </a:r>
            <a:endParaRPr lang="en-US" sz="14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108622942"/>
      </p:ext>
    </p:extLst>
  </p:cSld>
  <p:clrMapOvr>
    <a:masterClrMapping/>
  </p:clrMapOvr>
  <mc:AlternateContent xmlns:mc="http://schemas.openxmlformats.org/markup-compatibility/2006" xmlns:p14="http://schemas.microsoft.com/office/powerpoint/2010/main">
    <mc:Choice Requires="p14">
      <p:transition spd="slow" p14:dur="2000" advTm="22362"/>
    </mc:Choice>
    <mc:Fallback xmlns="">
      <p:transition spd="slow" advTm="22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smtClean="0"/>
              <a:t>CV Imaging Core</a:t>
            </a:r>
            <a:endParaRPr lang="en-US" dirty="0"/>
          </a:p>
        </p:txBody>
      </p:sp>
      <p:sp>
        <p:nvSpPr>
          <p:cNvPr id="4" name="Rounded Rectangle 3"/>
          <p:cNvSpPr/>
          <p:nvPr/>
        </p:nvSpPr>
        <p:spPr>
          <a:xfrm>
            <a:off x="457200" y="1295400"/>
            <a:ext cx="8382000" cy="2514600"/>
          </a:xfrm>
          <a:prstGeom prst="roundRect">
            <a:avLst/>
          </a:prstGeom>
          <a:solidFill>
            <a:srgbClr val="002060"/>
          </a:solidFill>
        </p:spPr>
        <p:style>
          <a:lnRef idx="0">
            <a:schemeClr val="accent1"/>
          </a:lnRef>
          <a:fillRef idx="3">
            <a:schemeClr val="accent1"/>
          </a:fillRef>
          <a:effectRef idx="3">
            <a:schemeClr val="accent1"/>
          </a:effectRef>
          <a:fontRef idx="minor">
            <a:schemeClr val="lt1"/>
          </a:fontRef>
        </p:style>
        <p:txBody>
          <a:bodyPr anchor="ctr"/>
          <a:lstStyle/>
          <a:p>
            <a:pPr algn="ctr" eaLnBrk="1" hangingPunct="1">
              <a:defRPr/>
            </a:pPr>
            <a:endParaRPr lang="en-US" dirty="0"/>
          </a:p>
        </p:txBody>
      </p:sp>
      <p:pic>
        <p:nvPicPr>
          <p:cNvPr id="5126"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6775" y="1470025"/>
            <a:ext cx="1177925" cy="1473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127" name="TextBox 7"/>
          <p:cNvSpPr txBox="1">
            <a:spLocks noChangeArrowheads="1"/>
          </p:cNvSpPr>
          <p:nvPr/>
        </p:nvSpPr>
        <p:spPr bwMode="auto">
          <a:xfrm>
            <a:off x="685800" y="2927350"/>
            <a:ext cx="15398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dirty="0">
                <a:solidFill>
                  <a:schemeClr val="tx1"/>
                </a:solidFill>
              </a:rPr>
              <a:t>Christine Jellis</a:t>
            </a:r>
          </a:p>
        </p:txBody>
      </p:sp>
      <p:pic>
        <p:nvPicPr>
          <p:cNvPr id="512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30339" y="1457325"/>
            <a:ext cx="1179513" cy="1473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129" name="TextBox 9"/>
          <p:cNvSpPr txBox="1">
            <a:spLocks noChangeArrowheads="1"/>
          </p:cNvSpPr>
          <p:nvPr/>
        </p:nvSpPr>
        <p:spPr bwMode="auto">
          <a:xfrm>
            <a:off x="1981200" y="2933700"/>
            <a:ext cx="15398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dirty="0">
                <a:solidFill>
                  <a:schemeClr val="tx1"/>
                </a:solidFill>
              </a:rPr>
              <a:t>Deborah Kwon</a:t>
            </a:r>
          </a:p>
        </p:txBody>
      </p:sp>
      <p:pic>
        <p:nvPicPr>
          <p:cNvPr id="5130"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75525" y="1470025"/>
            <a:ext cx="1169801" cy="14630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131" name="TextBox 11"/>
          <p:cNvSpPr txBox="1">
            <a:spLocks noChangeArrowheads="1"/>
          </p:cNvSpPr>
          <p:nvPr/>
        </p:nvSpPr>
        <p:spPr bwMode="auto">
          <a:xfrm>
            <a:off x="7146925" y="2935287"/>
            <a:ext cx="15398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dirty="0">
                <a:solidFill>
                  <a:schemeClr val="tx1"/>
                </a:solidFill>
              </a:rPr>
              <a:t>James Thomas</a:t>
            </a:r>
          </a:p>
        </p:txBody>
      </p:sp>
      <p:pic>
        <p:nvPicPr>
          <p:cNvPr id="5132" name="Picture 13" descr="http://www.onlinejase.com/cms/attachment/2051087746/2059220941/fx1.sml">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150381" y="1469231"/>
            <a:ext cx="1042535" cy="1463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33" name="TextBox 18"/>
          <p:cNvSpPr txBox="1">
            <a:spLocks noChangeArrowheads="1"/>
          </p:cNvSpPr>
          <p:nvPr/>
        </p:nvSpPr>
        <p:spPr bwMode="auto">
          <a:xfrm>
            <a:off x="3200400" y="2932113"/>
            <a:ext cx="15398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dirty="0">
                <a:solidFill>
                  <a:schemeClr val="tx1"/>
                </a:solidFill>
              </a:rPr>
              <a:t>Annitta Flinn</a:t>
            </a:r>
          </a:p>
        </p:txBody>
      </p:sp>
      <p:sp>
        <p:nvSpPr>
          <p:cNvPr id="5134" name="TextBox 19"/>
          <p:cNvSpPr txBox="1">
            <a:spLocks noChangeArrowheads="1"/>
          </p:cNvSpPr>
          <p:nvPr/>
        </p:nvSpPr>
        <p:spPr bwMode="auto">
          <a:xfrm>
            <a:off x="5927725" y="2933700"/>
            <a:ext cx="15398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smtClean="0">
                <a:solidFill>
                  <a:schemeClr val="tx1"/>
                </a:solidFill>
              </a:rPr>
              <a:t>Margaret (Koko) Park</a:t>
            </a:r>
            <a:endParaRPr lang="en-US" altLang="en-US" sz="1800" dirty="0">
              <a:solidFill>
                <a:schemeClr val="tx1"/>
              </a:solidFill>
            </a:endParaRPr>
          </a:p>
        </p:txBody>
      </p:sp>
      <p:pic>
        <p:nvPicPr>
          <p:cNvPr id="5138" name="Picture 2"/>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3581400" y="1457140"/>
            <a:ext cx="1045708" cy="1463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39" name="TextBox 9"/>
          <p:cNvSpPr txBox="1">
            <a:spLocks noChangeArrowheads="1"/>
          </p:cNvSpPr>
          <p:nvPr/>
        </p:nvSpPr>
        <p:spPr bwMode="auto">
          <a:xfrm>
            <a:off x="4572000" y="2928938"/>
            <a:ext cx="15398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dirty="0">
                <a:solidFill>
                  <a:schemeClr val="tx1"/>
                </a:solidFill>
              </a:rPr>
              <a:t>Kathleen Kassimatis</a:t>
            </a:r>
          </a:p>
        </p:txBody>
      </p:sp>
      <p:pic>
        <p:nvPicPr>
          <p:cNvPr id="5140" name="Picture 2"/>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4806501" y="1458119"/>
            <a:ext cx="1171575" cy="146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ounded Rectangle 18"/>
          <p:cNvSpPr/>
          <p:nvPr/>
        </p:nvSpPr>
        <p:spPr>
          <a:xfrm>
            <a:off x="1095375" y="4010025"/>
            <a:ext cx="6829425" cy="2514600"/>
          </a:xfrm>
          <a:prstGeom prst="roundRect">
            <a:avLst/>
          </a:prstGeom>
          <a:solidFill>
            <a:srgbClr val="002060"/>
          </a:solidFill>
        </p:spPr>
        <p:style>
          <a:lnRef idx="0">
            <a:schemeClr val="accent1"/>
          </a:lnRef>
          <a:fillRef idx="3">
            <a:schemeClr val="accent1"/>
          </a:fillRef>
          <a:effectRef idx="3">
            <a:schemeClr val="accent1"/>
          </a:effectRef>
          <a:fontRef idx="minor">
            <a:schemeClr val="lt1"/>
          </a:fontRef>
        </p:style>
        <p:txBody>
          <a:bodyPr anchor="ctr"/>
          <a:lstStyle/>
          <a:p>
            <a:pPr algn="ctr" eaLnBrk="1" hangingPunct="1">
              <a:defRPr/>
            </a:pPr>
            <a:endParaRPr lang="en-US" dirty="0"/>
          </a:p>
        </p:txBody>
      </p:sp>
      <p:sp>
        <p:nvSpPr>
          <p:cNvPr id="21" name="TextBox 7"/>
          <p:cNvSpPr txBox="1">
            <a:spLocks noChangeArrowheads="1"/>
          </p:cNvSpPr>
          <p:nvPr/>
        </p:nvSpPr>
        <p:spPr bwMode="auto">
          <a:xfrm>
            <a:off x="2346325" y="5678269"/>
            <a:ext cx="15398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dirty="0" smtClean="0">
                <a:solidFill>
                  <a:schemeClr val="tx1"/>
                </a:solidFill>
              </a:rPr>
              <a:t>Dawn </a:t>
            </a:r>
          </a:p>
          <a:p>
            <a:pPr algn="ctr" eaLnBrk="1" hangingPunct="1">
              <a:spcBef>
                <a:spcPct val="0"/>
              </a:spcBef>
              <a:buClrTx/>
              <a:buFontTx/>
              <a:buNone/>
            </a:pPr>
            <a:r>
              <a:rPr lang="en-US" altLang="en-US" sz="1800" dirty="0" smtClean="0">
                <a:solidFill>
                  <a:schemeClr val="tx1"/>
                </a:solidFill>
              </a:rPr>
              <a:t>D’Eusanio</a:t>
            </a:r>
            <a:endParaRPr lang="en-US" altLang="en-US" sz="1800" dirty="0">
              <a:solidFill>
                <a:schemeClr val="tx1"/>
              </a:solidFill>
            </a:endParaRPr>
          </a:p>
        </p:txBody>
      </p:sp>
      <p:sp>
        <p:nvSpPr>
          <p:cNvPr id="22" name="TextBox 7"/>
          <p:cNvSpPr txBox="1">
            <a:spLocks noChangeArrowheads="1"/>
          </p:cNvSpPr>
          <p:nvPr/>
        </p:nvSpPr>
        <p:spPr bwMode="auto">
          <a:xfrm>
            <a:off x="3565525" y="5706070"/>
            <a:ext cx="153987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dirty="0" smtClean="0">
                <a:solidFill>
                  <a:schemeClr val="tx1"/>
                </a:solidFill>
              </a:rPr>
              <a:t>Cathy McDowell </a:t>
            </a:r>
          </a:p>
          <a:p>
            <a:pPr algn="ctr" eaLnBrk="1" hangingPunct="1">
              <a:spcBef>
                <a:spcPct val="0"/>
              </a:spcBef>
              <a:buClrTx/>
              <a:buFontTx/>
              <a:buNone/>
            </a:pPr>
            <a:endParaRPr lang="en-US" altLang="en-US" sz="1800" dirty="0">
              <a:solidFill>
                <a:schemeClr val="tx1"/>
              </a:solidFill>
            </a:endParaRPr>
          </a:p>
        </p:txBody>
      </p:sp>
      <p:sp>
        <p:nvSpPr>
          <p:cNvPr id="23" name="TextBox 7"/>
          <p:cNvSpPr txBox="1">
            <a:spLocks noChangeArrowheads="1"/>
          </p:cNvSpPr>
          <p:nvPr/>
        </p:nvSpPr>
        <p:spPr bwMode="auto">
          <a:xfrm>
            <a:off x="6080125" y="5678269"/>
            <a:ext cx="15398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dirty="0" smtClean="0">
                <a:solidFill>
                  <a:schemeClr val="tx1"/>
                </a:solidFill>
              </a:rPr>
              <a:t>Jill </a:t>
            </a:r>
          </a:p>
          <a:p>
            <a:pPr algn="ctr" eaLnBrk="1" hangingPunct="1">
              <a:spcBef>
                <a:spcPct val="0"/>
              </a:spcBef>
              <a:buClrTx/>
              <a:buFontTx/>
              <a:buNone/>
            </a:pPr>
            <a:r>
              <a:rPr lang="en-US" altLang="en-US" sz="1800" dirty="0" smtClean="0">
                <a:solidFill>
                  <a:schemeClr val="tx1"/>
                </a:solidFill>
              </a:rPr>
              <a:t>Rusticelli</a:t>
            </a:r>
          </a:p>
        </p:txBody>
      </p:sp>
      <p:sp>
        <p:nvSpPr>
          <p:cNvPr id="24" name="TextBox 7"/>
          <p:cNvSpPr txBox="1">
            <a:spLocks noChangeArrowheads="1"/>
          </p:cNvSpPr>
          <p:nvPr/>
        </p:nvSpPr>
        <p:spPr bwMode="auto">
          <a:xfrm>
            <a:off x="4784725" y="5706070"/>
            <a:ext cx="153987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dirty="0" smtClean="0">
                <a:solidFill>
                  <a:schemeClr val="tx1"/>
                </a:solidFill>
              </a:rPr>
              <a:t>Michelle </a:t>
            </a:r>
          </a:p>
          <a:p>
            <a:pPr algn="ctr" eaLnBrk="1" hangingPunct="1">
              <a:spcBef>
                <a:spcPct val="0"/>
              </a:spcBef>
              <a:buClrTx/>
              <a:buFontTx/>
              <a:buNone/>
            </a:pPr>
            <a:r>
              <a:rPr lang="en-US" altLang="en-US" sz="1800" dirty="0" smtClean="0">
                <a:solidFill>
                  <a:schemeClr val="tx1"/>
                </a:solidFill>
              </a:rPr>
              <a:t>Baksar</a:t>
            </a:r>
          </a:p>
          <a:p>
            <a:pPr algn="ctr" eaLnBrk="1" hangingPunct="1">
              <a:spcBef>
                <a:spcPct val="0"/>
              </a:spcBef>
              <a:buClrTx/>
              <a:buFontTx/>
              <a:buNone/>
            </a:pPr>
            <a:endParaRPr lang="en-US" altLang="en-US" sz="1800" dirty="0">
              <a:solidFill>
                <a:schemeClr val="tx1"/>
              </a:solidFill>
            </a:endParaRPr>
          </a:p>
        </p:txBody>
      </p:sp>
      <p:pic>
        <p:nvPicPr>
          <p:cNvPr id="25" name="Picture 24" descr=" BaksarMichelle"/>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043085" y="4230162"/>
            <a:ext cx="1018540" cy="1463040"/>
          </a:xfrm>
          <a:prstGeom prst="rect">
            <a:avLst/>
          </a:prstGeom>
          <a:noFill/>
          <a:ln>
            <a:noFill/>
          </a:ln>
          <a:effectLst>
            <a:outerShdw blurRad="50800" dist="38100" dir="5400000" algn="t" rotWithShape="0">
              <a:prstClr val="black">
                <a:alpha val="40000"/>
              </a:prstClr>
            </a:outerShdw>
          </a:effectLst>
        </p:spPr>
      </p:pic>
      <p:pic>
        <p:nvPicPr>
          <p:cNvPr id="26" name="Picture 25" descr="DawnDEusanio"/>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632981" y="4215229"/>
            <a:ext cx="1018540" cy="1463040"/>
          </a:xfrm>
          <a:prstGeom prst="rect">
            <a:avLst/>
          </a:prstGeom>
          <a:noFill/>
          <a:ln>
            <a:noFill/>
          </a:ln>
          <a:effectLst>
            <a:outerShdw blurRad="50800" dist="38100" dir="5400000" algn="t" rotWithShape="0">
              <a:prstClr val="black">
                <a:alpha val="40000"/>
              </a:prstClr>
            </a:outerShdw>
          </a:effectLst>
        </p:spPr>
      </p:pic>
      <p:pic>
        <p:nvPicPr>
          <p:cNvPr id="27" name="Picture 26" descr="CathyMcDowell (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832011" y="4218953"/>
            <a:ext cx="1018540" cy="1463040"/>
          </a:xfrm>
          <a:prstGeom prst="rect">
            <a:avLst/>
          </a:prstGeom>
          <a:noFill/>
          <a:ln>
            <a:noFill/>
          </a:ln>
          <a:effectLst>
            <a:outerShdw blurRad="50800" dist="38100" dir="5400000" algn="t" rotWithShape="0">
              <a:prstClr val="black">
                <a:alpha val="40000"/>
              </a:prstClr>
            </a:outerShdw>
          </a:effectLst>
        </p:spPr>
      </p:pic>
      <p:pic>
        <p:nvPicPr>
          <p:cNvPr id="28" name="Picture 27" descr="JillRusticelli"/>
          <p:cNvPicPr/>
          <p:nvPr/>
        </p:nvPicPr>
        <p:blipFill rotWithShape="1">
          <a:blip r:embed="rId15" cstate="print">
            <a:extLst>
              <a:ext uri="{28A0092B-C50C-407E-A947-70E740481C1C}">
                <a14:useLocalDpi xmlns:a14="http://schemas.microsoft.com/office/drawing/2010/main" val="0"/>
              </a:ext>
            </a:extLst>
          </a:blip>
          <a:srcRect t="12992"/>
          <a:stretch/>
        </p:blipFill>
        <p:spPr bwMode="auto">
          <a:xfrm>
            <a:off x="6288234" y="4218953"/>
            <a:ext cx="1005840" cy="1463040"/>
          </a:xfrm>
          <a:prstGeom prst="rect">
            <a:avLst/>
          </a:prstGeom>
          <a:noFill/>
          <a:ln>
            <a:noFill/>
          </a:ln>
          <a:effectLst>
            <a:outerShdw blurRad="50800" dist="38100" dir="5400000" algn="t" rotWithShape="0">
              <a:prstClr val="black">
                <a:alpha val="40000"/>
              </a:prstClr>
            </a:outerShdw>
          </a:effectLst>
          <a:extLst>
            <a:ext uri="{53640926-AAD7-44d8-BBD7-CCE9431645EC}">
              <a14:shadowObscured xmlns:lc="http://schemas.openxmlformats.org/drawingml/2006/lockedCanvas"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xmlns:wps="http://schemas.microsoft.com/office/word/2010/wordprocessingShape" xmlns:wne="http://schemas.microsoft.com/office/word/2006/wordml" xmlns:wpi="http://schemas.microsoft.com/office/word/2010/wordprocessingInk" xmlns:wpg="http://schemas.microsoft.com/office/word/2010/wordprocessingGroup" xmlns:w15="http://schemas.microsoft.com/office/word/2012/wordml" xmlns:w14="http://schemas.microsoft.com/office/word/2010/wordml" xmlns:wp="http://schemas.openxmlformats.org/drawingml/2006/wordprocessingDrawing" xmlns:wp14="http://schemas.microsoft.com/office/word/2010/wordprocessingDrawing" xmlns:m="http://schemas.openxmlformats.org/officeDocument/2006/math" xmlns:mc="http://schemas.openxmlformats.org/markup-compatibility/2006" xmlns:wpc="http://schemas.microsoft.com/office/word/2010/wordprocessingCanvas"/>
            </a:ext>
          </a:extLst>
        </p:spPr>
      </p:pic>
      <p:sp>
        <p:nvSpPr>
          <p:cNvPr id="3" name="Slide Number Placeholder 2"/>
          <p:cNvSpPr>
            <a:spLocks noGrp="1"/>
          </p:cNvSpPr>
          <p:nvPr>
            <p:ph type="sldNum" sz="quarter" idx="12"/>
          </p:nvPr>
        </p:nvSpPr>
        <p:spPr/>
        <p:txBody>
          <a:bodyPr/>
          <a:lstStyle/>
          <a:p>
            <a:fld id="{010617E4-0856-40ED-AA07-9DC7726CB606}" type="slidenum">
              <a:rPr lang="en-US" smtClean="0"/>
              <a:t>4</a:t>
            </a:fld>
            <a:endParaRPr lang="en-US" dirty="0"/>
          </a:p>
        </p:txBody>
      </p:sp>
      <p:pic>
        <p:nvPicPr>
          <p:cNvPr id="29" name="Picture 28"/>
          <p:cNvPicPr>
            <a:picLocks noChangeAspect="1"/>
          </p:cNvPicPr>
          <p:nvPr/>
        </p:nvPicPr>
        <p:blipFill>
          <a:blip r:embed="rId16"/>
          <a:stretch>
            <a:fillRect/>
          </a:stretch>
        </p:blipFill>
        <p:spPr>
          <a:xfrm>
            <a:off x="1443344" y="4218953"/>
            <a:ext cx="1059594" cy="1600200"/>
          </a:xfrm>
          <a:prstGeom prst="rect">
            <a:avLst/>
          </a:prstGeom>
        </p:spPr>
      </p:pic>
      <p:sp>
        <p:nvSpPr>
          <p:cNvPr id="30" name="TextBox 7"/>
          <p:cNvSpPr txBox="1">
            <a:spLocks noChangeArrowheads="1"/>
          </p:cNvSpPr>
          <p:nvPr/>
        </p:nvSpPr>
        <p:spPr bwMode="auto">
          <a:xfrm>
            <a:off x="1203325" y="5678269"/>
            <a:ext cx="15398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1pPr>
            <a:lvl2pPr marL="742950" indent="-285750">
              <a:spcBef>
                <a:spcPct val="20000"/>
              </a:spcBef>
              <a:buClr>
                <a:schemeClr val="accent2"/>
              </a:buClr>
              <a:buFont typeface="Arial" panose="020B0604020202020204" pitchFamily="34" charset="0"/>
              <a:buChar char="-"/>
              <a:defRPr sz="3000" b="1">
                <a:solidFill>
                  <a:srgbClr val="FFFFFF"/>
                </a:solidFill>
                <a:latin typeface="Arial" panose="020B0604020202020204" pitchFamily="34" charset="0"/>
                <a:cs typeface="Arial" panose="020B0604020202020204" pitchFamily="34" charset="0"/>
              </a:defRPr>
            </a:lvl2pPr>
            <a:lvl3pPr marL="11430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3pPr>
            <a:lvl4pPr marL="16002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4pPr>
            <a:lvl5pPr marL="2057400" indent="-228600">
              <a:spcBef>
                <a:spcPct val="20000"/>
              </a:spcBef>
              <a:buClr>
                <a:schemeClr val="accent2"/>
              </a:buClr>
              <a:buChar char="•"/>
              <a:defRPr sz="3000" b="1">
                <a:solidFill>
                  <a:srgbClr val="FFFFFF"/>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2"/>
              </a:buClr>
              <a:buChar char="•"/>
              <a:defRPr sz="3000" b="1">
                <a:solidFill>
                  <a:srgbClr val="FFFFFF"/>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1800" dirty="0" smtClean="0">
                <a:solidFill>
                  <a:schemeClr val="tx1"/>
                </a:solidFill>
              </a:rPr>
              <a:t>Jeanne</a:t>
            </a:r>
          </a:p>
          <a:p>
            <a:pPr algn="ctr" eaLnBrk="1" hangingPunct="1">
              <a:spcBef>
                <a:spcPct val="0"/>
              </a:spcBef>
              <a:buClrTx/>
              <a:buFontTx/>
              <a:buNone/>
            </a:pPr>
            <a:r>
              <a:rPr lang="en-US" altLang="en-US" sz="1800" dirty="0" smtClean="0">
                <a:solidFill>
                  <a:schemeClr val="tx1"/>
                </a:solidFill>
              </a:rPr>
              <a:t>Drinko</a:t>
            </a:r>
            <a:endParaRPr lang="en-US" altLang="en-US" sz="1800" dirty="0">
              <a:solidFill>
                <a:schemeClr val="tx1"/>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678353669"/>
      </p:ext>
    </p:extLst>
  </p:cSld>
  <p:clrMapOvr>
    <a:masterClrMapping/>
  </p:clrMapOvr>
  <mc:AlternateContent xmlns:mc="http://schemas.openxmlformats.org/markup-compatibility/2006" xmlns:p14="http://schemas.microsoft.com/office/powerpoint/2010/main">
    <mc:Choice Requires="p14">
      <p:transition spd="slow" p14:dur="2000" advTm="15257"/>
    </mc:Choice>
    <mc:Fallback xmlns="">
      <p:transition spd="slow" advTm="15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Goals of Cardiac Echo</a:t>
            </a:r>
            <a:endParaRPr lang="en-US" dirty="0"/>
          </a:p>
        </p:txBody>
      </p:sp>
      <p:sp>
        <p:nvSpPr>
          <p:cNvPr id="3" name="Content Placeholder 2"/>
          <p:cNvSpPr>
            <a:spLocks noGrp="1"/>
          </p:cNvSpPr>
          <p:nvPr>
            <p:ph idx="1"/>
          </p:nvPr>
        </p:nvSpPr>
        <p:spPr/>
        <p:txBody>
          <a:bodyPr>
            <a:normAutofit/>
          </a:bodyPr>
          <a:lstStyle/>
          <a:p>
            <a:pPr marL="0" indent="0">
              <a:buNone/>
            </a:pPr>
            <a:r>
              <a:rPr lang="en-US" dirty="0"/>
              <a:t>Echocardiography to assess</a:t>
            </a:r>
            <a:r>
              <a:rPr lang="en-US" dirty="0" smtClean="0"/>
              <a:t>:</a:t>
            </a:r>
          </a:p>
          <a:p>
            <a:r>
              <a:rPr lang="en-US" dirty="0" smtClean="0"/>
              <a:t>Cardiac anatomy and function</a:t>
            </a:r>
          </a:p>
          <a:p>
            <a:r>
              <a:rPr lang="en-US" dirty="0" smtClean="0"/>
              <a:t>Systolic and diastolic function</a:t>
            </a:r>
          </a:p>
          <a:p>
            <a:r>
              <a:rPr lang="en-US" dirty="0" smtClean="0"/>
              <a:t>Hemodynamic Assessment</a:t>
            </a:r>
          </a:p>
          <a:p>
            <a:pPr lvl="1"/>
            <a:r>
              <a:rPr lang="en-US" dirty="0" smtClean="0"/>
              <a:t>Valvular pathology</a:t>
            </a:r>
          </a:p>
          <a:p>
            <a:pPr lvl="1"/>
            <a:r>
              <a:rPr lang="en-US" dirty="0" smtClean="0"/>
              <a:t>Calculation of QP/QS</a:t>
            </a:r>
          </a:p>
          <a:p>
            <a:pPr lvl="1"/>
            <a:r>
              <a:rPr lang="en-US" dirty="0" smtClean="0"/>
              <a:t>CVP and PAP estimate - TR and PR peak Velocities</a:t>
            </a:r>
          </a:p>
          <a:p>
            <a:pPr lvl="1"/>
            <a:endParaRPr lang="en-US" dirty="0" smtClean="0"/>
          </a:p>
          <a:p>
            <a:endParaRPr lang="en-US" dirty="0" smtClean="0"/>
          </a:p>
        </p:txBody>
      </p:sp>
      <p:sp>
        <p:nvSpPr>
          <p:cNvPr id="4" name="Slide Number Placeholder 3"/>
          <p:cNvSpPr>
            <a:spLocks noGrp="1"/>
          </p:cNvSpPr>
          <p:nvPr>
            <p:ph type="sldNum" sz="quarter" idx="12"/>
          </p:nvPr>
        </p:nvSpPr>
        <p:spPr/>
        <p:txBody>
          <a:bodyPr/>
          <a:lstStyle/>
          <a:p>
            <a:fld id="{010617E4-0856-40ED-AA07-9DC7726CB606}" type="slidenum">
              <a:rPr lang="en-US" smtClean="0"/>
              <a:t>5</a:t>
            </a:fld>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928187184"/>
      </p:ext>
    </p:extLst>
  </p:cSld>
  <p:clrMapOvr>
    <a:masterClrMapping/>
  </p:clrMapOvr>
  <mc:AlternateContent xmlns:mc="http://schemas.openxmlformats.org/markup-compatibility/2006" xmlns:p14="http://schemas.microsoft.com/office/powerpoint/2010/main">
    <mc:Choice Requires="p14">
      <p:transition spd="slow" p14:dur="2000" advTm="18579"/>
    </mc:Choice>
    <mc:Fallback xmlns="">
      <p:transition spd="slow" advTm="18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Pre-Qualification</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First Step:</a:t>
            </a:r>
          </a:p>
          <a:p>
            <a:r>
              <a:rPr lang="en-US" dirty="0" smtClean="0"/>
              <a:t>Submit a copy of the current Preventive Maintenance (PM) document for each ultrasound system planned for use in the trial (</a:t>
            </a:r>
            <a:r>
              <a:rPr lang="en-US" i="1" dirty="0" smtClean="0"/>
              <a:t>including serial number</a:t>
            </a:r>
            <a:r>
              <a:rPr lang="en-US" dirty="0" smtClean="0"/>
              <a:t>) to the Core lab </a:t>
            </a:r>
          </a:p>
          <a:p>
            <a:pPr marL="342900" lvl="2" indent="-342900"/>
            <a:r>
              <a:rPr lang="en-US" dirty="0" smtClean="0"/>
              <a:t> </a:t>
            </a:r>
            <a:r>
              <a:rPr lang="en-US" sz="3200" dirty="0"/>
              <a:t>A copy of the PM document should be maintained at the site with the trial regulatory </a:t>
            </a:r>
            <a:r>
              <a:rPr lang="en-US" sz="3200" dirty="0" smtClean="0"/>
              <a:t>files</a:t>
            </a:r>
            <a:endParaRPr lang="en-US" sz="3200" dirty="0"/>
          </a:p>
          <a:p>
            <a:pPr marL="0" indent="0">
              <a:buNone/>
            </a:pPr>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6</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880598324"/>
      </p:ext>
    </p:extLst>
  </p:cSld>
  <p:clrMapOvr>
    <a:masterClrMapping/>
  </p:clrMapOvr>
  <mc:AlternateContent xmlns:mc="http://schemas.openxmlformats.org/markup-compatibility/2006" xmlns:p14="http://schemas.microsoft.com/office/powerpoint/2010/main">
    <mc:Choice Requires="p14">
      <p:transition spd="slow" p14:dur="2000" advTm="30768"/>
    </mc:Choice>
    <mc:Fallback xmlns="">
      <p:transition spd="slow" advTm="30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Echo Qualification Process</a:t>
            </a:r>
            <a:endParaRPr lang="en-US" dirty="0"/>
          </a:p>
        </p:txBody>
      </p:sp>
      <p:sp>
        <p:nvSpPr>
          <p:cNvPr id="3" name="Content Placeholder 2"/>
          <p:cNvSpPr>
            <a:spLocks noGrp="1"/>
          </p:cNvSpPr>
          <p:nvPr>
            <p:ph idx="1"/>
          </p:nvPr>
        </p:nvSpPr>
        <p:spPr/>
        <p:txBody>
          <a:bodyPr/>
          <a:lstStyle/>
          <a:p>
            <a:r>
              <a:rPr lang="en-US" sz="2800" dirty="0"/>
              <a:t>All sites will be required to submit a de-identified sample echocardiogram to the Imaging Core Lab, via AG MEDNET for </a:t>
            </a:r>
            <a:r>
              <a:rPr lang="en-US" sz="2800" i="1" dirty="0">
                <a:solidFill>
                  <a:srgbClr val="FFFF00"/>
                </a:solidFill>
              </a:rPr>
              <a:t>each sonographer</a:t>
            </a:r>
            <a:r>
              <a:rPr lang="en-US" sz="2800" dirty="0">
                <a:solidFill>
                  <a:srgbClr val="FFFF00"/>
                </a:solidFill>
              </a:rPr>
              <a:t> </a:t>
            </a:r>
            <a:r>
              <a:rPr lang="en-US" sz="2800" dirty="0"/>
              <a:t>participating in the </a:t>
            </a:r>
            <a:r>
              <a:rPr lang="en-US" sz="2800" dirty="0" smtClean="0"/>
              <a:t>trial</a:t>
            </a:r>
          </a:p>
          <a:p>
            <a:pPr marL="342900" lvl="2" indent="-342900"/>
            <a:r>
              <a:rPr lang="en-US" sz="2800" dirty="0" smtClean="0"/>
              <a:t>At a minimum a </a:t>
            </a:r>
            <a:r>
              <a:rPr lang="en-US" sz="2800" dirty="0"/>
              <a:t>backup sonographer should be identified and follow the same qualification </a:t>
            </a:r>
            <a:r>
              <a:rPr lang="en-US" sz="2800" dirty="0" smtClean="0"/>
              <a:t>process</a:t>
            </a:r>
          </a:p>
          <a:p>
            <a:pPr marL="342900" lvl="2" indent="-342900"/>
            <a:r>
              <a:rPr lang="en-US" sz="2800" dirty="0"/>
              <a:t>The qualification study performed should follow the     PVDOMICS imaging </a:t>
            </a:r>
            <a:r>
              <a:rPr lang="en-US" sz="2800" dirty="0" smtClean="0"/>
              <a:t>protocol but may be performed on any subject</a:t>
            </a:r>
          </a:p>
          <a:p>
            <a:pPr marL="342900" lvl="2" indent="-342900"/>
            <a:endParaRPr lang="en-US" sz="2800" dirty="0"/>
          </a:p>
          <a:p>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7</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4277860652"/>
      </p:ext>
    </p:extLst>
  </p:cSld>
  <p:clrMapOvr>
    <a:masterClrMapping/>
  </p:clrMapOvr>
  <mc:AlternateContent xmlns:mc="http://schemas.openxmlformats.org/markup-compatibility/2006" xmlns:p14="http://schemas.microsoft.com/office/powerpoint/2010/main">
    <mc:Choice Requires="p14">
      <p:transition spd="slow" p14:dur="2000" advTm="19288"/>
    </mc:Choice>
    <mc:Fallback xmlns="">
      <p:transition spd="slow" advTm="19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Purpose of the Qualification Process</a:t>
            </a:r>
            <a:endParaRPr lang="en-US" dirty="0"/>
          </a:p>
        </p:txBody>
      </p:sp>
      <p:sp>
        <p:nvSpPr>
          <p:cNvPr id="3" name="Content Placeholder 2"/>
          <p:cNvSpPr>
            <a:spLocks noGrp="1"/>
          </p:cNvSpPr>
          <p:nvPr>
            <p:ph idx="1"/>
          </p:nvPr>
        </p:nvSpPr>
        <p:spPr/>
        <p:txBody>
          <a:bodyPr>
            <a:normAutofit/>
          </a:bodyPr>
          <a:lstStyle/>
          <a:p>
            <a:r>
              <a:rPr lang="en-US" sz="2800" dirty="0"/>
              <a:t>T</a:t>
            </a:r>
            <a:r>
              <a:rPr lang="en-US" sz="2800" dirty="0" smtClean="0"/>
              <a:t>o </a:t>
            </a:r>
            <a:r>
              <a:rPr lang="en-US" sz="2800" dirty="0"/>
              <a:t>ensure compatibility between site Echo acquisition and Core Lab analysis tools </a:t>
            </a:r>
            <a:endParaRPr lang="en-US" sz="2800" dirty="0" smtClean="0"/>
          </a:p>
          <a:p>
            <a:r>
              <a:rPr lang="en-US" sz="2800" dirty="0"/>
              <a:t>T</a:t>
            </a:r>
            <a:r>
              <a:rPr lang="en-US" sz="2800" dirty="0" smtClean="0"/>
              <a:t>o ensure moving image files play </a:t>
            </a:r>
          </a:p>
          <a:p>
            <a:pPr marL="342900" lvl="2" indent="-342900"/>
            <a:r>
              <a:rPr lang="en-US" sz="2800" dirty="0"/>
              <a:t>T</a:t>
            </a:r>
            <a:r>
              <a:rPr lang="en-US" sz="2800" dirty="0" smtClean="0"/>
              <a:t>o </a:t>
            </a:r>
            <a:r>
              <a:rPr lang="en-US" sz="2800" dirty="0"/>
              <a:t>ensure adherence to the imaging </a:t>
            </a:r>
            <a:r>
              <a:rPr lang="en-US" sz="2800" dirty="0" smtClean="0"/>
              <a:t>protocol</a:t>
            </a:r>
          </a:p>
          <a:p>
            <a:pPr marL="342900" lvl="2" indent="-342900"/>
            <a:r>
              <a:rPr lang="en-US" sz="2800" dirty="0"/>
              <a:t>T</a:t>
            </a:r>
            <a:r>
              <a:rPr lang="en-US" sz="2800" dirty="0" smtClean="0"/>
              <a:t>o become familiar with the image anonymizing  process</a:t>
            </a:r>
          </a:p>
          <a:p>
            <a:pPr marL="342900" lvl="2" indent="-342900"/>
            <a:r>
              <a:rPr lang="en-US" sz="2800" dirty="0"/>
              <a:t>T</a:t>
            </a:r>
            <a:r>
              <a:rPr lang="en-US" sz="2800" dirty="0" smtClean="0"/>
              <a:t>o </a:t>
            </a:r>
            <a:r>
              <a:rPr lang="en-US" sz="2800" dirty="0"/>
              <a:t>become familiar with </a:t>
            </a:r>
            <a:r>
              <a:rPr lang="en-US" sz="2800" dirty="0" smtClean="0"/>
              <a:t>the image upload and transfer process</a:t>
            </a:r>
            <a:endParaRPr lang="en-US" sz="2800" dirty="0"/>
          </a:p>
          <a:p>
            <a:endParaRPr lang="en-US" sz="2800" dirty="0"/>
          </a:p>
        </p:txBody>
      </p:sp>
      <p:sp>
        <p:nvSpPr>
          <p:cNvPr id="4" name="Slide Number Placeholder 3"/>
          <p:cNvSpPr>
            <a:spLocks noGrp="1"/>
          </p:cNvSpPr>
          <p:nvPr>
            <p:ph type="sldNum" sz="quarter" idx="12"/>
          </p:nvPr>
        </p:nvSpPr>
        <p:spPr/>
        <p:txBody>
          <a:bodyPr/>
          <a:lstStyle/>
          <a:p>
            <a:fld id="{010617E4-0856-40ED-AA07-9DC7726CB606}" type="slidenum">
              <a:rPr lang="en-US" smtClean="0"/>
              <a:t>8</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641506663"/>
      </p:ext>
    </p:extLst>
  </p:cSld>
  <p:clrMapOvr>
    <a:masterClrMapping/>
  </p:clrMapOvr>
  <mc:AlternateContent xmlns:mc="http://schemas.openxmlformats.org/markup-compatibility/2006" xmlns:p14="http://schemas.microsoft.com/office/powerpoint/2010/main">
    <mc:Choice Requires="p14">
      <p:transition spd="slow" p14:dur="2000" advTm="28968"/>
    </mc:Choice>
    <mc:Fallback xmlns="">
      <p:transition spd="slow" advTm="28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sz="2800" dirty="0" smtClean="0"/>
              <a:t>The site coordinator will receive notification of the qualification results electronically in the form of a critique</a:t>
            </a:r>
          </a:p>
          <a:p>
            <a:pPr marL="342900" lvl="2" indent="-342900"/>
            <a:r>
              <a:rPr lang="en-US" sz="2800" dirty="0" smtClean="0"/>
              <a:t>If a sonographer does not pass the initial qualification, </a:t>
            </a:r>
            <a:r>
              <a:rPr lang="en-US" sz="2800" dirty="0"/>
              <a:t>the Imaging Core Lab will use the critique </a:t>
            </a:r>
            <a:r>
              <a:rPr lang="en-US" sz="2800" dirty="0" smtClean="0"/>
              <a:t>system to </a:t>
            </a:r>
            <a:r>
              <a:rPr lang="en-US" sz="2800" dirty="0"/>
              <a:t>recommend changes for resubmission of another Echo qualification </a:t>
            </a:r>
            <a:r>
              <a:rPr lang="en-US" sz="2800" dirty="0" smtClean="0"/>
              <a:t>study</a:t>
            </a:r>
            <a:endParaRPr lang="en-US" sz="2800" dirty="0"/>
          </a:p>
          <a:p>
            <a:pPr marL="342900" lvl="2" indent="-342900"/>
            <a:r>
              <a:rPr lang="en-US" sz="2800" dirty="0" smtClean="0"/>
              <a:t>All sonographers must pass qualification before performing a PVDOMICS exam</a:t>
            </a:r>
            <a:endParaRPr lang="en-US" sz="2800" b="1" dirty="0"/>
          </a:p>
          <a:p>
            <a:pPr marL="0" indent="0">
              <a:buNone/>
            </a:pPr>
            <a:endParaRPr lang="en-US" dirty="0"/>
          </a:p>
        </p:txBody>
      </p:sp>
      <p:sp>
        <p:nvSpPr>
          <p:cNvPr id="4" name="Title 1"/>
          <p:cNvSpPr>
            <a:spLocks noGrp="1"/>
          </p:cNvSpPr>
          <p:nvPr>
            <p:ph type="title"/>
          </p:nvPr>
        </p:nvSpPr>
        <p:spPr/>
        <p:txBody>
          <a:bodyPr/>
          <a:lstStyle/>
          <a:p>
            <a:r>
              <a:rPr lang="en-US" dirty="0" smtClean="0"/>
              <a:t> Qualification Notification</a:t>
            </a:r>
            <a:endParaRPr lang="en-US" dirty="0"/>
          </a:p>
        </p:txBody>
      </p:sp>
      <p:sp>
        <p:nvSpPr>
          <p:cNvPr id="2" name="Slide Number Placeholder 1"/>
          <p:cNvSpPr>
            <a:spLocks noGrp="1"/>
          </p:cNvSpPr>
          <p:nvPr>
            <p:ph type="sldNum" sz="quarter" idx="12"/>
          </p:nvPr>
        </p:nvSpPr>
        <p:spPr/>
        <p:txBody>
          <a:bodyPr/>
          <a:lstStyle/>
          <a:p>
            <a:fld id="{010617E4-0856-40ED-AA07-9DC7726CB606}" type="slidenum">
              <a:rPr lang="en-US" smtClean="0"/>
              <a:t>9</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134686789"/>
      </p:ext>
    </p:extLst>
  </p:cSld>
  <p:clrMapOvr>
    <a:masterClrMapping/>
  </p:clrMapOvr>
  <mc:AlternateContent xmlns:mc="http://schemas.openxmlformats.org/markup-compatibility/2006" xmlns:p14="http://schemas.microsoft.com/office/powerpoint/2010/main">
    <mc:Choice Requires="p14">
      <p:transition spd="slow" p14:dur="2000" advTm="26751"/>
    </mc:Choice>
    <mc:Fallback xmlns="">
      <p:transition spd="slow" advTm="26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Getting Started</a:t>
            </a:r>
            <a:endParaRPr lang="en-US" dirty="0"/>
          </a:p>
        </p:txBody>
      </p:sp>
      <p:sp>
        <p:nvSpPr>
          <p:cNvPr id="3" name="Content Placeholder 2"/>
          <p:cNvSpPr>
            <a:spLocks noGrp="1"/>
          </p:cNvSpPr>
          <p:nvPr>
            <p:ph idx="1"/>
          </p:nvPr>
        </p:nvSpPr>
        <p:spPr/>
        <p:txBody>
          <a:bodyPr>
            <a:normAutofit fontScale="92500"/>
          </a:bodyPr>
          <a:lstStyle/>
          <a:p>
            <a:r>
              <a:rPr lang="en-US" dirty="0" smtClean="0"/>
              <a:t>Secure the subject ID from project coordinator</a:t>
            </a:r>
          </a:p>
          <a:p>
            <a:r>
              <a:rPr lang="en-US" dirty="0" smtClean="0"/>
              <a:t>Each subject will have a unique identifier which includes a two digit site number and four digit subject number plus two alpha characters Example: 110001-AB</a:t>
            </a:r>
          </a:p>
          <a:p>
            <a:r>
              <a:rPr lang="en-US" dirty="0" smtClean="0"/>
              <a:t>On the machine label last name as PVD and  leave the first name blank.  </a:t>
            </a:r>
            <a:r>
              <a:rPr lang="en-US" dirty="0"/>
              <a:t>I</a:t>
            </a:r>
            <a:r>
              <a:rPr lang="en-US" dirty="0" smtClean="0"/>
              <a:t>n the patient ID enter </a:t>
            </a:r>
            <a:r>
              <a:rPr lang="en-US" dirty="0"/>
              <a:t>the two digit site and four digit subject number followed by </a:t>
            </a:r>
            <a:r>
              <a:rPr lang="en-US" dirty="0" smtClean="0"/>
              <a:t>the two </a:t>
            </a:r>
            <a:r>
              <a:rPr lang="en-US" dirty="0"/>
              <a:t>digit </a:t>
            </a:r>
            <a:r>
              <a:rPr lang="en-US" dirty="0" smtClean="0"/>
              <a:t>alpha characters</a:t>
            </a:r>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10</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285505934"/>
      </p:ext>
    </p:extLst>
  </p:cSld>
  <p:clrMapOvr>
    <a:masterClrMapping/>
  </p:clrMapOvr>
  <mc:AlternateContent xmlns:mc="http://schemas.openxmlformats.org/markup-compatibility/2006" xmlns:p14="http://schemas.microsoft.com/office/powerpoint/2010/main">
    <mc:Choice Requires="p14">
      <p:transition spd="slow" p14:dur="2000" advTm="30211"/>
    </mc:Choice>
    <mc:Fallback xmlns="">
      <p:transition spd="slow" advTm="30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Part 1- Mandatory Protocol</a:t>
            </a:r>
            <a:endParaRPr lang="en-US" dirty="0"/>
          </a:p>
        </p:txBody>
      </p:sp>
      <p:sp>
        <p:nvSpPr>
          <p:cNvPr id="3" name="Content Placeholder 2"/>
          <p:cNvSpPr>
            <a:spLocks noGrp="1"/>
          </p:cNvSpPr>
          <p:nvPr>
            <p:ph idx="1"/>
          </p:nvPr>
        </p:nvSpPr>
        <p:spPr/>
        <p:txBody>
          <a:bodyPr>
            <a:normAutofit fontScale="92500"/>
          </a:bodyPr>
          <a:lstStyle/>
          <a:p>
            <a:pPr lvl="0"/>
            <a:r>
              <a:rPr lang="en-US" dirty="0"/>
              <a:t>All images should be collected in </a:t>
            </a:r>
            <a:r>
              <a:rPr lang="en-US" dirty="0">
                <a:solidFill>
                  <a:srgbClr val="FFFF00"/>
                </a:solidFill>
              </a:rPr>
              <a:t>two sets of three beat loops</a:t>
            </a:r>
            <a:r>
              <a:rPr lang="en-US" dirty="0"/>
              <a:t> for a total of 6 complete cardiac cycles</a:t>
            </a:r>
          </a:p>
          <a:p>
            <a:pPr lvl="0"/>
            <a:r>
              <a:rPr lang="en-US" dirty="0"/>
              <a:t>Collect images during breath hold for best image </a:t>
            </a:r>
            <a:r>
              <a:rPr lang="en-US" dirty="0" smtClean="0"/>
              <a:t>optimization (held apnea)</a:t>
            </a:r>
            <a:endParaRPr lang="en-US" dirty="0"/>
          </a:p>
          <a:p>
            <a:pPr lvl="0"/>
            <a:r>
              <a:rPr lang="en-US" dirty="0"/>
              <a:t>Agitated saline (with a few drops of blood) should be used  to assure peak TR Velocity jet is achieved</a:t>
            </a:r>
          </a:p>
          <a:p>
            <a:pPr lvl="0"/>
            <a:r>
              <a:rPr lang="en-US" dirty="0"/>
              <a:t>Contrast enhancement when clinically indicated</a:t>
            </a:r>
          </a:p>
          <a:p>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11</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49674270"/>
      </p:ext>
    </p:extLst>
  </p:cSld>
  <p:clrMapOvr>
    <a:masterClrMapping/>
  </p:clrMapOvr>
  <mc:AlternateContent xmlns:mc="http://schemas.openxmlformats.org/markup-compatibility/2006" xmlns:p14="http://schemas.microsoft.com/office/powerpoint/2010/main">
    <mc:Choice Requires="p14">
      <p:transition spd="slow" p14:dur="2000" advTm="41123"/>
    </mc:Choice>
    <mc:Fallback xmlns="">
      <p:transition spd="slow" advTm="41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Parasternal Long </a:t>
            </a:r>
            <a:r>
              <a:rPr lang="en-US" dirty="0" smtClean="0"/>
              <a:t>Axis (PLAX)</a:t>
            </a:r>
            <a:endParaRPr lang="en-US" dirty="0"/>
          </a:p>
        </p:txBody>
      </p:sp>
      <p:sp>
        <p:nvSpPr>
          <p:cNvPr id="3" name="Content Placeholder 2"/>
          <p:cNvSpPr>
            <a:spLocks noGrp="1"/>
          </p:cNvSpPr>
          <p:nvPr>
            <p:ph idx="1"/>
          </p:nvPr>
        </p:nvSpPr>
        <p:spPr/>
        <p:txBody>
          <a:bodyPr>
            <a:normAutofit fontScale="85000" lnSpcReduction="20000"/>
          </a:bodyPr>
          <a:lstStyle/>
          <a:p>
            <a:r>
              <a:rPr lang="en-US" dirty="0"/>
              <a:t>Increased  depth field of </a:t>
            </a:r>
            <a:r>
              <a:rPr lang="en-US" dirty="0" smtClean="0"/>
              <a:t>view(FOV)</a:t>
            </a:r>
            <a:endParaRPr lang="en-US" sz="2800" dirty="0"/>
          </a:p>
          <a:p>
            <a:r>
              <a:rPr lang="en-US" dirty="0" smtClean="0"/>
              <a:t>Decreased </a:t>
            </a:r>
            <a:r>
              <a:rPr lang="en-US" dirty="0"/>
              <a:t>depth FOV </a:t>
            </a:r>
            <a:endParaRPr lang="en-US" sz="1800" dirty="0"/>
          </a:p>
          <a:p>
            <a:r>
              <a:rPr lang="en-US" dirty="0" smtClean="0"/>
              <a:t>Focus </a:t>
            </a:r>
            <a:r>
              <a:rPr lang="en-US" dirty="0"/>
              <a:t>on LVOT with and without zoom mode (include annulus, sinus and STJ) </a:t>
            </a:r>
            <a:endParaRPr lang="en-US" sz="1800" dirty="0"/>
          </a:p>
          <a:p>
            <a:r>
              <a:rPr lang="en-US" dirty="0" smtClean="0"/>
              <a:t>Move </a:t>
            </a:r>
            <a:r>
              <a:rPr lang="en-US" dirty="0"/>
              <a:t>up an intercostal space to better visualize proximal ascending </a:t>
            </a:r>
            <a:r>
              <a:rPr lang="en-US" dirty="0" smtClean="0"/>
              <a:t>aorta</a:t>
            </a:r>
            <a:endParaRPr lang="en-US" sz="1800" dirty="0"/>
          </a:p>
          <a:p>
            <a:r>
              <a:rPr lang="en-US" dirty="0" smtClean="0"/>
              <a:t>M-Mode </a:t>
            </a:r>
            <a:r>
              <a:rPr lang="en-US" dirty="0"/>
              <a:t>AO </a:t>
            </a:r>
            <a:r>
              <a:rPr lang="en-US" dirty="0" smtClean="0"/>
              <a:t>Root</a:t>
            </a:r>
            <a:endParaRPr lang="en-US" sz="1800" dirty="0"/>
          </a:p>
          <a:p>
            <a:r>
              <a:rPr lang="en-US" dirty="0" smtClean="0"/>
              <a:t>M-Mode MV</a:t>
            </a:r>
            <a:endParaRPr lang="en-US" sz="1800" dirty="0"/>
          </a:p>
          <a:p>
            <a:r>
              <a:rPr lang="en-US" dirty="0" smtClean="0"/>
              <a:t>M-Mode </a:t>
            </a:r>
            <a:r>
              <a:rPr lang="en-US" dirty="0"/>
              <a:t>LV </a:t>
            </a:r>
            <a:endParaRPr lang="en-US" sz="1800" dirty="0"/>
          </a:p>
          <a:p>
            <a:r>
              <a:rPr lang="en-US" dirty="0" smtClean="0"/>
              <a:t>Color </a:t>
            </a:r>
            <a:r>
              <a:rPr lang="en-US" dirty="0"/>
              <a:t>Doppler on Aortic Valve (</a:t>
            </a:r>
            <a:r>
              <a:rPr lang="en-US" dirty="0" smtClean="0"/>
              <a:t>AV)</a:t>
            </a:r>
            <a:endParaRPr lang="en-US" sz="1800" dirty="0"/>
          </a:p>
          <a:p>
            <a:r>
              <a:rPr lang="en-US" dirty="0" smtClean="0"/>
              <a:t>Color </a:t>
            </a:r>
            <a:r>
              <a:rPr lang="en-US" dirty="0"/>
              <a:t>Doppler on Mitral Valve (MV)	</a:t>
            </a:r>
            <a:endParaRPr lang="en-US" sz="1800" dirty="0"/>
          </a:p>
          <a:p>
            <a:pPr marL="0" indent="0">
              <a:buNone/>
            </a:pPr>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12</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913267388"/>
      </p:ext>
    </p:extLst>
  </p:cSld>
  <p:clrMapOvr>
    <a:masterClrMapping/>
  </p:clrMapOvr>
  <mc:AlternateContent xmlns:mc="http://schemas.openxmlformats.org/markup-compatibility/2006" xmlns:p14="http://schemas.microsoft.com/office/powerpoint/2010/main">
    <mc:Choice Requires="p14">
      <p:transition spd="slow" p14:dur="2000" advTm="22378"/>
    </mc:Choice>
    <mc:Fallback xmlns="">
      <p:transition spd="slow" advTm="22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Parasternal Long Axis</a:t>
            </a:r>
            <a:endParaRPr lang="en-US" dirty="0"/>
          </a:p>
        </p:txBody>
      </p:sp>
      <p:sp>
        <p:nvSpPr>
          <p:cNvPr id="8" name="Text Placeholder 7"/>
          <p:cNvSpPr>
            <a:spLocks noGrp="1"/>
          </p:cNvSpPr>
          <p:nvPr>
            <p:ph type="body" idx="1"/>
          </p:nvPr>
        </p:nvSpPr>
        <p:spPr/>
        <p:txBody>
          <a:bodyPr/>
          <a:lstStyle/>
          <a:p>
            <a:r>
              <a:rPr lang="en-US" dirty="0" smtClean="0"/>
              <a:t>Increased depth FOV</a:t>
            </a:r>
            <a:endParaRPr lang="en-US" dirty="0"/>
          </a:p>
        </p:txBody>
      </p:sp>
      <p:pic>
        <p:nvPicPr>
          <p:cNvPr id="6" name="Plax_increased depth1">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rotWithShape="1">
          <a:blip r:embed="rId9"/>
          <a:srcRect t="10569"/>
          <a:stretch/>
        </p:blipFill>
        <p:spPr>
          <a:xfrm>
            <a:off x="457200" y="2971800"/>
            <a:ext cx="4040188" cy="2673350"/>
          </a:xfrm>
        </p:spPr>
      </p:pic>
      <p:sp>
        <p:nvSpPr>
          <p:cNvPr id="9" name="Text Placeholder 8"/>
          <p:cNvSpPr>
            <a:spLocks noGrp="1"/>
          </p:cNvSpPr>
          <p:nvPr>
            <p:ph type="body" sz="quarter" idx="3"/>
          </p:nvPr>
        </p:nvSpPr>
        <p:spPr/>
        <p:txBody>
          <a:bodyPr/>
          <a:lstStyle/>
          <a:p>
            <a:r>
              <a:rPr lang="en-US" dirty="0" smtClean="0"/>
              <a:t>Decreased depth FOV</a:t>
            </a:r>
            <a:endParaRPr lang="en-US" dirty="0"/>
          </a:p>
        </p:txBody>
      </p:sp>
      <p:pic>
        <p:nvPicPr>
          <p:cNvPr id="7" name="Plax_nl depth2">
            <a:hlinkClick r:id="" action="ppaction://media"/>
          </p:cNvPr>
          <p:cNvPicPr>
            <a:picLocks noGrp="1" noChangeAspect="1"/>
          </p:cNvPicPr>
          <p:nvPr>
            <p:ph sz="quarter" idx="4"/>
            <a:videoFile r:link="rId4"/>
            <p:extLst>
              <p:ext uri="{DAA4B4D4-6D71-4841-9C94-3DE7FCFB9230}">
                <p14:media xmlns:p14="http://schemas.microsoft.com/office/powerpoint/2010/main" r:embed="rId3"/>
              </p:ext>
            </p:extLst>
          </p:nvPr>
        </p:nvPicPr>
        <p:blipFill rotWithShape="1">
          <a:blip r:embed="rId10"/>
          <a:srcRect t="10615"/>
          <a:stretch/>
        </p:blipFill>
        <p:spPr>
          <a:xfrm>
            <a:off x="4645025" y="2971800"/>
            <a:ext cx="4041775" cy="2673350"/>
          </a:xfrm>
        </p:spPr>
      </p:pic>
      <p:sp>
        <p:nvSpPr>
          <p:cNvPr id="3" name="Slide Number Placeholder 2"/>
          <p:cNvSpPr>
            <a:spLocks noGrp="1"/>
          </p:cNvSpPr>
          <p:nvPr>
            <p:ph type="sldNum" sz="quarter" idx="12"/>
          </p:nvPr>
        </p:nvSpPr>
        <p:spPr/>
        <p:txBody>
          <a:bodyPr/>
          <a:lstStyle/>
          <a:p>
            <a:fld id="{010617E4-0856-40ED-AA07-9DC7726CB606}" type="slidenum">
              <a:rPr lang="en-US" smtClean="0"/>
              <a:t>13</a:t>
            </a:fld>
            <a:endParaRPr lang="en-US"/>
          </a:p>
        </p:txBody>
      </p:sp>
      <p:pic>
        <p:nvPicPr>
          <p:cNvPr id="4" name="Audio 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36173080"/>
      </p:ext>
    </p:extLst>
  </p:cSld>
  <p:clrMapOvr>
    <a:masterClrMapping/>
  </p:clrMapOvr>
  <mc:AlternateContent xmlns:mc="http://schemas.openxmlformats.org/markup-compatibility/2006" xmlns:p14="http://schemas.microsoft.com/office/powerpoint/2010/main">
    <mc:Choice Requires="p14">
      <p:transition spd="slow" p14:dur="2000" advTm="20124"/>
    </mc:Choice>
    <mc:Fallback xmlns="">
      <p:transition spd="slow" advTm="20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041" fill="hold"/>
                                        <p:tgtEl>
                                          <p:spTgt spid="7"/>
                                        </p:tgtEl>
                                      </p:cBhvr>
                                    </p:cmd>
                                  </p:childTnLst>
                                </p:cTn>
                              </p:par>
                            </p:childTnLst>
                          </p:cTn>
                        </p:par>
                        <p:par>
                          <p:cTn id="10" fill="hold">
                            <p:stCondLst>
                              <p:cond delay="2041"/>
                            </p:stCondLst>
                            <p:childTnLst>
                              <p:par>
                                <p:cTn id="11" presetID="1" presetClass="mediacall" presetSubtype="0" fill="hold" nodeType="afterEffect">
                                  <p:stCondLst>
                                    <p:cond delay="0"/>
                                  </p:stCondLst>
                                  <p:childTnLst>
                                    <p:cmd type="call" cmd="playFrom(0.0)">
                                      <p:cBhvr>
                                        <p:cTn id="12" dur="204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7"/>
                </p:tgtEl>
              </p:cMediaNode>
            </p:video>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7"/>
                                        </p:tgtEl>
                                      </p:cBhvr>
                                    </p:cmd>
                                  </p:childTnLst>
                                </p:cTn>
                              </p:par>
                            </p:childTnLst>
                          </p:cTn>
                        </p:par>
                      </p:childTnLst>
                    </p:cTn>
                  </p:par>
                </p:childTnLst>
              </p:cTn>
              <p:nextCondLst>
                <p:cond evt="onClick" delay="0">
                  <p:tgtEl>
                    <p:spTgt spid="7"/>
                  </p:tgtEl>
                </p:cond>
              </p:nextCondLst>
            </p:seq>
            <p:video>
              <p:cMediaNode vol="80000">
                <p:cTn id="19" repeatCount="indefinite" fill="hold" display="0">
                  <p:stCondLst>
                    <p:cond delay="indefinite"/>
                  </p:stCondLst>
                </p:cTn>
                <p:tgtEl>
                  <p:spTgt spid="6"/>
                </p:tgtEl>
              </p:cMediaNode>
            </p:video>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25"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59" objId="7"/>
        <p14:playEvt time="2105" objId="6"/>
        <p14:playEvt time="2444" objId="7"/>
        <p14:playEvt time="4465" objId="6"/>
        <p14:playEvt time="4755" objId="7"/>
        <p14:playEvt time="6766" objId="6"/>
        <p14:playEvt time="7096" objId="7"/>
        <p14:playEvt time="9057" objId="6"/>
        <p14:playEvt time="9387" objId="7"/>
        <p14:playEvt time="11317" objId="6"/>
        <p14:playEvt time="11708" objId="7"/>
        <p14:playEvt time="13258" objId="6"/>
        <p14:playEvt time="14019" objId="7"/>
        <p14:playEvt time="15569" objId="6"/>
        <p14:playEvt time="16290" objId="7"/>
        <p14:playEvt time="17504" objId="6"/>
        <p14:playEvt time="18224" objId="7"/>
        <p14:playEvt time="19841" objId="6"/>
        <p14:stopEvt time="20124" objId="7"/>
        <p14:stopEvt time="20124" objId="6"/>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LAX_LVOT reg.9">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11"/>
          <a:srcRect l="4788" t="9937" r="10547" b="18936"/>
          <a:stretch/>
        </p:blipFill>
        <p:spPr>
          <a:xfrm>
            <a:off x="876300" y="1295399"/>
            <a:ext cx="3200400" cy="2046083"/>
          </a:xfrm>
          <a:prstGeom prst="rect">
            <a:avLst/>
          </a:prstGeom>
        </p:spPr>
      </p:pic>
      <p:sp>
        <p:nvSpPr>
          <p:cNvPr id="2" name="Title 1"/>
          <p:cNvSpPr>
            <a:spLocks noGrp="1"/>
          </p:cNvSpPr>
          <p:nvPr>
            <p:ph type="title"/>
          </p:nvPr>
        </p:nvSpPr>
        <p:spPr/>
        <p:txBody>
          <a:bodyPr/>
          <a:lstStyle/>
          <a:p>
            <a:r>
              <a:rPr lang="en-US" dirty="0" smtClean="0"/>
              <a:t>Focus on LVOT – Zoom mode</a:t>
            </a:r>
            <a:endParaRPr lang="en-US" dirty="0"/>
          </a:p>
        </p:txBody>
      </p:sp>
      <p:pic>
        <p:nvPicPr>
          <p:cNvPr id="7" name="PLAX_LVOT_Zoom4">
            <a:hlinkClick r:id="" action="ppaction://media"/>
          </p:cNvPr>
          <p:cNvPicPr>
            <a:picLocks noGrp="1" noChangeAspect="1"/>
          </p:cNvPicPr>
          <p:nvPr>
            <p:ph sz="half" idx="1"/>
            <a:videoFile r:link="rId4"/>
            <p:extLst>
              <p:ext uri="{DAA4B4D4-6D71-4841-9C94-3DE7FCFB9230}">
                <p14:media xmlns:p14="http://schemas.microsoft.com/office/powerpoint/2010/main" r:embed="rId3"/>
              </p:ext>
            </p:extLst>
          </p:nvPr>
        </p:nvPicPr>
        <p:blipFill rotWithShape="1">
          <a:blip r:embed="rId12"/>
          <a:srcRect t="11497"/>
          <a:stretch/>
        </p:blipFill>
        <p:spPr>
          <a:xfrm>
            <a:off x="457200" y="3505200"/>
            <a:ext cx="4038600" cy="2749550"/>
          </a:xfrm>
        </p:spPr>
      </p:pic>
      <p:pic>
        <p:nvPicPr>
          <p:cNvPr id="8" name="PLAX_LVOT_CFD5">
            <a:hlinkClick r:id="" action="ppaction://media"/>
          </p:cNvPr>
          <p:cNvPicPr>
            <a:picLocks noGrp="1" noChangeAspect="1"/>
          </p:cNvPicPr>
          <p:nvPr>
            <p:ph sz="half" idx="2"/>
            <a:videoFile r:link="rId6"/>
            <p:extLst>
              <p:ext uri="{DAA4B4D4-6D71-4841-9C94-3DE7FCFB9230}">
                <p14:media xmlns:p14="http://schemas.microsoft.com/office/powerpoint/2010/main" r:embed="rId5"/>
              </p:ext>
            </p:extLst>
          </p:nvPr>
        </p:nvPicPr>
        <p:blipFill rotWithShape="1">
          <a:blip r:embed="rId13"/>
          <a:srcRect t="11497"/>
          <a:stretch/>
        </p:blipFill>
        <p:spPr>
          <a:xfrm>
            <a:off x="4648200" y="3505200"/>
            <a:ext cx="4038600" cy="2749550"/>
          </a:xfrm>
        </p:spPr>
      </p:pic>
      <p:pic>
        <p:nvPicPr>
          <p:cNvPr id="13" name="Picture 12"/>
          <p:cNvPicPr>
            <a:picLocks noChangeAspect="1"/>
          </p:cNvPicPr>
          <p:nvPr/>
        </p:nvPicPr>
        <p:blipFill rotWithShape="1">
          <a:blip r:embed="rId14">
            <a:extLst>
              <a:ext uri="{28A0092B-C50C-407E-A947-70E740481C1C}">
                <a14:useLocalDpi xmlns:a14="http://schemas.microsoft.com/office/drawing/2010/main" val="0"/>
              </a:ext>
            </a:extLst>
          </a:blip>
          <a:srcRect t="8677"/>
          <a:stretch/>
        </p:blipFill>
        <p:spPr>
          <a:xfrm>
            <a:off x="5195429" y="1295398"/>
            <a:ext cx="2944142" cy="2046083"/>
          </a:xfrm>
          <a:prstGeom prst="rect">
            <a:avLst/>
          </a:prstGeom>
        </p:spPr>
      </p:pic>
      <p:cxnSp>
        <p:nvCxnSpPr>
          <p:cNvPr id="17" name="Straight Arrow Connector 16"/>
          <p:cNvCxnSpPr/>
          <p:nvPr/>
        </p:nvCxnSpPr>
        <p:spPr>
          <a:xfrm flipH="1">
            <a:off x="7620000" y="2438398"/>
            <a:ext cx="7620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6629400" y="2353450"/>
            <a:ext cx="190500" cy="457202"/>
          </a:xfrm>
          <a:prstGeom prst="straightConnector1">
            <a:avLst/>
          </a:prstGeom>
          <a:ln w="28575">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p:txBody>
          <a:bodyPr/>
          <a:lstStyle/>
          <a:p>
            <a:fld id="{010617E4-0856-40ED-AA07-9DC7726CB606}" type="slidenum">
              <a:rPr lang="en-US" smtClean="0"/>
              <a:t>14</a:t>
            </a:fld>
            <a:endParaRPr lang="en-US"/>
          </a:p>
        </p:txBody>
      </p:sp>
      <p:pic>
        <p:nvPicPr>
          <p:cNvPr id="4" name="Audio 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716772487"/>
      </p:ext>
    </p:extLst>
  </p:cSld>
  <p:clrMapOvr>
    <a:masterClrMapping/>
  </p:clrMapOvr>
  <mc:AlternateContent xmlns:mc="http://schemas.openxmlformats.org/markup-compatibility/2006" xmlns:p14="http://schemas.microsoft.com/office/powerpoint/2010/main">
    <mc:Choice Requires="p14">
      <p:transition spd="slow" p14:dur="2000" advTm="23101"/>
    </mc:Choice>
    <mc:Fallback xmlns="">
      <p:transition spd="slow" advTm="23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749" fill="hold"/>
                                        <p:tgtEl>
                                          <p:spTgt spid="9"/>
                                        </p:tgtEl>
                                      </p:cBhvr>
                                    </p:cmd>
                                  </p:childTnLst>
                                </p:cTn>
                              </p:par>
                            </p:childTnLst>
                          </p:cTn>
                        </p:par>
                        <p:par>
                          <p:cTn id="10" fill="hold">
                            <p:stCondLst>
                              <p:cond delay="2749"/>
                            </p:stCondLst>
                            <p:childTnLst>
                              <p:par>
                                <p:cTn id="11" presetID="1" presetClass="mediacall" presetSubtype="0" fill="hold" nodeType="afterEffect">
                                  <p:stCondLst>
                                    <p:cond delay="0"/>
                                  </p:stCondLst>
                                  <p:childTnLst>
                                    <p:cmd type="call" cmd="playFrom(0.0)">
                                      <p:cBhvr>
                                        <p:cTn id="12" dur="2874" fill="hold"/>
                                        <p:tgtEl>
                                          <p:spTgt spid="7"/>
                                        </p:tgtEl>
                                      </p:cBhvr>
                                    </p:cmd>
                                  </p:childTnLst>
                                </p:cTn>
                              </p:par>
                            </p:childTnLst>
                          </p:cTn>
                        </p:par>
                        <p:par>
                          <p:cTn id="13" fill="hold">
                            <p:stCondLst>
                              <p:cond delay="5623"/>
                            </p:stCondLst>
                            <p:childTnLst>
                              <p:par>
                                <p:cTn id="14" presetID="1" presetClass="mediacall" presetSubtype="0" fill="hold" nodeType="afterEffect">
                                  <p:stCondLst>
                                    <p:cond delay="0"/>
                                  </p:stCondLst>
                                  <p:childTnLst>
                                    <p:cmd type="call" cmd="playFrom(0.0)">
                                      <p:cBhvr>
                                        <p:cTn id="15" dur="387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9"/>
                </p:tgtEl>
              </p:cMediaNode>
            </p:video>
            <p:seq concurrent="1" nextAc="seek">
              <p:cTn id="17" restart="whenNotActive" fill="hold" evtFilter="cancelBubble" nodeType="interactiveSeq">
                <p:stCondLst>
                  <p:cond evt="onClick" delay="0">
                    <p:tgtEl>
                      <p:spTgt spid="9"/>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9"/>
                                        </p:tgtEl>
                                      </p:cBhvr>
                                    </p:cmd>
                                  </p:childTnLst>
                                </p:cTn>
                              </p:par>
                            </p:childTnLst>
                          </p:cTn>
                        </p:par>
                      </p:childTnLst>
                    </p:cTn>
                  </p:par>
                </p:childTnLst>
              </p:cTn>
              <p:nextCondLst>
                <p:cond evt="onClick" delay="0">
                  <p:tgtEl>
                    <p:spTgt spid="9"/>
                  </p:tgtEl>
                </p:cond>
              </p:nextCondLst>
            </p:seq>
            <p:video>
              <p:cMediaNode vol="80000">
                <p:cTn id="22" repeatCount="indefinite" fill="hold" display="0">
                  <p:stCondLst>
                    <p:cond delay="indefinite"/>
                  </p:stCondLst>
                </p:cTn>
                <p:tgtEl>
                  <p:spTgt spid="7"/>
                </p:tgtEl>
              </p:cMediaNode>
            </p:video>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7"/>
                                        </p:tgtEl>
                                      </p:cBhvr>
                                    </p:cmd>
                                  </p:childTnLst>
                                </p:cTn>
                              </p:par>
                            </p:childTnLst>
                          </p:cTn>
                        </p:par>
                      </p:childTnLst>
                    </p:cTn>
                  </p:par>
                </p:childTnLst>
              </p:cTn>
              <p:nextCondLst>
                <p:cond evt="onClick" delay="0">
                  <p:tgtEl>
                    <p:spTgt spid="7"/>
                  </p:tgtEl>
                </p:cond>
              </p:nextCondLst>
            </p:seq>
            <p:video>
              <p:cMediaNode vol="80000">
                <p:cTn id="28" repeatCount="indefinite" fill="hold" display="0">
                  <p:stCondLst>
                    <p:cond delay="indefinite"/>
                  </p:stCondLst>
                </p:cTn>
                <p:tgtEl>
                  <p:spTgt spid="8"/>
                </p:tgtEl>
              </p:cMediaNode>
            </p:video>
            <p:seq concurrent="1" nextAc="seek">
              <p:cTn id="29" restart="whenNotActive" fill="hold" evtFilter="cancelBubble" nodeType="interactiveSeq">
                <p:stCondLst>
                  <p:cond evt="onClick" delay="0">
                    <p:tgtEl>
                      <p:spTgt spid="8"/>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8"/>
                                        </p:tgtEl>
                                      </p:cBhvr>
                                    </p:cmd>
                                  </p:childTnLst>
                                </p:cTn>
                              </p:par>
                            </p:childTnLst>
                          </p:cTn>
                        </p:par>
                      </p:childTnLst>
                    </p:cTn>
                  </p:par>
                </p:childTnLst>
              </p:cTn>
              <p:nextCondLst>
                <p:cond evt="onClick" delay="0">
                  <p:tgtEl>
                    <p:spTgt spid="8"/>
                  </p:tgtEl>
                </p:cond>
              </p:nextCondLst>
            </p:seq>
            <p:audio isNarration="1">
              <p:cMediaNode vol="80000" showWhenStopped="0">
                <p:cTn id="34"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20" objId="9"/>
        <p14:playEvt time="2779" objId="7"/>
        <p14:playEvt time="3127" objId="9"/>
        <p14:playEvt time="5646" objId="8"/>
        <p14:playEvt time="5779" objId="7"/>
        <p14:playEvt time="6128" objId="9"/>
        <p14:playEvt time="8685" objId="9"/>
        <p14:playEvt time="9159" objId="7"/>
        <p14:playEvt time="9799" objId="8"/>
        <p14:playEvt time="11980" objId="9"/>
        <p14:playEvt time="12280" objId="7"/>
        <p14:playEvt time="13564" objId="8"/>
        <p14:playEvt time="15011" objId="9"/>
        <p14:playEvt time="15372" objId="7"/>
        <p14:playEvt time="17742" objId="8"/>
        <p14:playEvt time="18043" objId="9"/>
        <p14:playEvt time="18200" objId="7"/>
        <p14:playEvt time="21064" objId="9"/>
        <p14:playEvt time="21374" objId="7"/>
        <p14:playEvt time="21864" objId="8"/>
        <p14:stopEvt time="23101" objId="9"/>
        <p14:stopEvt time="23101" objId="7"/>
        <p14:stopEvt time="23101" objId="8"/>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High Parasternal Long Axis (Plax)</a:t>
            </a:r>
            <a:endParaRPr lang="en-US" dirty="0"/>
          </a:p>
        </p:txBody>
      </p:sp>
      <p:sp>
        <p:nvSpPr>
          <p:cNvPr id="9" name="Text Placeholder 8"/>
          <p:cNvSpPr>
            <a:spLocks noGrp="1"/>
          </p:cNvSpPr>
          <p:nvPr>
            <p:ph sz="half" idx="1"/>
          </p:nvPr>
        </p:nvSpPr>
        <p:spPr>
          <a:xfrm>
            <a:off x="457200" y="1143000"/>
            <a:ext cx="4038600" cy="4525963"/>
          </a:xfrm>
        </p:spPr>
        <p:txBody>
          <a:bodyPr>
            <a:normAutofit/>
          </a:bodyPr>
          <a:lstStyle/>
          <a:p>
            <a:pPr>
              <a:buFont typeface="Wingdings" panose="05000000000000000000" pitchFamily="2" charset="2"/>
              <a:buChar char="§"/>
            </a:pPr>
            <a:r>
              <a:rPr lang="en-US" dirty="0" smtClean="0"/>
              <a:t>Focusing  on the aorta</a:t>
            </a:r>
            <a:endParaRPr lang="en-US" dirty="0"/>
          </a:p>
        </p:txBody>
      </p:sp>
      <p:pic>
        <p:nvPicPr>
          <p:cNvPr id="15" name="Picture 9" descr="aortic_root_diagram"/>
          <p:cNvPicPr>
            <a:picLocks noGrp="1" noChangeAspect="1" noChangeArrowheads="1"/>
          </p:cNvPicPr>
          <p:nvPr>
            <p:ph sz="half" idx="2"/>
          </p:nvPr>
        </p:nvPicPr>
        <p:blipFill>
          <a:blip r:embed="rId11">
            <a:extLst>
              <a:ext uri="{28A0092B-C50C-407E-A947-70E740481C1C}">
                <a14:useLocalDpi xmlns:a14="http://schemas.microsoft.com/office/drawing/2010/main" val="0"/>
              </a:ext>
            </a:extLst>
          </a:blip>
          <a:stretch>
            <a:fillRect/>
          </a:stretch>
        </p:blipFill>
        <p:spPr bwMode="auto">
          <a:xfrm>
            <a:off x="3113933" y="4483558"/>
            <a:ext cx="2849881" cy="2103120"/>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5715000" y="1840468"/>
            <a:ext cx="4038600" cy="369332"/>
          </a:xfrm>
          <a:prstGeom prst="rect">
            <a:avLst/>
          </a:prstGeom>
          <a:noFill/>
        </p:spPr>
        <p:txBody>
          <a:bodyPr wrap="square" rtlCol="0">
            <a:spAutoFit/>
          </a:bodyPr>
          <a:lstStyle/>
          <a:p>
            <a:r>
              <a:rPr lang="en-US" dirty="0" smtClean="0"/>
              <a:t>	3</a:t>
            </a:r>
            <a:r>
              <a:rPr lang="en-US" baseline="30000" dirty="0" smtClean="0"/>
              <a:t>rd</a:t>
            </a:r>
            <a:r>
              <a:rPr lang="en-US" dirty="0" smtClean="0"/>
              <a:t> </a:t>
            </a:r>
            <a:r>
              <a:rPr lang="en-US" dirty="0"/>
              <a:t>Intercostal </a:t>
            </a:r>
            <a:r>
              <a:rPr lang="en-US" dirty="0" smtClean="0"/>
              <a:t>space</a:t>
            </a:r>
            <a:endParaRPr lang="en-US" dirty="0"/>
          </a:p>
        </p:txBody>
      </p:sp>
      <p:sp>
        <p:nvSpPr>
          <p:cNvPr id="14" name="TextBox 13"/>
          <p:cNvSpPr txBox="1"/>
          <p:nvPr/>
        </p:nvSpPr>
        <p:spPr>
          <a:xfrm>
            <a:off x="228600" y="1828800"/>
            <a:ext cx="4267200" cy="381000"/>
          </a:xfrm>
          <a:prstGeom prst="rect">
            <a:avLst/>
          </a:prstGeom>
          <a:noFill/>
        </p:spPr>
        <p:txBody>
          <a:bodyPr wrap="square" rtlCol="0">
            <a:spAutoFit/>
          </a:bodyPr>
          <a:lstStyle/>
          <a:p>
            <a:r>
              <a:rPr lang="en-US" dirty="0" smtClean="0"/>
              <a:t>4</a:t>
            </a:r>
            <a:r>
              <a:rPr lang="en-US" baseline="30000" dirty="0" smtClean="0"/>
              <a:t>th-</a:t>
            </a:r>
            <a:r>
              <a:rPr lang="en-US" dirty="0" smtClean="0"/>
              <a:t> 5</a:t>
            </a:r>
            <a:r>
              <a:rPr lang="en-US" baseline="30000" dirty="0" smtClean="0"/>
              <a:t>th</a:t>
            </a:r>
            <a:r>
              <a:rPr lang="en-US" dirty="0" smtClean="0"/>
              <a:t>  Intercostal space</a:t>
            </a:r>
            <a:endParaRPr lang="en-US" dirty="0"/>
          </a:p>
        </p:txBody>
      </p:sp>
      <p:pic>
        <p:nvPicPr>
          <p:cNvPr id="7" name="Image--3rd level C Plax1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2"/>
          <a:stretch>
            <a:fillRect/>
          </a:stretch>
        </p:blipFill>
        <p:spPr>
          <a:xfrm>
            <a:off x="3075833" y="2206709"/>
            <a:ext cx="2926080" cy="2194560"/>
          </a:xfrm>
          <a:prstGeom prst="rect">
            <a:avLst/>
          </a:prstGeom>
        </p:spPr>
      </p:pic>
      <p:pic>
        <p:nvPicPr>
          <p:cNvPr id="8" name="Picture 7"/>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075468" y="4456858"/>
            <a:ext cx="2926080" cy="2194560"/>
          </a:xfrm>
          <a:prstGeom prst="rect">
            <a:avLst/>
          </a:prstGeom>
        </p:spPr>
      </p:pic>
      <p:pic>
        <p:nvPicPr>
          <p:cNvPr id="12" name="Image-level Mid to PA-PLAX13">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4"/>
          <a:stretch>
            <a:fillRect/>
          </a:stretch>
        </p:blipFill>
        <p:spPr>
          <a:xfrm>
            <a:off x="6096000" y="2209798"/>
            <a:ext cx="2926080" cy="2194560"/>
          </a:xfrm>
          <a:prstGeom prst="rect">
            <a:avLst/>
          </a:prstGeom>
        </p:spPr>
      </p:pic>
      <p:pic>
        <p:nvPicPr>
          <p:cNvPr id="16" name="Picture 15"/>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76200" y="4483558"/>
            <a:ext cx="2926080" cy="2194560"/>
          </a:xfrm>
          <a:prstGeom prst="rect">
            <a:avLst/>
          </a:prstGeom>
        </p:spPr>
      </p:pic>
      <p:sp>
        <p:nvSpPr>
          <p:cNvPr id="21" name="Curved Down Arrow 20"/>
          <p:cNvSpPr/>
          <p:nvPr/>
        </p:nvSpPr>
        <p:spPr>
          <a:xfrm>
            <a:off x="5257800" y="2057400"/>
            <a:ext cx="1575857" cy="659262"/>
          </a:xfrm>
          <a:prstGeom prst="curvedDownArrow">
            <a:avLst/>
          </a:prstGeom>
          <a:solidFill>
            <a:schemeClr val="bg2">
              <a:lumMod val="60000"/>
              <a:lumOff val="4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8" name="Image-.Plax Start4">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6"/>
          <a:stretch>
            <a:fillRect/>
          </a:stretch>
        </p:blipFill>
        <p:spPr>
          <a:xfrm>
            <a:off x="76200" y="2206709"/>
            <a:ext cx="2926080" cy="2194560"/>
          </a:xfrm>
          <a:prstGeom prst="rect">
            <a:avLst/>
          </a:prstGeom>
        </p:spPr>
      </p:pic>
      <p:sp>
        <p:nvSpPr>
          <p:cNvPr id="3" name="Curved Down Arrow 2"/>
          <p:cNvSpPr/>
          <p:nvPr/>
        </p:nvSpPr>
        <p:spPr>
          <a:xfrm>
            <a:off x="2286000" y="2057400"/>
            <a:ext cx="1575857" cy="659262"/>
          </a:xfrm>
          <a:prstGeom prst="curvedDownArrow">
            <a:avLst/>
          </a:prstGeom>
          <a:solidFill>
            <a:schemeClr val="bg2">
              <a:lumMod val="60000"/>
              <a:lumOff val="4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Slide Number Placeholder 3"/>
          <p:cNvSpPr>
            <a:spLocks noGrp="1"/>
          </p:cNvSpPr>
          <p:nvPr>
            <p:ph type="sldNum" sz="quarter" idx="12"/>
          </p:nvPr>
        </p:nvSpPr>
        <p:spPr/>
        <p:txBody>
          <a:bodyPr/>
          <a:lstStyle/>
          <a:p>
            <a:fld id="{010617E4-0856-40ED-AA07-9DC7726CB606}" type="slidenum">
              <a:rPr lang="en-US" smtClean="0"/>
              <a:t>15</a:t>
            </a:fld>
            <a:endParaRPr lang="en-US"/>
          </a:p>
        </p:txBody>
      </p:sp>
      <p:pic>
        <p:nvPicPr>
          <p:cNvPr id="5" name="Audio 4">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101663345"/>
      </p:ext>
    </p:extLst>
  </p:cSld>
  <p:clrMapOvr>
    <a:masterClrMapping/>
  </p:clrMapOvr>
  <mc:AlternateContent xmlns:mc="http://schemas.openxmlformats.org/markup-compatibility/2006" xmlns:p14="http://schemas.microsoft.com/office/powerpoint/2010/main">
    <mc:Choice Requires="p14">
      <p:transition spd="slow" p14:dur="2000" advTm="18602"/>
    </mc:Choice>
    <mc:Fallback xmlns="">
      <p:transition spd="slow" advTm="18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874" fill="hold"/>
                                        <p:tgtEl>
                                          <p:spTgt spid="18"/>
                                        </p:tgtEl>
                                      </p:cBhvr>
                                    </p:cmd>
                                  </p:childTnLst>
                                </p:cTn>
                              </p:par>
                            </p:childTnLst>
                          </p:cTn>
                        </p:par>
                        <p:par>
                          <p:cTn id="10" fill="hold">
                            <p:stCondLst>
                              <p:cond delay="1874"/>
                            </p:stCondLst>
                            <p:childTnLst>
                              <p:par>
                                <p:cTn id="11" presetID="1" presetClass="mediacall" presetSubtype="0" fill="hold" nodeType="afterEffect">
                                  <p:stCondLst>
                                    <p:cond delay="0"/>
                                  </p:stCondLst>
                                  <p:childTnLst>
                                    <p:cmd type="call" cmd="playFrom(0.0)">
                                      <p:cBhvr>
                                        <p:cTn id="12" dur="1388" fill="hold"/>
                                        <p:tgtEl>
                                          <p:spTgt spid="7"/>
                                        </p:tgtEl>
                                      </p:cBhvr>
                                    </p:cmd>
                                  </p:childTnLst>
                                </p:cTn>
                              </p:par>
                            </p:childTnLst>
                          </p:cTn>
                        </p:par>
                        <p:par>
                          <p:cTn id="13" fill="hold">
                            <p:stCondLst>
                              <p:cond delay="3262"/>
                            </p:stCondLst>
                            <p:childTnLst>
                              <p:par>
                                <p:cTn id="14" presetID="1" presetClass="mediacall" presetSubtype="0" fill="hold" nodeType="afterEffect">
                                  <p:stCondLst>
                                    <p:cond delay="0"/>
                                  </p:stCondLst>
                                  <p:childTnLst>
                                    <p:cmd type="call" cmd="playFrom(0.0)">
                                      <p:cBhvr>
                                        <p:cTn id="15" dur="83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18"/>
                </p:tgtEl>
              </p:cMediaNode>
            </p:video>
            <p:seq concurrent="1" nextAc="seek">
              <p:cTn id="17" restart="whenNotActive" fill="hold" evtFilter="cancelBubble" nodeType="interactiveSeq">
                <p:stCondLst>
                  <p:cond evt="onClick" delay="0">
                    <p:tgtEl>
                      <p:spTgt spid="18"/>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8"/>
                                        </p:tgtEl>
                                      </p:cBhvr>
                                    </p:cmd>
                                  </p:childTnLst>
                                </p:cTn>
                              </p:par>
                            </p:childTnLst>
                          </p:cTn>
                        </p:par>
                      </p:childTnLst>
                    </p:cTn>
                  </p:par>
                </p:childTnLst>
              </p:cTn>
              <p:nextCondLst>
                <p:cond evt="onClick" delay="0">
                  <p:tgtEl>
                    <p:spTgt spid="18"/>
                  </p:tgtEl>
                </p:cond>
              </p:nextCondLst>
            </p:seq>
            <p:video>
              <p:cMediaNode vol="80000">
                <p:cTn id="22" repeatCount="indefinite" fill="hold" display="0">
                  <p:stCondLst>
                    <p:cond delay="indefinite"/>
                  </p:stCondLst>
                </p:cTn>
                <p:tgtEl>
                  <p:spTgt spid="7"/>
                </p:tgtEl>
              </p:cMediaNode>
            </p:video>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7"/>
                                        </p:tgtEl>
                                      </p:cBhvr>
                                    </p:cmd>
                                  </p:childTnLst>
                                </p:cTn>
                              </p:par>
                            </p:childTnLst>
                          </p:cTn>
                        </p:par>
                      </p:childTnLst>
                    </p:cTn>
                  </p:par>
                </p:childTnLst>
              </p:cTn>
              <p:nextCondLst>
                <p:cond evt="onClick" delay="0">
                  <p:tgtEl>
                    <p:spTgt spid="7"/>
                  </p:tgtEl>
                </p:cond>
              </p:nextCondLst>
            </p:seq>
            <p:video>
              <p:cMediaNode vol="80000">
                <p:cTn id="28" repeatCount="indefinite" fill="hold" display="0">
                  <p:stCondLst>
                    <p:cond delay="indefinite"/>
                  </p:stCondLst>
                </p:cTn>
                <p:tgtEl>
                  <p:spTgt spid="12"/>
                </p:tgtEl>
              </p:cMediaNode>
            </p:video>
            <p:seq concurrent="1" nextAc="seek">
              <p:cTn id="29" restart="whenNotActive" fill="hold" evtFilter="cancelBubble" nodeType="interactiveSeq">
                <p:stCondLst>
                  <p:cond evt="onClick" delay="0">
                    <p:tgtEl>
                      <p:spTgt spid="12"/>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12"/>
                                        </p:tgtEl>
                                      </p:cBhvr>
                                    </p:cmd>
                                  </p:childTnLst>
                                </p:cTn>
                              </p:par>
                            </p:childTnLst>
                          </p:cTn>
                        </p:par>
                      </p:childTnLst>
                    </p:cTn>
                  </p:par>
                </p:childTnLst>
              </p:cTn>
              <p:nextCondLst>
                <p:cond evt="onClick" delay="0">
                  <p:tgtEl>
                    <p:spTgt spid="12"/>
                  </p:tgtEl>
                </p:cond>
              </p:nextCondLst>
            </p:seq>
            <p:audio isNarration="1">
              <p:cMediaNode vol="80000" showWhenStopped="0">
                <p:cTn id="34"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21" objId="18"/>
        <p14:playEvt time="1898" objId="7"/>
        <p14:playEvt time="2194" objId="18"/>
        <p14:playEvt time="3298" objId="12"/>
        <p14:playEvt time="3664" objId="7"/>
        <p14:playEvt time="3963" objId="18"/>
        <p14:playEvt time="4395" objId="12"/>
        <p14:playEvt time="5036" objId="12"/>
        <p14:playEvt time="5375" objId="7"/>
        <p14:playEvt time="6225" objId="18"/>
        <p14:playEvt time="6425" objId="12"/>
        <p14:playEvt time="7006" objId="7"/>
        <p14:playEvt time="7536" objId="12"/>
        <p14:playEvt time="7997" objId="18"/>
        <p14:playEvt time="8596" objId="12"/>
        <p14:playEvt time="8806" objId="7"/>
        <p14:playEvt time="9332" objId="12"/>
        <p14:playEvt time="10287" objId="18"/>
        <p14:playEvt time="10298" objId="7"/>
        <p14:playEvt time="10547" objId="12"/>
        <p14:playEvt time="11283" objId="12"/>
        <p14:playEvt time="12048" objId="7"/>
        <p14:playEvt time="12378" objId="18"/>
        <p14:playEvt time="12578" objId="12"/>
        <p14:playEvt time="13658" objId="7"/>
        <p14:playEvt time="13858" objId="12"/>
        <p14:playEvt time="14147" objId="18"/>
        <p14:playEvt time="14979" objId="12"/>
        <p14:playEvt time="15081" objId="7"/>
        <p14:playEvt time="15715" objId="12"/>
        <p14:playEvt time="16430" objId="18"/>
        <p14:playEvt time="16830" objId="7"/>
        <p14:playEvt time="17040" objId="12"/>
        <p14:playEvt time="18210" objId="12"/>
        <p14:playEvt time="18313" objId="18"/>
        <p14:playEvt time="18580" objId="7"/>
        <p14:stopEvt time="18602" objId="18"/>
        <p14:stopEvt time="18602" objId="7"/>
        <p14:stopEvt time="18602" objId="12"/>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Shifting Right of the Sternum</a:t>
            </a:r>
            <a:endParaRPr lang="en-US" dirty="0"/>
          </a:p>
        </p:txBody>
      </p:sp>
      <p:pic>
        <p:nvPicPr>
          <p:cNvPr id="5" name="Content Placeholder 4"/>
          <p:cNvPicPr>
            <a:picLocks noGrp="1" noChangeAspect="1"/>
          </p:cNvPicPr>
          <p:nvPr>
            <p:ph sz="half" idx="1"/>
          </p:nvPr>
        </p:nvPicPr>
        <p:blipFill rotWithShape="1">
          <a:blip r:embed="rId7">
            <a:extLst>
              <a:ext uri="{28A0092B-C50C-407E-A947-70E740481C1C}">
                <a14:useLocalDpi xmlns:a14="http://schemas.microsoft.com/office/drawing/2010/main" val="0"/>
              </a:ext>
            </a:extLst>
          </a:blip>
          <a:srcRect t="11079"/>
          <a:stretch/>
        </p:blipFill>
        <p:spPr>
          <a:xfrm>
            <a:off x="457200" y="2667000"/>
            <a:ext cx="4038600" cy="2732880"/>
          </a:xfrm>
        </p:spPr>
      </p:pic>
      <p:pic>
        <p:nvPicPr>
          <p:cNvPr id="6" name="Image-.AA_RPLAX166">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rotWithShape="1">
          <a:blip r:embed="rId8"/>
          <a:srcRect t="11105"/>
          <a:stretch/>
        </p:blipFill>
        <p:spPr>
          <a:xfrm>
            <a:off x="4648200" y="2667000"/>
            <a:ext cx="4038600" cy="2732088"/>
          </a:xfrm>
        </p:spPr>
      </p:pic>
      <p:sp>
        <p:nvSpPr>
          <p:cNvPr id="3" name="Slide Number Placeholder 2"/>
          <p:cNvSpPr>
            <a:spLocks noGrp="1"/>
          </p:cNvSpPr>
          <p:nvPr>
            <p:ph type="sldNum" sz="quarter" idx="12"/>
          </p:nvPr>
        </p:nvSpPr>
        <p:spPr/>
        <p:txBody>
          <a:bodyPr/>
          <a:lstStyle/>
          <a:p>
            <a:fld id="{010617E4-0856-40ED-AA07-9DC7726CB606}" type="slidenum">
              <a:rPr lang="en-US" smtClean="0"/>
              <a:t>16</a:t>
            </a:fld>
            <a:endParaRPr lang="en-US"/>
          </a:p>
        </p:txBody>
      </p:sp>
      <p:pic>
        <p:nvPicPr>
          <p:cNvPr id="4" name="Audio 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950936918"/>
      </p:ext>
    </p:extLst>
  </p:cSld>
  <p:clrMapOvr>
    <a:masterClrMapping/>
  </p:clrMapOvr>
  <mc:AlternateContent xmlns:mc="http://schemas.openxmlformats.org/markup-compatibility/2006" xmlns:p14="http://schemas.microsoft.com/office/powerpoint/2010/main">
    <mc:Choice Requires="p14">
      <p:transition spd="slow" p14:dur="2000" advTm="10356"/>
    </mc:Choice>
    <mc:Fallback xmlns="">
      <p:transition spd="slow" advTm="10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99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6"/>
                </p:tgtEl>
              </p:cMediaNode>
            </p:video>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6"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56" objId="6"/>
        <p14:playEvt time="2360" objId="6"/>
        <p14:playEvt time="4266" objId="6"/>
        <p14:playEvt time="6562" objId="6"/>
        <p14:playEvt time="8783" objId="6"/>
        <p14:stopEvt time="10356" objId="6"/>
      </p14:showEvt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Obtain M-mode if on Axis</a:t>
            </a:r>
            <a:endParaRPr lang="en-US" dirty="0"/>
          </a:p>
        </p:txBody>
      </p:sp>
      <p:pic>
        <p:nvPicPr>
          <p:cNvPr id="5" name="Content Placeholder 4"/>
          <p:cNvPicPr>
            <a:picLocks noGrp="1" noChangeAspect="1"/>
          </p:cNvPicPr>
          <p:nvPr>
            <p:ph sz="half" idx="1"/>
          </p:nvPr>
        </p:nvPicPr>
        <p:blipFill rotWithShape="1">
          <a:blip r:embed="rId5">
            <a:extLst>
              <a:ext uri="{28A0092B-C50C-407E-A947-70E740481C1C}">
                <a14:useLocalDpi xmlns:a14="http://schemas.microsoft.com/office/drawing/2010/main" val="0"/>
              </a:ext>
            </a:extLst>
          </a:blip>
          <a:srcRect t="10899"/>
          <a:stretch/>
        </p:blipFill>
        <p:spPr>
          <a:xfrm>
            <a:off x="304800" y="1436795"/>
            <a:ext cx="4038600" cy="2738438"/>
          </a:xfrm>
        </p:spPr>
      </p:pic>
      <p:pic>
        <p:nvPicPr>
          <p:cNvPr id="6" name="Content Placeholder 5"/>
          <p:cNvPicPr>
            <a:picLocks noGrp="1" noChangeAspect="1"/>
          </p:cNvPicPr>
          <p:nvPr>
            <p:ph sz="half" idx="2"/>
          </p:nvPr>
        </p:nvPicPr>
        <p:blipFill rotWithShape="1">
          <a:blip r:embed="rId6">
            <a:extLst>
              <a:ext uri="{28A0092B-C50C-407E-A947-70E740481C1C}">
                <a14:useLocalDpi xmlns:a14="http://schemas.microsoft.com/office/drawing/2010/main" val="0"/>
              </a:ext>
            </a:extLst>
          </a:blip>
          <a:srcRect t="10899"/>
          <a:stretch/>
        </p:blipFill>
        <p:spPr>
          <a:xfrm>
            <a:off x="4572000" y="1436795"/>
            <a:ext cx="4038600" cy="2738438"/>
          </a:xfrm>
        </p:spPr>
      </p:pic>
      <p:pic>
        <p:nvPicPr>
          <p:cNvPr id="7" name="Picture 6"/>
          <p:cNvPicPr>
            <a:picLocks noChangeAspect="1"/>
          </p:cNvPicPr>
          <p:nvPr/>
        </p:nvPicPr>
        <p:blipFill rotWithShape="1">
          <a:blip r:embed="rId7">
            <a:extLst>
              <a:ext uri="{28A0092B-C50C-407E-A947-70E740481C1C}">
                <a14:useLocalDpi xmlns:a14="http://schemas.microsoft.com/office/drawing/2010/main" val="0"/>
              </a:ext>
            </a:extLst>
          </a:blip>
          <a:srcRect t="10157"/>
          <a:stretch/>
        </p:blipFill>
        <p:spPr>
          <a:xfrm>
            <a:off x="2486025" y="3657600"/>
            <a:ext cx="3943350" cy="2696114"/>
          </a:xfrm>
          <a:prstGeom prst="rect">
            <a:avLst/>
          </a:prstGeom>
        </p:spPr>
      </p:pic>
      <p:sp>
        <p:nvSpPr>
          <p:cNvPr id="3" name="Slide Number Placeholder 2"/>
          <p:cNvSpPr>
            <a:spLocks noGrp="1"/>
          </p:cNvSpPr>
          <p:nvPr>
            <p:ph type="sldNum" sz="quarter" idx="12"/>
          </p:nvPr>
        </p:nvSpPr>
        <p:spPr/>
        <p:txBody>
          <a:bodyPr/>
          <a:lstStyle/>
          <a:p>
            <a:fld id="{010617E4-0856-40ED-AA07-9DC7726CB606}" type="slidenum">
              <a:rPr lang="en-US" smtClean="0"/>
              <a:t>17</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66975404"/>
      </p:ext>
    </p:extLst>
  </p:cSld>
  <p:clrMapOvr>
    <a:masterClrMapping/>
  </p:clrMapOvr>
  <mc:AlternateContent xmlns:mc="http://schemas.openxmlformats.org/markup-compatibility/2006" xmlns:p14="http://schemas.microsoft.com/office/powerpoint/2010/main">
    <mc:Choice Requires="p14">
      <p:transition spd="slow" p14:dur="2000" advTm="18116"/>
    </mc:Choice>
    <mc:Fallback xmlns="">
      <p:transition spd="slow" advTm="18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dirty="0" smtClean="0"/>
              <a:t>RV Linear Dimensions</a:t>
            </a:r>
            <a:endParaRPr lang="en-US" dirty="0"/>
          </a:p>
        </p:txBody>
      </p:sp>
      <p:sp>
        <p:nvSpPr>
          <p:cNvPr id="9" name="Content Placeholder 8"/>
          <p:cNvSpPr>
            <a:spLocks noGrp="1"/>
          </p:cNvSpPr>
          <p:nvPr>
            <p:ph sz="half" idx="1"/>
          </p:nvPr>
        </p:nvSpPr>
        <p:spPr/>
        <p:txBody>
          <a:bodyPr/>
          <a:lstStyle/>
          <a:p>
            <a:r>
              <a:rPr lang="en-US" dirty="0" smtClean="0"/>
              <a:t>PLAX - RV outflow Proximal</a:t>
            </a:r>
            <a:endParaRPr lang="en-US" dirty="0"/>
          </a:p>
        </p:txBody>
      </p:sp>
      <p:pic>
        <p:nvPicPr>
          <p:cNvPr id="2" name="Image-.PLAX_RVOT_Prox12">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7"/>
          <a:stretch>
            <a:fillRect/>
          </a:stretch>
        </p:blipFill>
        <p:spPr>
          <a:xfrm>
            <a:off x="4545227" y="1295400"/>
            <a:ext cx="4038600" cy="2755900"/>
          </a:xfrm>
        </p:spPr>
      </p:pic>
      <p:pic>
        <p:nvPicPr>
          <p:cNvPr id="205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800" y="3114675"/>
            <a:ext cx="3562350" cy="3133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010617E4-0856-40ED-AA07-9DC7726CB606}" type="slidenum">
              <a:rPr lang="en-US" smtClean="0"/>
              <a:t>18</a:t>
            </a:fld>
            <a:endParaRPr lang="en-US"/>
          </a:p>
        </p:txBody>
      </p:sp>
      <p:pic>
        <p:nvPicPr>
          <p:cNvPr id="4" name="Audio 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751028443"/>
      </p:ext>
    </p:extLst>
  </p:cSld>
  <p:clrMapOvr>
    <a:masterClrMapping/>
  </p:clrMapOvr>
  <mc:AlternateContent xmlns:mc="http://schemas.openxmlformats.org/markup-compatibility/2006" xmlns:p14="http://schemas.microsoft.com/office/powerpoint/2010/main">
    <mc:Choice Requires="p14">
      <p:transition spd="slow" p14:dur="2000" advTm="12949"/>
    </mc:Choice>
    <mc:Fallback xmlns="">
      <p:transition spd="slow" advTm="12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1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audio isNarration="1">
              <p:cMediaNode vol="80000" showWhenStopped="0">
                <p:cTn id="16"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59" objId="2"/>
        <p14:playEvt time="3474" objId="2"/>
        <p14:playEvt time="6825" objId="2"/>
        <p14:playEvt time="9844" objId="2"/>
        <p14:stopEvt time="12949" objId="2"/>
      </p14:showEvt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LAX_CFD17">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11"/>
          <a:srcRect t="10330"/>
          <a:stretch/>
        </p:blipFill>
        <p:spPr>
          <a:xfrm>
            <a:off x="2725907" y="3733800"/>
            <a:ext cx="3885988" cy="2651760"/>
          </a:xfrm>
          <a:prstGeom prst="rect">
            <a:avLst/>
          </a:prstGeom>
        </p:spPr>
      </p:pic>
      <p:sp>
        <p:nvSpPr>
          <p:cNvPr id="2" name="Title 1"/>
          <p:cNvSpPr>
            <a:spLocks noGrp="1"/>
          </p:cNvSpPr>
          <p:nvPr>
            <p:ph type="title"/>
          </p:nvPr>
        </p:nvSpPr>
        <p:spPr/>
        <p:txBody>
          <a:bodyPr/>
          <a:lstStyle/>
          <a:p>
            <a:r>
              <a:rPr lang="en-US" dirty="0" smtClean="0"/>
              <a:t>Color Doppler Across Valves</a:t>
            </a:r>
            <a:endParaRPr lang="en-US" dirty="0"/>
          </a:p>
        </p:txBody>
      </p:sp>
      <p:pic>
        <p:nvPicPr>
          <p:cNvPr id="5" name="PLAX_LVOT_CFD5">
            <a:hlinkClick r:id="" action="ppaction://media"/>
          </p:cNvPr>
          <p:cNvPicPr>
            <a:picLocks noGrp="1" noChangeAspect="1"/>
          </p:cNvPicPr>
          <p:nvPr>
            <p:ph sz="half" idx="1"/>
            <a:videoFile r:link="rId4"/>
            <p:extLst>
              <p:ext uri="{DAA4B4D4-6D71-4841-9C94-3DE7FCFB9230}">
                <p14:media xmlns:p14="http://schemas.microsoft.com/office/powerpoint/2010/main" r:embed="rId3"/>
              </p:ext>
            </p:extLst>
          </p:nvPr>
        </p:nvPicPr>
        <p:blipFill rotWithShape="1">
          <a:blip r:embed="rId12"/>
          <a:srcRect t="11105"/>
          <a:stretch/>
        </p:blipFill>
        <p:spPr>
          <a:xfrm>
            <a:off x="533400" y="1381598"/>
            <a:ext cx="4038600" cy="2732088"/>
          </a:xfrm>
        </p:spPr>
      </p:pic>
      <p:pic>
        <p:nvPicPr>
          <p:cNvPr id="8" name="PLAX_CFD_MV8">
            <a:hlinkClick r:id="" action="ppaction://media"/>
          </p:cNvPr>
          <p:cNvPicPr>
            <a:picLocks noGrp="1" noChangeAspect="1"/>
          </p:cNvPicPr>
          <p:nvPr>
            <p:ph sz="half" idx="2"/>
            <a:videoFile r:link="rId6"/>
            <p:extLst>
              <p:ext uri="{DAA4B4D4-6D71-4841-9C94-3DE7FCFB9230}">
                <p14:media xmlns:p14="http://schemas.microsoft.com/office/powerpoint/2010/main" r:embed="rId5"/>
              </p:ext>
            </p:extLst>
          </p:nvPr>
        </p:nvPicPr>
        <p:blipFill rotWithShape="1">
          <a:blip r:embed="rId13"/>
          <a:srcRect t="11105"/>
          <a:stretch/>
        </p:blipFill>
        <p:spPr>
          <a:xfrm>
            <a:off x="4572000" y="1381598"/>
            <a:ext cx="4038600" cy="2732088"/>
          </a:xfrm>
        </p:spPr>
      </p:pic>
      <p:sp>
        <p:nvSpPr>
          <p:cNvPr id="10" name="Oval 9"/>
          <p:cNvSpPr/>
          <p:nvPr/>
        </p:nvSpPr>
        <p:spPr>
          <a:xfrm>
            <a:off x="8229600" y="1219200"/>
            <a:ext cx="533400" cy="1528442"/>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p:cNvSpPr>
            <a:spLocks noGrp="1"/>
          </p:cNvSpPr>
          <p:nvPr>
            <p:ph type="sldNum" sz="quarter" idx="12"/>
          </p:nvPr>
        </p:nvSpPr>
        <p:spPr/>
        <p:txBody>
          <a:bodyPr/>
          <a:lstStyle/>
          <a:p>
            <a:fld id="{010617E4-0856-40ED-AA07-9DC7726CB606}" type="slidenum">
              <a:rPr lang="en-US" smtClean="0"/>
              <a:t>19</a:t>
            </a:fld>
            <a:endParaRPr lang="en-US"/>
          </a:p>
        </p:txBody>
      </p:sp>
      <p:pic>
        <p:nvPicPr>
          <p:cNvPr id="4" name="Audio 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942674751"/>
      </p:ext>
    </p:extLst>
  </p:cSld>
  <p:clrMapOvr>
    <a:masterClrMapping/>
  </p:clrMapOvr>
  <mc:AlternateContent xmlns:mc="http://schemas.openxmlformats.org/markup-compatibility/2006" xmlns:p14="http://schemas.microsoft.com/office/powerpoint/2010/main">
    <mc:Choice Requires="p14">
      <p:transition spd="slow" p14:dur="2000" advTm="18416"/>
    </mc:Choice>
    <mc:Fallback xmlns="">
      <p:transition spd="slow" advTm="18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874" fill="hold"/>
                                        <p:tgtEl>
                                          <p:spTgt spid="5"/>
                                        </p:tgtEl>
                                      </p:cBhvr>
                                    </p:cmd>
                                  </p:childTnLst>
                                </p:cTn>
                              </p:par>
                            </p:childTnLst>
                          </p:cTn>
                        </p:par>
                        <p:par>
                          <p:cTn id="10" fill="hold">
                            <p:stCondLst>
                              <p:cond delay="3874"/>
                            </p:stCondLst>
                            <p:childTnLst>
                              <p:par>
                                <p:cTn id="11" presetID="1" presetClass="mediacall" presetSubtype="0" fill="hold" nodeType="afterEffect">
                                  <p:stCondLst>
                                    <p:cond delay="0"/>
                                  </p:stCondLst>
                                  <p:childTnLst>
                                    <p:cmd type="call" cmd="playFrom(0.0)">
                                      <p:cBhvr>
                                        <p:cTn id="12" dur="3749" fill="hold"/>
                                        <p:tgtEl>
                                          <p:spTgt spid="8"/>
                                        </p:tgtEl>
                                      </p:cBhvr>
                                    </p:cmd>
                                  </p:childTnLst>
                                </p:cTn>
                              </p:par>
                            </p:childTnLst>
                          </p:cTn>
                        </p:par>
                        <p:par>
                          <p:cTn id="13" fill="hold">
                            <p:stCondLst>
                              <p:cond delay="7623"/>
                            </p:stCondLst>
                            <p:childTnLst>
                              <p:par>
                                <p:cTn id="14" presetID="1" presetClass="mediacall" presetSubtype="0" fill="hold" nodeType="afterEffect">
                                  <p:stCondLst>
                                    <p:cond delay="0"/>
                                  </p:stCondLst>
                                  <p:childTnLst>
                                    <p:cmd type="call" cmd="playFrom(0.0)">
                                      <p:cBhvr>
                                        <p:cTn id="15" dur="387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5"/>
                </p:tgtEl>
              </p:cMediaNode>
            </p:video>
            <p:seq concurrent="1" nextAc="seek">
              <p:cTn id="17" restart="whenNotActive" fill="hold" evtFilter="cancelBubble" nodeType="interactiveSeq">
                <p:stCondLst>
                  <p:cond evt="onClick" delay="0">
                    <p:tgtEl>
                      <p:spTgt spid="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
                                        </p:tgtEl>
                                      </p:cBhvr>
                                    </p:cmd>
                                  </p:childTnLst>
                                </p:cTn>
                              </p:par>
                            </p:childTnLst>
                          </p:cTn>
                        </p:par>
                      </p:childTnLst>
                    </p:cTn>
                  </p:par>
                </p:childTnLst>
              </p:cTn>
              <p:nextCondLst>
                <p:cond evt="onClick" delay="0">
                  <p:tgtEl>
                    <p:spTgt spid="5"/>
                  </p:tgtEl>
                </p:cond>
              </p:nextCondLst>
            </p:seq>
            <p:video>
              <p:cMediaNode vol="80000">
                <p:cTn id="22" repeatCount="indefinite" fill="hold" display="0">
                  <p:stCondLst>
                    <p:cond delay="indefinite"/>
                  </p:stCondLst>
                </p:cTn>
                <p:tgtEl>
                  <p:spTgt spid="8"/>
                </p:tgtEl>
              </p:cMediaNode>
            </p:video>
            <p:seq concurrent="1" nextAc="seek">
              <p:cTn id="23" restart="whenNotActive" fill="hold" evtFilter="cancelBubble" nodeType="interactiveSeq">
                <p:stCondLst>
                  <p:cond evt="onClick" delay="0">
                    <p:tgtEl>
                      <p:spTgt spid="8"/>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8"/>
                                        </p:tgtEl>
                                      </p:cBhvr>
                                    </p:cmd>
                                  </p:childTnLst>
                                </p:cTn>
                              </p:par>
                            </p:childTnLst>
                          </p:cTn>
                        </p:par>
                      </p:childTnLst>
                    </p:cTn>
                  </p:par>
                </p:childTnLst>
              </p:cTn>
              <p:nextCondLst>
                <p:cond evt="onClick" delay="0">
                  <p:tgtEl>
                    <p:spTgt spid="8"/>
                  </p:tgtEl>
                </p:cond>
              </p:nextCondLst>
            </p:seq>
            <p:video>
              <p:cMediaNode vol="80000">
                <p:cTn id="28" repeatCount="indefinite" fill="hold" display="0">
                  <p:stCondLst>
                    <p:cond delay="indefinite"/>
                  </p:stCondLst>
                </p:cTn>
                <p:tgtEl>
                  <p:spTgt spid="9"/>
                </p:tgtEl>
              </p:cMediaNode>
            </p:video>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9"/>
                                        </p:tgtEl>
                                      </p:cBhvr>
                                    </p:cmd>
                                  </p:childTnLst>
                                </p:cTn>
                              </p:par>
                            </p:childTnLst>
                          </p:cTn>
                        </p:par>
                      </p:childTnLst>
                    </p:cTn>
                  </p:par>
                </p:childTnLst>
              </p:cTn>
              <p:nextCondLst>
                <p:cond evt="onClick" delay="0">
                  <p:tgtEl>
                    <p:spTgt spid="9"/>
                  </p:tgtEl>
                </p:cond>
              </p:nextCondLst>
            </p:seq>
            <p:audio isNarration="1">
              <p:cMediaNode vol="80000" showWhenStopped="0">
                <p:cTn id="34"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57" objId="5"/>
        <p14:playEvt time="3948" objId="8"/>
        <p14:playEvt time="4113" objId="5"/>
        <p14:playEvt time="7681" objId="9"/>
        <p14:playEvt time="7994" objId="8"/>
        <p14:playEvt time="8314" objId="5"/>
        <p14:playEvt time="11915" objId="9"/>
        <p14:playEvt time="12175" objId="8"/>
        <p14:playEvt time="12506" objId="5"/>
        <p14:playEvt time="15686" objId="9"/>
        <p14:playEvt time="16197" objId="8"/>
        <p14:playEvt time="16777" objId="5"/>
        <p14:stopEvt time="18416" objId="5"/>
        <p14:stopEvt time="18416" objId="8"/>
        <p14:stopEvt time="18416" objId="9"/>
      </p14:showEvt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RV Inflow “tilt view”</a:t>
            </a:r>
          </a:p>
        </p:txBody>
      </p:sp>
      <p:sp>
        <p:nvSpPr>
          <p:cNvPr id="5" name="Content Placeholder 4"/>
          <p:cNvSpPr>
            <a:spLocks noGrp="1"/>
          </p:cNvSpPr>
          <p:nvPr>
            <p:ph idx="1"/>
          </p:nvPr>
        </p:nvSpPr>
        <p:spPr/>
        <p:txBody>
          <a:bodyPr/>
          <a:lstStyle/>
          <a:p>
            <a:pPr lvl="0"/>
            <a:r>
              <a:rPr lang="en-US" dirty="0"/>
              <a:t>2D RV Inflow</a:t>
            </a:r>
          </a:p>
          <a:p>
            <a:pPr lvl="0"/>
            <a:r>
              <a:rPr lang="en-US" dirty="0"/>
              <a:t>Color Doppler across valve</a:t>
            </a:r>
          </a:p>
          <a:p>
            <a:pPr lvl="0"/>
            <a:r>
              <a:rPr lang="en-US" dirty="0"/>
              <a:t>Continuous Wave across valve-  </a:t>
            </a:r>
            <a:r>
              <a:rPr lang="en-US" i="1" dirty="0"/>
              <a:t>Please show attempt, even if incomplete signal or insufficient TR </a:t>
            </a:r>
            <a:endParaRPr lang="en-US" dirty="0"/>
          </a:p>
          <a:p>
            <a:endParaRPr lang="en-US" dirty="0"/>
          </a:p>
        </p:txBody>
      </p:sp>
      <p:sp>
        <p:nvSpPr>
          <p:cNvPr id="3" name="Slide Number Placeholder 2"/>
          <p:cNvSpPr>
            <a:spLocks noGrp="1"/>
          </p:cNvSpPr>
          <p:nvPr>
            <p:ph type="sldNum" sz="quarter" idx="12"/>
          </p:nvPr>
        </p:nvSpPr>
        <p:spPr/>
        <p:txBody>
          <a:bodyPr/>
          <a:lstStyle/>
          <a:p>
            <a:fld id="{010617E4-0856-40ED-AA07-9DC7726CB606}" type="slidenum">
              <a:rPr lang="en-US" smtClean="0"/>
              <a:t>20</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646278551"/>
      </p:ext>
    </p:extLst>
  </p:cSld>
  <p:clrMapOvr>
    <a:masterClrMapping/>
  </p:clrMapOvr>
  <mc:AlternateContent xmlns:mc="http://schemas.openxmlformats.org/markup-compatibility/2006" xmlns:p14="http://schemas.microsoft.com/office/powerpoint/2010/main">
    <mc:Choice Requires="p14">
      <p:transition spd="slow" p14:dur="2000" advTm="16862"/>
    </mc:Choice>
    <mc:Fallback xmlns="">
      <p:transition spd="slow" advTm="16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RV Inflow “tilt view”</a:t>
            </a:r>
            <a:endParaRPr lang="en-US" dirty="0"/>
          </a:p>
        </p:txBody>
      </p:sp>
      <p:pic>
        <p:nvPicPr>
          <p:cNvPr id="5" name="Image-.RV Tilt15">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11"/>
          <a:stretch>
            <a:fillRect/>
          </a:stretch>
        </p:blipFill>
        <p:spPr>
          <a:xfrm>
            <a:off x="645505" y="1295400"/>
            <a:ext cx="3535680" cy="2651760"/>
          </a:xfrm>
        </p:spPr>
      </p:pic>
      <p:pic>
        <p:nvPicPr>
          <p:cNvPr id="6" name="Image-.RV Tilt16">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a:blip r:embed="rId12"/>
          <a:stretch>
            <a:fillRect/>
          </a:stretch>
        </p:blipFill>
        <p:spPr>
          <a:xfrm>
            <a:off x="4578927" y="1295400"/>
            <a:ext cx="3535680" cy="2651760"/>
          </a:xfrm>
        </p:spPr>
      </p:pic>
      <p:pic>
        <p:nvPicPr>
          <p:cNvPr id="7" name="Image-.RV Tilt17">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3"/>
          <a:stretch>
            <a:fillRect/>
          </a:stretch>
        </p:blipFill>
        <p:spPr>
          <a:xfrm>
            <a:off x="4594167" y="4084320"/>
            <a:ext cx="3550988" cy="2423160"/>
          </a:xfrm>
          <a:prstGeom prst="rect">
            <a:avLst/>
          </a:prstGeom>
        </p:spPr>
      </p:pic>
      <p:pic>
        <p:nvPicPr>
          <p:cNvPr id="8" name="Picture 7"/>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635689" y="3887152"/>
            <a:ext cx="3535680" cy="2651760"/>
          </a:xfrm>
          <a:prstGeom prst="rect">
            <a:avLst/>
          </a:prstGeom>
        </p:spPr>
      </p:pic>
      <p:sp>
        <p:nvSpPr>
          <p:cNvPr id="10" name="Rectangle 9"/>
          <p:cNvSpPr/>
          <p:nvPr/>
        </p:nvSpPr>
        <p:spPr>
          <a:xfrm>
            <a:off x="655320" y="3947160"/>
            <a:ext cx="3535680" cy="4724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685800" y="3810000"/>
            <a:ext cx="3485569" cy="830997"/>
          </a:xfrm>
          <a:prstGeom prst="rect">
            <a:avLst/>
          </a:prstGeom>
          <a:noFill/>
          <a:ln>
            <a:solidFill>
              <a:schemeClr val="bg1"/>
            </a:solidFill>
          </a:ln>
        </p:spPr>
        <p:txBody>
          <a:bodyPr wrap="square" rtlCol="0">
            <a:spAutoFit/>
          </a:bodyPr>
          <a:lstStyle/>
          <a:p>
            <a:pPr lvl="0"/>
            <a:r>
              <a:rPr lang="en-US" sz="1600" i="1" dirty="0"/>
              <a:t>Please show attempt, even if incomplete signal or insufficient TR </a:t>
            </a:r>
            <a:endParaRPr lang="en-US" sz="1600" dirty="0"/>
          </a:p>
          <a:p>
            <a:endParaRPr lang="en-US" sz="1600" dirty="0"/>
          </a:p>
        </p:txBody>
      </p:sp>
      <p:sp>
        <p:nvSpPr>
          <p:cNvPr id="3" name="Slide Number Placeholder 2"/>
          <p:cNvSpPr>
            <a:spLocks noGrp="1"/>
          </p:cNvSpPr>
          <p:nvPr>
            <p:ph type="sldNum" sz="quarter" idx="12"/>
          </p:nvPr>
        </p:nvSpPr>
        <p:spPr/>
        <p:txBody>
          <a:bodyPr/>
          <a:lstStyle/>
          <a:p>
            <a:fld id="{010617E4-0856-40ED-AA07-9DC7726CB606}" type="slidenum">
              <a:rPr lang="en-US" smtClean="0"/>
              <a:t>21</a:t>
            </a:fld>
            <a:endParaRPr lang="en-US"/>
          </a:p>
        </p:txBody>
      </p:sp>
      <p:pic>
        <p:nvPicPr>
          <p:cNvPr id="4" name="Audio 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57485163"/>
      </p:ext>
    </p:extLst>
  </p:cSld>
  <p:clrMapOvr>
    <a:masterClrMapping/>
  </p:clrMapOvr>
  <mc:AlternateContent xmlns:mc="http://schemas.openxmlformats.org/markup-compatibility/2006" xmlns:p14="http://schemas.microsoft.com/office/powerpoint/2010/main">
    <mc:Choice Requires="p14">
      <p:transition spd="slow" p14:dur="2000" advTm="14168"/>
    </mc:Choice>
    <mc:Fallback xmlns="">
      <p:transition spd="slow" advTm="14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458" fill="hold"/>
                                        <p:tgtEl>
                                          <p:spTgt spid="5"/>
                                        </p:tgtEl>
                                      </p:cBhvr>
                                    </p:cmd>
                                  </p:childTnLst>
                                </p:cTn>
                              </p:par>
                            </p:childTnLst>
                          </p:cTn>
                        </p:par>
                        <p:par>
                          <p:cTn id="10" fill="hold">
                            <p:stCondLst>
                              <p:cond delay="1458"/>
                            </p:stCondLst>
                            <p:childTnLst>
                              <p:par>
                                <p:cTn id="11" presetID="1" presetClass="mediacall" presetSubtype="0" fill="hold" nodeType="afterEffect">
                                  <p:stCondLst>
                                    <p:cond delay="0"/>
                                  </p:stCondLst>
                                  <p:childTnLst>
                                    <p:cmd type="call" cmd="playFrom(0.0)">
                                      <p:cBhvr>
                                        <p:cTn id="12" dur="1526" fill="hold"/>
                                        <p:tgtEl>
                                          <p:spTgt spid="6"/>
                                        </p:tgtEl>
                                      </p:cBhvr>
                                    </p:cmd>
                                  </p:childTnLst>
                                </p:cTn>
                              </p:par>
                            </p:childTnLst>
                          </p:cTn>
                        </p:par>
                        <p:par>
                          <p:cTn id="13" fill="hold">
                            <p:stCondLst>
                              <p:cond delay="2984"/>
                            </p:stCondLst>
                            <p:childTnLst>
                              <p:par>
                                <p:cTn id="14" presetID="1" presetClass="mediacall" presetSubtype="0" fill="hold" nodeType="afterEffect">
                                  <p:stCondLst>
                                    <p:cond delay="0"/>
                                  </p:stCondLst>
                                  <p:childTnLst>
                                    <p:cmd type="call" cmd="playFrom(0.0)">
                                      <p:cBhvr>
                                        <p:cTn id="15" dur="195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5"/>
                </p:tgtEl>
              </p:cMediaNode>
            </p:video>
            <p:seq concurrent="1" nextAc="seek">
              <p:cTn id="17" restart="whenNotActive" fill="hold" evtFilter="cancelBubble" nodeType="interactiveSeq">
                <p:stCondLst>
                  <p:cond evt="onClick" delay="0">
                    <p:tgtEl>
                      <p:spTgt spid="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
                                        </p:tgtEl>
                                      </p:cBhvr>
                                    </p:cmd>
                                  </p:childTnLst>
                                </p:cTn>
                              </p:par>
                            </p:childTnLst>
                          </p:cTn>
                        </p:par>
                      </p:childTnLst>
                    </p:cTn>
                  </p:par>
                </p:childTnLst>
              </p:cTn>
              <p:nextCondLst>
                <p:cond evt="onClick" delay="0">
                  <p:tgtEl>
                    <p:spTgt spid="5"/>
                  </p:tgtEl>
                </p:cond>
              </p:nextCondLst>
            </p:seq>
            <p:video>
              <p:cMediaNode vol="80000">
                <p:cTn id="22" repeatCount="indefinite" fill="hold" display="0">
                  <p:stCondLst>
                    <p:cond delay="indefinite"/>
                  </p:stCondLst>
                </p:cTn>
                <p:tgtEl>
                  <p:spTgt spid="6"/>
                </p:tgtEl>
              </p:cMediaNode>
            </p:video>
            <p:seq concurrent="1" nextAc="seek">
              <p:cTn id="23" restart="whenNotActive" fill="hold" evtFilter="cancelBubble" nodeType="interactiveSeq">
                <p:stCondLst>
                  <p:cond evt="onClick" delay="0">
                    <p:tgtEl>
                      <p:spTgt spid="6"/>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6"/>
                                        </p:tgtEl>
                                      </p:cBhvr>
                                    </p:cmd>
                                  </p:childTnLst>
                                </p:cTn>
                              </p:par>
                            </p:childTnLst>
                          </p:cTn>
                        </p:par>
                      </p:childTnLst>
                    </p:cTn>
                  </p:par>
                </p:childTnLst>
              </p:cTn>
              <p:nextCondLst>
                <p:cond evt="onClick" delay="0">
                  <p:tgtEl>
                    <p:spTgt spid="6"/>
                  </p:tgtEl>
                </p:cond>
              </p:nextCondLst>
            </p:seq>
            <p:video>
              <p:cMediaNode vol="80000">
                <p:cTn id="28" repeatCount="indefinite" fill="hold" display="0">
                  <p:stCondLst>
                    <p:cond delay="indefinite"/>
                  </p:stCondLst>
                </p:cTn>
                <p:tgtEl>
                  <p:spTgt spid="7"/>
                </p:tgtEl>
              </p:cMediaNode>
            </p:video>
            <p:seq concurrent="1" nextAc="seek">
              <p:cTn id="29" restart="whenNotActive" fill="hold" evtFilter="cancelBubble" nodeType="interactiveSeq">
                <p:stCondLst>
                  <p:cond evt="onClick" delay="0">
                    <p:tgtEl>
                      <p:spTgt spid="7"/>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7"/>
                                        </p:tgtEl>
                                      </p:cBhvr>
                                    </p:cmd>
                                  </p:childTnLst>
                                </p:cTn>
                              </p:par>
                            </p:childTnLst>
                          </p:cTn>
                        </p:par>
                      </p:childTnLst>
                    </p:cTn>
                  </p:par>
                </p:childTnLst>
              </p:cTn>
              <p:nextCondLst>
                <p:cond evt="onClick" delay="0">
                  <p:tgtEl>
                    <p:spTgt spid="7"/>
                  </p:tgtEl>
                </p:cond>
              </p:nextCondLst>
            </p:seq>
            <p:audio isNarration="1">
              <p:cMediaNode vol="80000" showWhenStopped="0">
                <p:cTn id="34"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49" objId="5"/>
        <p14:playEvt time="1514" objId="6"/>
        <p14:playEvt time="1794" objId="5"/>
        <p14:playEvt time="3047" objId="7"/>
        <p14:playEvt time="3162" objId="5"/>
        <p14:playEvt time="3464" objId="6"/>
        <p14:playEvt time="4995" objId="5"/>
        <p14:playEvt time="5275" objId="6"/>
        <p14:playEvt time="6696" objId="5"/>
        <p14:playEvt time="7046" objId="6"/>
        <p14:playEvt time="7426" objId="7"/>
        <p14:playEvt time="8376" objId="5"/>
        <p14:playEvt time="8796" objId="6"/>
        <p14:playEvt time="9280" objId="7"/>
        <p14:playEvt time="9730" objId="5"/>
        <p14:playEvt time="10216" objId="6"/>
        <p14:playEvt time="11588" objId="5"/>
        <p14:playEvt time="11798" objId="7"/>
        <p14:playEvt time="12178" objId="6"/>
        <p14:playEvt time="13258" objId="5"/>
        <p14:playEvt time="13596" objId="6"/>
        <p14:playEvt time="14009" objId="7"/>
        <p14:stopEvt time="14168" objId="6"/>
      </p14:showEvt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RVIF -PA rotation17">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rotWithShape="1">
          <a:blip r:embed="rId7"/>
          <a:srcRect t="10327"/>
          <a:stretch/>
        </p:blipFill>
        <p:spPr>
          <a:xfrm>
            <a:off x="457200" y="2590800"/>
            <a:ext cx="4100294" cy="2743200"/>
          </a:xfrm>
        </p:spPr>
      </p:pic>
      <p:pic>
        <p:nvPicPr>
          <p:cNvPr id="7" name="Content Placeholder 6"/>
          <p:cNvPicPr>
            <a:picLocks noGrp="1" noChangeAspect="1"/>
          </p:cNvPicPr>
          <p:nvPr>
            <p:ph sz="half" idx="2"/>
          </p:nvPr>
        </p:nvPicPr>
        <p:blipFill rotWithShape="1">
          <a:blip r:embed="rId8" cstate="print">
            <a:extLst>
              <a:ext uri="{28A0092B-C50C-407E-A947-70E740481C1C}">
                <a14:useLocalDpi xmlns:a14="http://schemas.microsoft.com/office/drawing/2010/main" val="0"/>
              </a:ext>
            </a:extLst>
          </a:blip>
          <a:srcRect t="7771"/>
          <a:stretch/>
        </p:blipFill>
        <p:spPr>
          <a:xfrm>
            <a:off x="4648200" y="2590800"/>
            <a:ext cx="3986708" cy="2743200"/>
          </a:xfrm>
        </p:spPr>
      </p:pic>
      <p:sp>
        <p:nvSpPr>
          <p:cNvPr id="5" name="Title 1"/>
          <p:cNvSpPr>
            <a:spLocks noGrp="1"/>
          </p:cNvSpPr>
          <p:nvPr>
            <p:ph type="title"/>
          </p:nvPr>
        </p:nvSpPr>
        <p:spPr/>
        <p:txBody>
          <a:bodyPr>
            <a:normAutofit fontScale="90000"/>
          </a:bodyPr>
          <a:lstStyle/>
          <a:p>
            <a:r>
              <a:rPr lang="en-US" dirty="0" smtClean="0"/>
              <a:t>RV Inflow “tilt view” with </a:t>
            </a:r>
            <a:br>
              <a:rPr lang="en-US" dirty="0" smtClean="0"/>
            </a:br>
            <a:r>
              <a:rPr lang="en-US" dirty="0" smtClean="0"/>
              <a:t>further rotation to RV outflow</a:t>
            </a:r>
            <a:endParaRPr lang="en-US" dirty="0"/>
          </a:p>
        </p:txBody>
      </p:sp>
      <p:sp>
        <p:nvSpPr>
          <p:cNvPr id="8" name="TextBox 7"/>
          <p:cNvSpPr txBox="1"/>
          <p:nvPr/>
        </p:nvSpPr>
        <p:spPr>
          <a:xfrm>
            <a:off x="5715000" y="3276600"/>
            <a:ext cx="914400" cy="369332"/>
          </a:xfrm>
          <a:prstGeom prst="rect">
            <a:avLst/>
          </a:prstGeom>
          <a:noFill/>
        </p:spPr>
        <p:txBody>
          <a:bodyPr wrap="square" rtlCol="0">
            <a:spAutoFit/>
          </a:bodyPr>
          <a:lstStyle/>
          <a:p>
            <a:r>
              <a:rPr lang="en-US" dirty="0" smtClean="0"/>
              <a:t>RVOT</a:t>
            </a:r>
            <a:endParaRPr lang="en-US" dirty="0"/>
          </a:p>
        </p:txBody>
      </p:sp>
      <p:sp>
        <p:nvSpPr>
          <p:cNvPr id="9" name="TextBox 8"/>
          <p:cNvSpPr txBox="1"/>
          <p:nvPr/>
        </p:nvSpPr>
        <p:spPr>
          <a:xfrm>
            <a:off x="7239000" y="3392269"/>
            <a:ext cx="1295400" cy="646331"/>
          </a:xfrm>
          <a:prstGeom prst="rect">
            <a:avLst/>
          </a:prstGeom>
          <a:noFill/>
        </p:spPr>
        <p:txBody>
          <a:bodyPr wrap="square" rtlCol="0">
            <a:spAutoFit/>
          </a:bodyPr>
          <a:lstStyle/>
          <a:p>
            <a:r>
              <a:rPr lang="en-US" dirty="0" smtClean="0"/>
              <a:t>Pulmonic valve</a:t>
            </a:r>
            <a:endParaRPr lang="en-US" dirty="0"/>
          </a:p>
        </p:txBody>
      </p:sp>
      <p:cxnSp>
        <p:nvCxnSpPr>
          <p:cNvPr id="11" name="Straight Arrow Connector 10"/>
          <p:cNvCxnSpPr>
            <a:stCxn id="9" idx="1"/>
          </p:cNvCxnSpPr>
          <p:nvPr/>
        </p:nvCxnSpPr>
        <p:spPr>
          <a:xfrm flipH="1">
            <a:off x="7010400" y="3715435"/>
            <a:ext cx="228600" cy="18365"/>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010617E4-0856-40ED-AA07-9DC7726CB606}" type="slidenum">
              <a:rPr lang="en-US" smtClean="0"/>
              <a:t>22</a:t>
            </a:fld>
            <a:endParaRPr lang="en-US"/>
          </a:p>
        </p:txBody>
      </p:sp>
      <p:pic>
        <p:nvPicPr>
          <p:cNvPr id="3" name="Audio 2">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969864680"/>
      </p:ext>
    </p:extLst>
  </p:cSld>
  <p:clrMapOvr>
    <a:masterClrMapping/>
  </p:clrMapOvr>
  <mc:AlternateContent xmlns:mc="http://schemas.openxmlformats.org/markup-compatibility/2006" xmlns:p14="http://schemas.microsoft.com/office/powerpoint/2010/main">
    <mc:Choice Requires="p14">
      <p:transition spd="slow" p14:dur="2000" advTm="15497"/>
    </mc:Choice>
    <mc:Fallback xmlns="">
      <p:transition spd="slow" advTm="15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45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6"/>
                </p:tgtEl>
              </p:cMediaNode>
            </p:video>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6"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56" objId="6"/>
        <p14:playEvt time="2821" objId="6"/>
        <p14:playEvt time="5171" objId="6"/>
        <p14:playEvt time="7883" objId="6"/>
        <p14:playEvt time="10238" objId="6"/>
        <p14:playEvt time="12975" objId="6"/>
        <p14:playEvt time="15322" objId="6"/>
        <p14:stopEvt time="15497" objId="6"/>
      </p14:showEvt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Parasternal Short Axis</a:t>
            </a:r>
            <a:endParaRPr lang="en-US" dirty="0"/>
          </a:p>
        </p:txBody>
      </p:sp>
      <p:sp>
        <p:nvSpPr>
          <p:cNvPr id="6" name="Content Placeholder 5"/>
          <p:cNvSpPr>
            <a:spLocks noGrp="1"/>
          </p:cNvSpPr>
          <p:nvPr>
            <p:ph idx="1"/>
          </p:nvPr>
        </p:nvSpPr>
        <p:spPr/>
        <p:txBody>
          <a:bodyPr>
            <a:normAutofit fontScale="70000" lnSpcReduction="20000"/>
          </a:bodyPr>
          <a:lstStyle/>
          <a:p>
            <a:pPr lvl="0"/>
            <a:r>
              <a:rPr lang="en-US" dirty="0"/>
              <a:t>2D view at </a:t>
            </a:r>
            <a:r>
              <a:rPr lang="en-US" dirty="0" smtClean="0"/>
              <a:t>level of</a:t>
            </a:r>
            <a:r>
              <a:rPr lang="en-US" dirty="0"/>
              <a:t> </a:t>
            </a:r>
            <a:r>
              <a:rPr lang="en-US" dirty="0" smtClean="0"/>
              <a:t>PV, </a:t>
            </a:r>
            <a:r>
              <a:rPr lang="en-US" dirty="0"/>
              <a:t>AV, TV </a:t>
            </a:r>
          </a:p>
          <a:p>
            <a:pPr lvl="0"/>
            <a:r>
              <a:rPr lang="en-US" dirty="0"/>
              <a:t>Zoom the AV to visualize all leaflets</a:t>
            </a:r>
          </a:p>
          <a:p>
            <a:pPr lvl="0"/>
            <a:r>
              <a:rPr lang="en-US" dirty="0"/>
              <a:t>Color AV</a:t>
            </a:r>
          </a:p>
          <a:p>
            <a:pPr lvl="0"/>
            <a:r>
              <a:rPr lang="en-US" dirty="0"/>
              <a:t>Optimize 2D image of RVOT at PV level</a:t>
            </a:r>
          </a:p>
          <a:p>
            <a:pPr lvl="0"/>
            <a:r>
              <a:rPr lang="en-US" dirty="0"/>
              <a:t>Color across PV </a:t>
            </a:r>
            <a:r>
              <a:rPr lang="en-US" dirty="0" smtClean="0"/>
              <a:t>level,</a:t>
            </a:r>
            <a:r>
              <a:rPr lang="en-US" dirty="0"/>
              <a:t> </a:t>
            </a:r>
            <a:r>
              <a:rPr lang="en-US" dirty="0" smtClean="0"/>
              <a:t>CW </a:t>
            </a:r>
            <a:r>
              <a:rPr lang="en-US" dirty="0"/>
              <a:t>Doppler of PV</a:t>
            </a:r>
          </a:p>
          <a:p>
            <a:pPr lvl="0"/>
            <a:r>
              <a:rPr lang="en-US" dirty="0"/>
              <a:t>PW Doppler across RVOT proximal to valve tips,  SV 3-4mm </a:t>
            </a:r>
          </a:p>
          <a:p>
            <a:pPr lvl="0"/>
            <a:r>
              <a:rPr lang="en-US" dirty="0"/>
              <a:t>Standard 2D of PA include bifurcation if possible-may need to move to higher </a:t>
            </a:r>
            <a:r>
              <a:rPr lang="en-US" dirty="0" smtClean="0"/>
              <a:t>ICS</a:t>
            </a:r>
          </a:p>
          <a:p>
            <a:pPr lvl="0"/>
            <a:r>
              <a:rPr lang="en-US" dirty="0" smtClean="0"/>
              <a:t>Color across TV, CW across TV</a:t>
            </a:r>
            <a:endParaRPr lang="en-US" dirty="0"/>
          </a:p>
          <a:p>
            <a:pPr lvl="0"/>
            <a:r>
              <a:rPr lang="en-US" dirty="0"/>
              <a:t>2D view at the mitral valve level</a:t>
            </a:r>
          </a:p>
          <a:p>
            <a:pPr lvl="0"/>
            <a:r>
              <a:rPr lang="en-US" dirty="0"/>
              <a:t>Color across MV</a:t>
            </a:r>
          </a:p>
          <a:p>
            <a:pPr lvl="0"/>
            <a:r>
              <a:rPr lang="en-US" dirty="0"/>
              <a:t>2D view at the basal, mid and apical LV levels (collected at frame rates between 60-90 fps)</a:t>
            </a:r>
          </a:p>
          <a:p>
            <a:endParaRPr lang="en-US" dirty="0"/>
          </a:p>
        </p:txBody>
      </p:sp>
      <p:sp>
        <p:nvSpPr>
          <p:cNvPr id="2" name="Slide Number Placeholder 1"/>
          <p:cNvSpPr>
            <a:spLocks noGrp="1"/>
          </p:cNvSpPr>
          <p:nvPr>
            <p:ph type="sldNum" sz="quarter" idx="12"/>
          </p:nvPr>
        </p:nvSpPr>
        <p:spPr/>
        <p:txBody>
          <a:bodyPr/>
          <a:lstStyle/>
          <a:p>
            <a:fld id="{010617E4-0856-40ED-AA07-9DC7726CB606}" type="slidenum">
              <a:rPr lang="en-US" smtClean="0"/>
              <a:t>23</a:t>
            </a:fld>
            <a:endParaRPr lang="en-US"/>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262660894"/>
      </p:ext>
    </p:extLst>
  </p:cSld>
  <p:clrMapOvr>
    <a:masterClrMapping/>
  </p:clrMapOvr>
  <mc:AlternateContent xmlns:mc="http://schemas.openxmlformats.org/markup-compatibility/2006" xmlns:p14="http://schemas.microsoft.com/office/powerpoint/2010/main">
    <mc:Choice Requires="p14">
      <p:transition spd="slow" p14:dur="2000" advTm="19470"/>
    </mc:Choice>
    <mc:Fallback xmlns="">
      <p:transition spd="slow" advTm="19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Parasternal Short Axis</a:t>
            </a:r>
          </a:p>
        </p:txBody>
      </p:sp>
      <p:pic>
        <p:nvPicPr>
          <p:cNvPr id="6" name="Image-.PSAX-3valve level13">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11"/>
          <a:stretch>
            <a:fillRect/>
          </a:stretch>
        </p:blipFill>
        <p:spPr>
          <a:xfrm>
            <a:off x="426308" y="1295400"/>
            <a:ext cx="3885989" cy="2651760"/>
          </a:xfrm>
        </p:spPr>
      </p:pic>
      <p:pic>
        <p:nvPicPr>
          <p:cNvPr id="7" name="Image-.PSAX-3valve level17">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a:blip r:embed="rId12"/>
          <a:stretch>
            <a:fillRect/>
          </a:stretch>
        </p:blipFill>
        <p:spPr>
          <a:xfrm>
            <a:off x="405713" y="4051300"/>
            <a:ext cx="3885989" cy="2651760"/>
          </a:xfrm>
        </p:spPr>
      </p:pic>
      <p:pic>
        <p:nvPicPr>
          <p:cNvPr id="8" name="Image-.PSAX-3valve level18">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3"/>
          <a:stretch>
            <a:fillRect/>
          </a:stretch>
        </p:blipFill>
        <p:spPr>
          <a:xfrm>
            <a:off x="4800600" y="4051300"/>
            <a:ext cx="3885990" cy="2651760"/>
          </a:xfrm>
          <a:prstGeom prst="rect">
            <a:avLst/>
          </a:prstGeom>
        </p:spPr>
      </p:pic>
      <p:pic>
        <p:nvPicPr>
          <p:cNvPr id="9" name="Picture 8"/>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794422" y="1295400"/>
            <a:ext cx="3885987" cy="2651760"/>
          </a:xfrm>
          <a:prstGeom prst="rect">
            <a:avLst/>
          </a:prstGeom>
        </p:spPr>
      </p:pic>
      <p:sp>
        <p:nvSpPr>
          <p:cNvPr id="10" name="TextBox 9"/>
          <p:cNvSpPr txBox="1"/>
          <p:nvPr/>
        </p:nvSpPr>
        <p:spPr>
          <a:xfrm>
            <a:off x="5105400" y="3516868"/>
            <a:ext cx="3352800" cy="369332"/>
          </a:xfrm>
          <a:prstGeom prst="rect">
            <a:avLst/>
          </a:prstGeom>
          <a:noFill/>
        </p:spPr>
        <p:txBody>
          <a:bodyPr wrap="square" rtlCol="0">
            <a:spAutoFit/>
          </a:bodyPr>
          <a:lstStyle/>
          <a:p>
            <a:r>
              <a:rPr lang="en-US" dirty="0" smtClean="0"/>
              <a:t>RVOT inflow &amp; outflow view</a:t>
            </a:r>
            <a:endParaRPr lang="en-US" dirty="0"/>
          </a:p>
        </p:txBody>
      </p:sp>
      <p:sp>
        <p:nvSpPr>
          <p:cNvPr id="3" name="Slide Number Placeholder 2"/>
          <p:cNvSpPr>
            <a:spLocks noGrp="1"/>
          </p:cNvSpPr>
          <p:nvPr>
            <p:ph type="sldNum" sz="quarter" idx="12"/>
          </p:nvPr>
        </p:nvSpPr>
        <p:spPr/>
        <p:txBody>
          <a:bodyPr/>
          <a:lstStyle/>
          <a:p>
            <a:fld id="{010617E4-0856-40ED-AA07-9DC7726CB606}" type="slidenum">
              <a:rPr lang="en-US" smtClean="0"/>
              <a:t>24</a:t>
            </a:fld>
            <a:endParaRPr lang="en-US"/>
          </a:p>
        </p:txBody>
      </p:sp>
      <p:pic>
        <p:nvPicPr>
          <p:cNvPr id="4" name="Audio 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860422301"/>
      </p:ext>
    </p:extLst>
  </p:cSld>
  <p:clrMapOvr>
    <a:masterClrMapping/>
  </p:clrMapOvr>
  <mc:AlternateContent xmlns:mc="http://schemas.openxmlformats.org/markup-compatibility/2006" xmlns:p14="http://schemas.microsoft.com/office/powerpoint/2010/main">
    <mc:Choice Requires="p14">
      <p:transition spd="slow" p14:dur="2000" advTm="15640"/>
    </mc:Choice>
    <mc:Fallback xmlns="">
      <p:transition spd="slow" advTm="15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416" fill="hold"/>
                                        <p:tgtEl>
                                          <p:spTgt spid="6"/>
                                        </p:tgtEl>
                                      </p:cBhvr>
                                    </p:cmd>
                                  </p:childTnLst>
                                </p:cTn>
                              </p:par>
                            </p:childTnLst>
                          </p:cTn>
                        </p:par>
                        <p:par>
                          <p:cTn id="10" fill="hold">
                            <p:stCondLst>
                              <p:cond delay="1416"/>
                            </p:stCondLst>
                            <p:childTnLst>
                              <p:par>
                                <p:cTn id="11" presetID="1" presetClass="mediacall" presetSubtype="0" fill="hold" nodeType="afterEffect">
                                  <p:stCondLst>
                                    <p:cond delay="0"/>
                                  </p:stCondLst>
                                  <p:childTnLst>
                                    <p:cmd type="call" cmd="playFrom(0.0)">
                                      <p:cBhvr>
                                        <p:cTn id="12" dur="1416" fill="hold"/>
                                        <p:tgtEl>
                                          <p:spTgt spid="7"/>
                                        </p:tgtEl>
                                      </p:cBhvr>
                                    </p:cmd>
                                  </p:childTnLst>
                                </p:cTn>
                              </p:par>
                            </p:childTnLst>
                          </p:cTn>
                        </p:par>
                        <p:par>
                          <p:cTn id="13" fill="hold">
                            <p:stCondLst>
                              <p:cond delay="2832"/>
                            </p:stCondLst>
                            <p:childTnLst>
                              <p:par>
                                <p:cTn id="14" presetID="1" presetClass="mediacall" presetSubtype="0" fill="hold" nodeType="afterEffect">
                                  <p:stCondLst>
                                    <p:cond delay="0"/>
                                  </p:stCondLst>
                                  <p:childTnLst>
                                    <p:cmd type="call" cmd="playFrom(0.0)">
                                      <p:cBhvr>
                                        <p:cTn id="15" dur="158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6"/>
                </p:tgtEl>
              </p:cMediaNode>
            </p:video>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6"/>
                                        </p:tgtEl>
                                      </p:cBhvr>
                                    </p:cmd>
                                  </p:childTnLst>
                                </p:cTn>
                              </p:par>
                            </p:childTnLst>
                          </p:cTn>
                        </p:par>
                      </p:childTnLst>
                    </p:cTn>
                  </p:par>
                </p:childTnLst>
              </p:cTn>
              <p:nextCondLst>
                <p:cond evt="onClick" delay="0">
                  <p:tgtEl>
                    <p:spTgt spid="6"/>
                  </p:tgtEl>
                </p:cond>
              </p:nextCondLst>
            </p:seq>
            <p:video>
              <p:cMediaNode vol="80000">
                <p:cTn id="22" repeatCount="indefinite" fill="hold" display="0">
                  <p:stCondLst>
                    <p:cond delay="indefinite"/>
                  </p:stCondLst>
                </p:cTn>
                <p:tgtEl>
                  <p:spTgt spid="7"/>
                </p:tgtEl>
              </p:cMediaNode>
            </p:video>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7"/>
                                        </p:tgtEl>
                                      </p:cBhvr>
                                    </p:cmd>
                                  </p:childTnLst>
                                </p:cTn>
                              </p:par>
                            </p:childTnLst>
                          </p:cTn>
                        </p:par>
                      </p:childTnLst>
                    </p:cTn>
                  </p:par>
                </p:childTnLst>
              </p:cTn>
              <p:nextCondLst>
                <p:cond evt="onClick" delay="0">
                  <p:tgtEl>
                    <p:spTgt spid="7"/>
                  </p:tgtEl>
                </p:cond>
              </p:nextCondLst>
            </p:seq>
            <p:video>
              <p:cMediaNode vol="80000">
                <p:cTn id="28" repeatCount="indefinite" fill="hold" display="0">
                  <p:stCondLst>
                    <p:cond delay="indefinite"/>
                  </p:stCondLst>
                </p:cTn>
                <p:tgtEl>
                  <p:spTgt spid="8"/>
                </p:tgtEl>
              </p:cMediaNode>
            </p:video>
            <p:seq concurrent="1" nextAc="seek">
              <p:cTn id="29" restart="whenNotActive" fill="hold" evtFilter="cancelBubble" nodeType="interactiveSeq">
                <p:stCondLst>
                  <p:cond evt="onClick" delay="0">
                    <p:tgtEl>
                      <p:spTgt spid="8"/>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8"/>
                                        </p:tgtEl>
                                      </p:cBhvr>
                                    </p:cmd>
                                  </p:childTnLst>
                                </p:cTn>
                              </p:par>
                            </p:childTnLst>
                          </p:cTn>
                        </p:par>
                      </p:childTnLst>
                    </p:cTn>
                  </p:par>
                </p:childTnLst>
              </p:cTn>
              <p:nextCondLst>
                <p:cond evt="onClick" delay="0">
                  <p:tgtEl>
                    <p:spTgt spid="8"/>
                  </p:tgtEl>
                </p:cond>
              </p:nextCondLst>
            </p:seq>
            <p:audio isNarration="1">
              <p:cMediaNode vol="80000" showWhenStopped="0">
                <p:cTn id="34"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54" objId="6"/>
        <p14:playEvt time="1486" objId="7"/>
        <p14:playEvt time="1748" objId="6"/>
        <p14:playEvt time="2903" objId="8"/>
        <p14:playEvt time="3071" objId="6"/>
        <p14:playEvt time="3378" objId="7"/>
        <p14:playEvt time="4869" objId="6"/>
        <p14:playEvt time="5079" objId="7"/>
        <p14:playEvt time="6184" objId="6"/>
        <p14:playEvt time="6520" objId="8"/>
        <p14:playEvt time="6780" objId="7"/>
        <p14:playEvt time="8000" objId="6"/>
        <p14:playEvt time="8118" objId="8"/>
        <p14:playEvt time="8420" objId="7"/>
        <p14:playEvt time="9631" objId="6"/>
        <p14:playEvt time="9738" objId="7"/>
        <p14:playEvt time="10051" objId="8"/>
        <p14:playEvt time="10952" objId="6"/>
        <p14:playEvt time="11482" objId="7"/>
        <p14:playEvt time="11589" objId="8"/>
        <p14:playEvt time="12802" objId="6"/>
        <p14:playEvt time="13132" objId="7"/>
        <p14:playEvt time="13552" objId="8"/>
        <p14:playEvt time="14433" objId="6"/>
        <p14:playEvt time="14763" objId="7"/>
        <p14:playEvt time="15353" objId="8"/>
      </p14:showEvtLst>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dirty="0" smtClean="0"/>
              <a:t>RV Linear Dimensions</a:t>
            </a:r>
            <a:endParaRPr lang="en-US" dirty="0"/>
          </a:p>
        </p:txBody>
      </p:sp>
      <p:sp>
        <p:nvSpPr>
          <p:cNvPr id="9" name="Content Placeholder 8"/>
          <p:cNvSpPr>
            <a:spLocks noGrp="1"/>
          </p:cNvSpPr>
          <p:nvPr>
            <p:ph sz="half" idx="1"/>
          </p:nvPr>
        </p:nvSpPr>
        <p:spPr/>
        <p:txBody>
          <a:bodyPr/>
          <a:lstStyle/>
          <a:p>
            <a:r>
              <a:rPr lang="en-US" dirty="0" smtClean="0"/>
              <a:t>PLAX - RV outflow Proximal</a:t>
            </a:r>
            <a:endParaRPr lang="en-US" dirty="0"/>
          </a:p>
        </p:txBody>
      </p:sp>
      <p:sp>
        <p:nvSpPr>
          <p:cNvPr id="10" name="Content Placeholder 9"/>
          <p:cNvSpPr>
            <a:spLocks noGrp="1"/>
          </p:cNvSpPr>
          <p:nvPr>
            <p:ph sz="half" idx="2"/>
          </p:nvPr>
        </p:nvSpPr>
        <p:spPr/>
        <p:txBody>
          <a:bodyPr/>
          <a:lstStyle/>
          <a:p>
            <a:r>
              <a:rPr lang="en-US" dirty="0" smtClean="0"/>
              <a:t>PSAX – RVOT RV outflow Proximal and Distal </a:t>
            </a:r>
            <a:endParaRPr lang="en-US" dirty="0"/>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 y="3114675"/>
            <a:ext cx="3562350" cy="3133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00600" y="3048000"/>
            <a:ext cx="3581400" cy="3276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p:cNvSpPr>
            <a:spLocks noGrp="1"/>
          </p:cNvSpPr>
          <p:nvPr>
            <p:ph type="sldNum" sz="quarter" idx="12"/>
          </p:nvPr>
        </p:nvSpPr>
        <p:spPr/>
        <p:txBody>
          <a:bodyPr/>
          <a:lstStyle/>
          <a:p>
            <a:fld id="{010617E4-0856-40ED-AA07-9DC7726CB606}" type="slidenum">
              <a:rPr lang="en-US" smtClean="0"/>
              <a:t>25</a:t>
            </a:fld>
            <a:endParaRPr lang="en-US"/>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554795532"/>
      </p:ext>
    </p:extLst>
  </p:cSld>
  <p:clrMapOvr>
    <a:masterClrMapping/>
  </p:clrMapOvr>
  <mc:AlternateContent xmlns:mc="http://schemas.openxmlformats.org/markup-compatibility/2006" xmlns:p14="http://schemas.microsoft.com/office/powerpoint/2010/main">
    <mc:Choice Requires="p14">
      <p:transition spd="slow" p14:dur="2000" advTm="8061"/>
    </mc:Choice>
    <mc:Fallback xmlns="">
      <p:transition spd="slow" advTm="8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Optimize RVOT at PV level</a:t>
            </a:r>
            <a:endParaRPr lang="en-US" dirty="0"/>
          </a:p>
        </p:txBody>
      </p:sp>
      <p:pic>
        <p:nvPicPr>
          <p:cNvPr id="5" name="Image-.AO with RCA and LAD26">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11"/>
          <a:stretch>
            <a:fillRect/>
          </a:stretch>
        </p:blipFill>
        <p:spPr>
          <a:xfrm>
            <a:off x="685799" y="1407341"/>
            <a:ext cx="3483989" cy="2377440"/>
          </a:xfrm>
        </p:spPr>
      </p:pic>
      <p:pic>
        <p:nvPicPr>
          <p:cNvPr id="6" name="Image-.RVOT at PV level28">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a:blip r:embed="rId12"/>
          <a:stretch>
            <a:fillRect/>
          </a:stretch>
        </p:blipFill>
        <p:spPr>
          <a:xfrm>
            <a:off x="4724401" y="1397043"/>
            <a:ext cx="3483989" cy="2377440"/>
          </a:xfrm>
        </p:spPr>
      </p:pic>
      <p:pic>
        <p:nvPicPr>
          <p:cNvPr id="7" name="Picture 6"/>
          <p:cNvPicPr>
            <a:picLocks noChangeAspect="1"/>
          </p:cNvPicPr>
          <p:nvPr/>
        </p:nvPicPr>
        <p:blipFill rotWithShape="1">
          <a:blip r:embed="rId13" cstate="print">
            <a:extLst>
              <a:ext uri="{28A0092B-C50C-407E-A947-70E740481C1C}">
                <a14:useLocalDpi xmlns:a14="http://schemas.microsoft.com/office/drawing/2010/main" val="0"/>
              </a:ext>
            </a:extLst>
          </a:blip>
          <a:srcRect l="8530" r="18966"/>
          <a:stretch/>
        </p:blipFill>
        <p:spPr>
          <a:xfrm>
            <a:off x="7249941" y="1864541"/>
            <a:ext cx="1554480" cy="1463040"/>
          </a:xfrm>
          <a:prstGeom prst="rect">
            <a:avLst/>
          </a:prstGeom>
          <a:ln>
            <a:solidFill>
              <a:schemeClr val="tx1"/>
            </a:solidFill>
          </a:ln>
        </p:spPr>
      </p:pic>
      <p:pic>
        <p:nvPicPr>
          <p:cNvPr id="8" name="Image-.RVOT at PV level29">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4"/>
          <a:stretch>
            <a:fillRect/>
          </a:stretch>
        </p:blipFill>
        <p:spPr>
          <a:xfrm>
            <a:off x="4724401" y="4038600"/>
            <a:ext cx="3483987" cy="2377440"/>
          </a:xfrm>
          <a:prstGeom prst="rect">
            <a:avLst/>
          </a:prstGeom>
        </p:spPr>
      </p:pic>
      <p:pic>
        <p:nvPicPr>
          <p:cNvPr id="3" name="Picture 2"/>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85799" y="4017723"/>
            <a:ext cx="3483987" cy="2377440"/>
          </a:xfrm>
          <a:prstGeom prst="rect">
            <a:avLst/>
          </a:prstGeom>
        </p:spPr>
      </p:pic>
      <p:sp>
        <p:nvSpPr>
          <p:cNvPr id="4" name="TextBox 3"/>
          <p:cNvSpPr txBox="1"/>
          <p:nvPr/>
        </p:nvSpPr>
        <p:spPr>
          <a:xfrm>
            <a:off x="3200400" y="4038600"/>
            <a:ext cx="1066800" cy="461665"/>
          </a:xfrm>
          <a:prstGeom prst="rect">
            <a:avLst/>
          </a:prstGeom>
          <a:noFill/>
        </p:spPr>
        <p:txBody>
          <a:bodyPr wrap="square" rtlCol="0">
            <a:spAutoFit/>
          </a:bodyPr>
          <a:lstStyle/>
          <a:p>
            <a:r>
              <a:rPr lang="en-US" sz="2400" dirty="0" smtClean="0"/>
              <a:t>TRV</a:t>
            </a:r>
            <a:endParaRPr lang="en-US" sz="2400" dirty="0"/>
          </a:p>
        </p:txBody>
      </p:sp>
      <p:sp>
        <p:nvSpPr>
          <p:cNvPr id="9" name="Slide Number Placeholder 8"/>
          <p:cNvSpPr>
            <a:spLocks noGrp="1"/>
          </p:cNvSpPr>
          <p:nvPr>
            <p:ph type="sldNum" sz="quarter" idx="12"/>
          </p:nvPr>
        </p:nvSpPr>
        <p:spPr/>
        <p:txBody>
          <a:bodyPr/>
          <a:lstStyle/>
          <a:p>
            <a:fld id="{010617E4-0856-40ED-AA07-9DC7726CB606}" type="slidenum">
              <a:rPr lang="en-US" smtClean="0"/>
              <a:t>26</a:t>
            </a:fld>
            <a:endParaRPr lang="en-US"/>
          </a:p>
        </p:txBody>
      </p:sp>
      <p:pic>
        <p:nvPicPr>
          <p:cNvPr id="10" name="Audio 9">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428922291"/>
      </p:ext>
    </p:extLst>
  </p:cSld>
  <p:clrMapOvr>
    <a:masterClrMapping/>
  </p:clrMapOvr>
  <mc:AlternateContent xmlns:mc="http://schemas.openxmlformats.org/markup-compatibility/2006" xmlns:p14="http://schemas.microsoft.com/office/powerpoint/2010/main">
    <mc:Choice Requires="p14">
      <p:transition spd="slow" p14:dur="2000" advTm="17815"/>
    </mc:Choice>
    <mc:Fallback xmlns="">
      <p:transition spd="slow" advTm="17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208" fill="hold"/>
                                        <p:tgtEl>
                                          <p:spTgt spid="5"/>
                                        </p:tgtEl>
                                      </p:cBhvr>
                                    </p:cmd>
                                  </p:childTnLst>
                                </p:cTn>
                              </p:par>
                            </p:childTnLst>
                          </p:cTn>
                        </p:par>
                        <p:par>
                          <p:cTn id="10" fill="hold">
                            <p:stCondLst>
                              <p:cond delay="2208"/>
                            </p:stCondLst>
                            <p:childTnLst>
                              <p:par>
                                <p:cTn id="11" presetID="1" presetClass="mediacall" presetSubtype="0" fill="hold" nodeType="afterEffect">
                                  <p:stCondLst>
                                    <p:cond delay="0"/>
                                  </p:stCondLst>
                                  <p:childTnLst>
                                    <p:cmd type="call" cmd="playFrom(0.0)">
                                      <p:cBhvr>
                                        <p:cTn id="12" dur="2249" fill="hold"/>
                                        <p:tgtEl>
                                          <p:spTgt spid="6"/>
                                        </p:tgtEl>
                                      </p:cBhvr>
                                    </p:cmd>
                                  </p:childTnLst>
                                </p:cTn>
                              </p:par>
                            </p:childTnLst>
                          </p:cTn>
                        </p:par>
                        <p:par>
                          <p:cTn id="13" fill="hold">
                            <p:stCondLst>
                              <p:cond delay="4457"/>
                            </p:stCondLst>
                            <p:childTnLst>
                              <p:par>
                                <p:cTn id="14" presetID="1" presetClass="mediacall" presetSubtype="0" fill="hold" nodeType="afterEffect">
                                  <p:stCondLst>
                                    <p:cond delay="0"/>
                                  </p:stCondLst>
                                  <p:childTnLst>
                                    <p:cmd type="call" cmd="playFrom(0.0)">
                                      <p:cBhvr>
                                        <p:cTn id="15" dur="239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5"/>
                </p:tgtEl>
              </p:cMediaNode>
            </p:video>
            <p:seq concurrent="1" nextAc="seek">
              <p:cTn id="17" restart="whenNotActive" fill="hold" evtFilter="cancelBubble" nodeType="interactiveSeq">
                <p:stCondLst>
                  <p:cond evt="onClick" delay="0">
                    <p:tgtEl>
                      <p:spTgt spid="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
                                        </p:tgtEl>
                                      </p:cBhvr>
                                    </p:cmd>
                                  </p:childTnLst>
                                </p:cTn>
                              </p:par>
                            </p:childTnLst>
                          </p:cTn>
                        </p:par>
                      </p:childTnLst>
                    </p:cTn>
                  </p:par>
                </p:childTnLst>
              </p:cTn>
              <p:nextCondLst>
                <p:cond evt="onClick" delay="0">
                  <p:tgtEl>
                    <p:spTgt spid="5"/>
                  </p:tgtEl>
                </p:cond>
              </p:nextCondLst>
            </p:seq>
            <p:video>
              <p:cMediaNode vol="80000">
                <p:cTn id="22" repeatCount="indefinite" fill="hold" display="0">
                  <p:stCondLst>
                    <p:cond delay="indefinite"/>
                  </p:stCondLst>
                </p:cTn>
                <p:tgtEl>
                  <p:spTgt spid="6"/>
                </p:tgtEl>
              </p:cMediaNode>
            </p:video>
            <p:seq concurrent="1" nextAc="seek">
              <p:cTn id="23" restart="whenNotActive" fill="hold" evtFilter="cancelBubble" nodeType="interactiveSeq">
                <p:stCondLst>
                  <p:cond evt="onClick" delay="0">
                    <p:tgtEl>
                      <p:spTgt spid="6"/>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6"/>
                                        </p:tgtEl>
                                      </p:cBhvr>
                                    </p:cmd>
                                  </p:childTnLst>
                                </p:cTn>
                              </p:par>
                            </p:childTnLst>
                          </p:cTn>
                        </p:par>
                      </p:childTnLst>
                    </p:cTn>
                  </p:par>
                </p:childTnLst>
              </p:cTn>
              <p:nextCondLst>
                <p:cond evt="onClick" delay="0">
                  <p:tgtEl>
                    <p:spTgt spid="6"/>
                  </p:tgtEl>
                </p:cond>
              </p:nextCondLst>
            </p:seq>
            <p:video>
              <p:cMediaNode vol="80000">
                <p:cTn id="28" repeatCount="indefinite" fill="hold" display="0">
                  <p:stCondLst>
                    <p:cond delay="indefinite"/>
                  </p:stCondLst>
                </p:cTn>
                <p:tgtEl>
                  <p:spTgt spid="8"/>
                </p:tgtEl>
              </p:cMediaNode>
            </p:video>
            <p:seq concurrent="1" nextAc="seek">
              <p:cTn id="29" restart="whenNotActive" fill="hold" evtFilter="cancelBubble" nodeType="interactiveSeq">
                <p:stCondLst>
                  <p:cond evt="onClick" delay="0">
                    <p:tgtEl>
                      <p:spTgt spid="8"/>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8"/>
                                        </p:tgtEl>
                                      </p:cBhvr>
                                    </p:cmd>
                                  </p:childTnLst>
                                </p:cTn>
                              </p:par>
                            </p:childTnLst>
                          </p:cTn>
                        </p:par>
                      </p:childTnLst>
                    </p:cTn>
                  </p:par>
                </p:childTnLst>
              </p:cTn>
              <p:nextCondLst>
                <p:cond evt="onClick" delay="0">
                  <p:tgtEl>
                    <p:spTgt spid="8"/>
                  </p:tgtEl>
                </p:cond>
              </p:nextCondLst>
            </p:seq>
            <p:audio isNarration="1">
              <p:cMediaNode vol="80000" showWhenStopped="0">
                <p:cTn id="34" fill="hold" display="0">
                  <p:stCondLst>
                    <p:cond delay="indefinite"/>
                  </p:stCondLst>
                  <p:endCondLst>
                    <p:cond evt="onStopAudio" delay="0">
                      <p:tgtEl>
                        <p:sldTgt/>
                      </p:tgtEl>
                    </p:cond>
                  </p:endCondLst>
                </p:cTn>
                <p:tgtEl>
                  <p:spTgt spid="10"/>
                </p:tgtEl>
              </p:cMediaNode>
            </p:audio>
          </p:childTnLst>
        </p:cTn>
      </p:par>
    </p:tnLst>
  </p:timing>
  <p:extLst>
    <p:ext uri="{E180D4A7-C9FB-4DFB-919C-405C955672EB}">
      <p14:showEvtLst xmlns:p14="http://schemas.microsoft.com/office/powerpoint/2010/main">
        <p14:playEvt time="50" objId="5"/>
        <p14:playEvt time="2260" objId="6"/>
        <p14:playEvt time="2535" objId="5"/>
        <p14:playEvt time="4510" objId="8"/>
        <p14:playEvt time="4662" objId="5"/>
        <p14:playEvt time="4936" objId="6"/>
        <p14:playEvt time="7187" objId="8"/>
        <p14:playEvt time="7407" objId="5"/>
        <p14:playEvt time="9728" objId="6"/>
        <p14:playEvt time="9744" objId="5"/>
        <p14:playEvt time="12219" objId="6"/>
        <p14:playEvt time="12228" objId="5"/>
        <p14:playEvt time="14690" objId="8"/>
        <p14:playEvt time="14910" objId="5"/>
        <p14:playEvt time="17021" objId="6"/>
        <p14:playEvt time="17321" objId="8"/>
        <p14:playEvt time="17521" objId="5"/>
        <p14:stopEvt time="17815" objId="5"/>
        <p14:stopEvt time="17815" objId="6"/>
        <p14:stopEvt time="17815" objId="8"/>
      </p14:showEvt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RVOT Doppler</a:t>
            </a:r>
            <a:endParaRPr lang="en-US" dirty="0"/>
          </a:p>
        </p:txBody>
      </p:sp>
      <p:pic>
        <p:nvPicPr>
          <p:cNvPr id="5" name="Content Placeholder 4"/>
          <p:cNvPicPr>
            <a:picLocks noGrp="1" noChangeAspect="1"/>
          </p:cNvPicPr>
          <p:nvPr>
            <p:ph sz="half" idx="1"/>
          </p:nvPr>
        </p:nvPicPr>
        <p:blipFill rotWithShape="1">
          <a:blip r:embed="rId5">
            <a:extLst>
              <a:ext uri="{28A0092B-C50C-407E-A947-70E740481C1C}">
                <a14:useLocalDpi xmlns:a14="http://schemas.microsoft.com/office/drawing/2010/main" val="0"/>
              </a:ext>
            </a:extLst>
          </a:blip>
          <a:srcRect t="10017"/>
          <a:stretch/>
        </p:blipFill>
        <p:spPr>
          <a:xfrm>
            <a:off x="304800" y="1425448"/>
            <a:ext cx="4038600" cy="2765552"/>
          </a:xfrm>
        </p:spPr>
      </p:pic>
      <p:pic>
        <p:nvPicPr>
          <p:cNvPr id="6" name="Content Placeholder 5"/>
          <p:cNvPicPr>
            <a:picLocks noGrp="1" noChangeAspect="1"/>
          </p:cNvPicPr>
          <p:nvPr>
            <p:ph sz="half" idx="2"/>
          </p:nvPr>
        </p:nvPicPr>
        <p:blipFill rotWithShape="1">
          <a:blip r:embed="rId6">
            <a:extLst>
              <a:ext uri="{28A0092B-C50C-407E-A947-70E740481C1C}">
                <a14:useLocalDpi xmlns:a14="http://schemas.microsoft.com/office/drawing/2010/main" val="0"/>
              </a:ext>
            </a:extLst>
          </a:blip>
          <a:srcRect t="10843"/>
          <a:stretch/>
        </p:blipFill>
        <p:spPr>
          <a:xfrm>
            <a:off x="4667250" y="1447800"/>
            <a:ext cx="4038600" cy="2740152"/>
          </a:xfrm>
          <a:ln>
            <a:noFill/>
          </a:ln>
        </p:spPr>
      </p:pic>
      <p:pic>
        <p:nvPicPr>
          <p:cNvPr id="7" name="Picture 6"/>
          <p:cNvPicPr>
            <a:picLocks noChangeAspect="1"/>
          </p:cNvPicPr>
          <p:nvPr/>
        </p:nvPicPr>
        <p:blipFill rotWithShape="1">
          <a:blip r:embed="rId7">
            <a:extLst>
              <a:ext uri="{28A0092B-C50C-407E-A947-70E740481C1C}">
                <a14:useLocalDpi xmlns:a14="http://schemas.microsoft.com/office/drawing/2010/main" val="0"/>
              </a:ext>
            </a:extLst>
          </a:blip>
          <a:srcRect t="9736"/>
          <a:stretch/>
        </p:blipFill>
        <p:spPr>
          <a:xfrm>
            <a:off x="2743200" y="3886199"/>
            <a:ext cx="3943350" cy="2708759"/>
          </a:xfrm>
          <a:prstGeom prst="rect">
            <a:avLst/>
          </a:prstGeom>
        </p:spPr>
      </p:pic>
      <p:sp>
        <p:nvSpPr>
          <p:cNvPr id="8" name="Oval 7"/>
          <p:cNvSpPr/>
          <p:nvPr/>
        </p:nvSpPr>
        <p:spPr>
          <a:xfrm flipH="1">
            <a:off x="6477001" y="2545081"/>
            <a:ext cx="152399" cy="121919"/>
          </a:xfrm>
          <a:prstGeom prst="ellipse">
            <a:avLst/>
          </a:prstGeom>
          <a:solidFill>
            <a:srgbClr val="FFFF00"/>
          </a:solidFill>
          <a:ln w="31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Arrow Connector 9"/>
          <p:cNvCxnSpPr/>
          <p:nvPr/>
        </p:nvCxnSpPr>
        <p:spPr>
          <a:xfrm flipH="1">
            <a:off x="6781800" y="2499360"/>
            <a:ext cx="381000" cy="91440"/>
          </a:xfrm>
          <a:prstGeom prst="straightConnector1">
            <a:avLst/>
          </a:prstGeom>
          <a:ln w="2857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5562600" y="5410200"/>
            <a:ext cx="381000" cy="91440"/>
          </a:xfrm>
          <a:prstGeom prst="straightConnector1">
            <a:avLst/>
          </a:prstGeom>
          <a:ln w="2857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6858000" y="4191000"/>
            <a:ext cx="1752600" cy="2554545"/>
          </a:xfrm>
          <a:prstGeom prst="rect">
            <a:avLst/>
          </a:prstGeom>
          <a:noFill/>
        </p:spPr>
        <p:txBody>
          <a:bodyPr wrap="square" rtlCol="0">
            <a:spAutoFit/>
          </a:bodyPr>
          <a:lstStyle/>
          <a:p>
            <a:r>
              <a:rPr lang="en-US" sz="1600" dirty="0"/>
              <a:t>C</a:t>
            </a:r>
            <a:r>
              <a:rPr lang="en-US" sz="1600" dirty="0" smtClean="0"/>
              <a:t>lockwise rotation of probe with an upward tilt will open the PA bifurcation. </a:t>
            </a:r>
            <a:r>
              <a:rPr lang="en-US" sz="1600" dirty="0"/>
              <a:t> </a:t>
            </a:r>
            <a:r>
              <a:rPr lang="en-US" sz="1600" dirty="0" smtClean="0"/>
              <a:t>Place pulsed wave sample volume just above valve leaflets to record closing snap.</a:t>
            </a:r>
            <a:endParaRPr lang="en-US" sz="1600" dirty="0"/>
          </a:p>
        </p:txBody>
      </p:sp>
      <p:pic>
        <p:nvPicPr>
          <p:cNvPr id="3074" name="Picture 2"/>
          <p:cNvPicPr>
            <a:picLocks noChangeAspect="1" noChangeArrowheads="1"/>
          </p:cNvPicPr>
          <p:nvPr/>
        </p:nvPicPr>
        <p:blipFill rotWithShape="1">
          <a:blip r:embed="rId8">
            <a:extLst>
              <a:ext uri="{28A0092B-C50C-407E-A947-70E740481C1C}">
                <a14:useLocalDpi xmlns:a14="http://schemas.microsoft.com/office/drawing/2010/main" val="0"/>
              </a:ext>
            </a:extLst>
          </a:blip>
          <a:srcRect b="23810"/>
          <a:stretch/>
        </p:blipFill>
        <p:spPr bwMode="auto">
          <a:xfrm>
            <a:off x="228600" y="4693704"/>
            <a:ext cx="2362200" cy="109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010617E4-0856-40ED-AA07-9DC7726CB606}" type="slidenum">
              <a:rPr lang="en-US" smtClean="0"/>
              <a:t>27</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899299970"/>
      </p:ext>
    </p:extLst>
  </p:cSld>
  <p:clrMapOvr>
    <a:masterClrMapping/>
  </p:clrMapOvr>
  <mc:AlternateContent xmlns:mc="http://schemas.openxmlformats.org/markup-compatibility/2006" xmlns:p14="http://schemas.microsoft.com/office/powerpoint/2010/main">
    <mc:Choice Requires="p14">
      <p:transition spd="slow" p14:dur="2000" advTm="9932"/>
    </mc:Choice>
    <mc:Fallback xmlns="">
      <p:transition spd="slow" advTm="9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PW and CW Doppler</a:t>
            </a:r>
            <a:endParaRPr lang="en-US" dirty="0"/>
          </a:p>
        </p:txBody>
      </p:sp>
      <p:pic>
        <p:nvPicPr>
          <p:cNvPr id="5" name="Content Placeholder 4"/>
          <p:cNvPicPr>
            <a:picLocks noGrp="1" noChangeAspect="1"/>
          </p:cNvPicPr>
          <p:nvPr>
            <p:ph sz="half" idx="1"/>
          </p:nvPr>
        </p:nvPicPr>
        <p:blipFill>
          <a:blip r:embed="rId7">
            <a:extLst>
              <a:ext uri="{28A0092B-C50C-407E-A947-70E740481C1C}">
                <a14:useLocalDpi xmlns:a14="http://schemas.microsoft.com/office/drawing/2010/main" val="0"/>
              </a:ext>
            </a:extLst>
          </a:blip>
          <a:stretch>
            <a:fillRect/>
          </a:stretch>
        </p:blipFill>
        <p:spPr>
          <a:xfrm>
            <a:off x="4953000" y="1493261"/>
            <a:ext cx="3483989" cy="2377440"/>
          </a:xfrm>
        </p:spPr>
      </p:pic>
      <p:pic>
        <p:nvPicPr>
          <p:cNvPr id="6" name="Content Placeholder 5"/>
          <p:cNvPicPr>
            <a:picLocks noGrp="1" noChangeAspect="1"/>
          </p:cNvPicPr>
          <p:nvPr>
            <p:ph sz="half" idx="2"/>
          </p:nvPr>
        </p:nvPicPr>
        <p:blipFill>
          <a:blip r:embed="rId8">
            <a:extLst>
              <a:ext uri="{28A0092B-C50C-407E-A947-70E740481C1C}">
                <a14:useLocalDpi xmlns:a14="http://schemas.microsoft.com/office/drawing/2010/main" val="0"/>
              </a:ext>
            </a:extLst>
          </a:blip>
          <a:stretch>
            <a:fillRect/>
          </a:stretch>
        </p:blipFill>
        <p:spPr>
          <a:xfrm>
            <a:off x="4953000" y="4191000"/>
            <a:ext cx="3483989" cy="2377440"/>
          </a:xfrm>
        </p:spPr>
      </p:pic>
      <p:pic>
        <p:nvPicPr>
          <p:cNvPr id="7" name="Image-.RVOT at PV level29">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838200" y="1493261"/>
            <a:ext cx="3483987" cy="2377440"/>
          </a:xfrm>
          <a:prstGeom prst="rect">
            <a:avLst/>
          </a:prstGeom>
        </p:spPr>
      </p:pic>
      <p:pic>
        <p:nvPicPr>
          <p:cNvPr id="8" name="Picture 7"/>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38200" y="4191000"/>
            <a:ext cx="3483987" cy="2377440"/>
          </a:xfrm>
          <a:prstGeom prst="rect">
            <a:avLst/>
          </a:prstGeom>
        </p:spPr>
      </p:pic>
      <p:sp>
        <p:nvSpPr>
          <p:cNvPr id="9" name="Rectangle 8"/>
          <p:cNvSpPr/>
          <p:nvPr/>
        </p:nvSpPr>
        <p:spPr>
          <a:xfrm>
            <a:off x="2545830" y="4864359"/>
            <a:ext cx="163007" cy="1524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p:cNvCxnSpPr/>
          <p:nvPr/>
        </p:nvCxnSpPr>
        <p:spPr>
          <a:xfrm>
            <a:off x="2489293" y="4588008"/>
            <a:ext cx="260169" cy="705102"/>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838200" y="3886200"/>
            <a:ext cx="3581400" cy="369332"/>
          </a:xfrm>
          <a:prstGeom prst="rect">
            <a:avLst/>
          </a:prstGeom>
          <a:noFill/>
        </p:spPr>
        <p:txBody>
          <a:bodyPr wrap="square" rtlCol="0">
            <a:spAutoFit/>
          </a:bodyPr>
          <a:lstStyle/>
          <a:p>
            <a:pPr algn="ctr"/>
            <a:r>
              <a:rPr lang="en-US" dirty="0" smtClean="0"/>
              <a:t>SV 3-4mm, proximal to valve tips</a:t>
            </a:r>
            <a:endParaRPr lang="en-US" dirty="0"/>
          </a:p>
        </p:txBody>
      </p:sp>
      <p:sp>
        <p:nvSpPr>
          <p:cNvPr id="3" name="Slide Number Placeholder 2"/>
          <p:cNvSpPr>
            <a:spLocks noGrp="1"/>
          </p:cNvSpPr>
          <p:nvPr>
            <p:ph type="sldNum" sz="quarter" idx="12"/>
          </p:nvPr>
        </p:nvSpPr>
        <p:spPr/>
        <p:txBody>
          <a:bodyPr/>
          <a:lstStyle/>
          <a:p>
            <a:fld id="{010617E4-0856-40ED-AA07-9DC7726CB606}" type="slidenum">
              <a:rPr lang="en-US" smtClean="0"/>
              <a:t>28</a:t>
            </a:fld>
            <a:endParaRPr lang="en-US"/>
          </a:p>
        </p:txBody>
      </p:sp>
      <p:pic>
        <p:nvPicPr>
          <p:cNvPr id="4" name="Audio 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360095776"/>
      </p:ext>
    </p:extLst>
  </p:cSld>
  <p:clrMapOvr>
    <a:masterClrMapping/>
  </p:clrMapOvr>
  <mc:AlternateContent xmlns:mc="http://schemas.openxmlformats.org/markup-compatibility/2006" xmlns:p14="http://schemas.microsoft.com/office/powerpoint/2010/main">
    <mc:Choice Requires="p14">
      <p:transition spd="slow" p14:dur="2000" advTm="17791"/>
    </mc:Choice>
    <mc:Fallback xmlns="">
      <p:transition spd="slow" advTm="17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39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7"/>
                </p:tgtEl>
              </p:cMediaNode>
            </p:video>
            <p:seq concurrent="1" nextAc="seek">
              <p:cTn id="11" restart="whenNotActive" fill="hold" evtFilter="cancelBubble" nodeType="interactiveSeq">
                <p:stCondLst>
                  <p:cond evt="onClick" delay="0">
                    <p:tgtEl>
                      <p:spTgt spid="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7"/>
                                        </p:tgtEl>
                                      </p:cBhvr>
                                    </p:cmd>
                                  </p:childTnLst>
                                </p:cTn>
                              </p:par>
                            </p:childTnLst>
                          </p:cTn>
                        </p:par>
                      </p:childTnLst>
                    </p:cTn>
                  </p:par>
                </p:childTnLst>
              </p:cTn>
              <p:nextCondLst>
                <p:cond evt="onClick" delay="0">
                  <p:tgtEl>
                    <p:spTgt spid="7"/>
                  </p:tgtEl>
                </p:cond>
              </p:nextCondLst>
            </p:seq>
            <p:audio isNarration="1">
              <p:cMediaNode vol="80000" showWhenStopped="0">
                <p:cTn id="16"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50" objId="7"/>
        <p14:playEvt time="2714" objId="7"/>
        <p14:playEvt time="4999" objId="7"/>
        <p14:playEvt time="7836" objId="7"/>
        <p14:playEvt time="10116" objId="7"/>
        <p14:playEvt time="12978" objId="7"/>
        <p14:playEvt time="15267" objId="7"/>
        <p14:stopEvt time="17791" objId="7"/>
      </p14:showEvt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Pulmonary Pressure from Pulmonary Insufficiency CW Doppler Profile</a:t>
            </a:r>
            <a:endParaRPr lang="en-US" dirty="0"/>
          </a:p>
        </p:txBody>
      </p:sp>
      <p:pic>
        <p:nvPicPr>
          <p:cNvPr id="10" name="Content Placeholder 9"/>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4703611" y="2026920"/>
            <a:ext cx="4287989" cy="2926080"/>
          </a:xfrm>
        </p:spPr>
      </p:pic>
      <p:pic>
        <p:nvPicPr>
          <p:cNvPr id="9" name="Content Placeholder 8"/>
          <p:cNvPicPr>
            <a:picLocks noGrp="1" noChangeAspect="1"/>
          </p:cNvPicPr>
          <p:nvPr>
            <p:ph sz="half" idx="1"/>
          </p:nvPr>
        </p:nvPicPr>
        <p:blipFill>
          <a:blip r:embed="rId6">
            <a:extLst>
              <a:ext uri="{28A0092B-C50C-407E-A947-70E740481C1C}">
                <a14:useLocalDpi xmlns:a14="http://schemas.microsoft.com/office/drawing/2010/main" val="0"/>
              </a:ext>
            </a:extLst>
          </a:blip>
          <a:stretch>
            <a:fillRect/>
          </a:stretch>
        </p:blipFill>
        <p:spPr>
          <a:xfrm>
            <a:off x="152400" y="2057400"/>
            <a:ext cx="4287989" cy="2926080"/>
          </a:xfrm>
        </p:spPr>
      </p:pic>
      <p:sp>
        <p:nvSpPr>
          <p:cNvPr id="12" name="Rectangle 11"/>
          <p:cNvSpPr/>
          <p:nvPr/>
        </p:nvSpPr>
        <p:spPr>
          <a:xfrm>
            <a:off x="152400" y="5040868"/>
            <a:ext cx="4133696" cy="923330"/>
          </a:xfrm>
          <a:prstGeom prst="rect">
            <a:avLst/>
          </a:prstGeom>
        </p:spPr>
        <p:txBody>
          <a:bodyPr wrap="none">
            <a:spAutoFit/>
          </a:bodyPr>
          <a:lstStyle/>
          <a:p>
            <a:r>
              <a:rPr lang="en-US" dirty="0"/>
              <a:t>Mean </a:t>
            </a:r>
            <a:r>
              <a:rPr lang="en-US" dirty="0" smtClean="0"/>
              <a:t>pulmonary artery  pressure (MPAP) </a:t>
            </a:r>
          </a:p>
          <a:p>
            <a:r>
              <a:rPr lang="en-US" dirty="0" smtClean="0"/>
              <a:t>is calculated </a:t>
            </a:r>
            <a:r>
              <a:rPr lang="en-US" dirty="0"/>
              <a:t>from </a:t>
            </a:r>
            <a:r>
              <a:rPr lang="en-US" dirty="0" smtClean="0"/>
              <a:t>the </a:t>
            </a:r>
            <a:r>
              <a:rPr lang="en-US" b="1" i="1" dirty="0" smtClean="0"/>
              <a:t>early</a:t>
            </a:r>
            <a:r>
              <a:rPr lang="en-US" dirty="0" smtClean="0"/>
              <a:t> diastolic PI</a:t>
            </a:r>
          </a:p>
          <a:p>
            <a:r>
              <a:rPr lang="en-US" dirty="0" smtClean="0"/>
              <a:t>peak velocity . (</a:t>
            </a:r>
            <a:r>
              <a:rPr lang="en-US" dirty="0" err="1" smtClean="0"/>
              <a:t>mPAP</a:t>
            </a:r>
            <a:r>
              <a:rPr lang="en-US" dirty="0" smtClean="0"/>
              <a:t> = 4V </a:t>
            </a:r>
            <a:r>
              <a:rPr lang="en-US" baseline="30000" dirty="0" smtClean="0"/>
              <a:t>2 </a:t>
            </a:r>
            <a:r>
              <a:rPr lang="en-US" dirty="0" smtClean="0"/>
              <a:t>Early + RAP)</a:t>
            </a:r>
            <a:endParaRPr lang="en-US" dirty="0"/>
          </a:p>
        </p:txBody>
      </p:sp>
      <p:sp>
        <p:nvSpPr>
          <p:cNvPr id="13" name="TextBox 12"/>
          <p:cNvSpPr txBox="1"/>
          <p:nvPr/>
        </p:nvSpPr>
        <p:spPr>
          <a:xfrm>
            <a:off x="4724400" y="5020270"/>
            <a:ext cx="4267200" cy="1200329"/>
          </a:xfrm>
          <a:prstGeom prst="rect">
            <a:avLst/>
          </a:prstGeom>
          <a:noFill/>
        </p:spPr>
        <p:txBody>
          <a:bodyPr wrap="square" rtlCol="0">
            <a:spAutoFit/>
          </a:bodyPr>
          <a:lstStyle/>
          <a:p>
            <a:r>
              <a:rPr lang="en-US" dirty="0" smtClean="0"/>
              <a:t>Pulmonary artery diastolic pressure (PADP) is calculated from the </a:t>
            </a:r>
            <a:r>
              <a:rPr lang="en-US" b="1" i="1" dirty="0" smtClean="0"/>
              <a:t>late</a:t>
            </a:r>
            <a:r>
              <a:rPr lang="en-US" dirty="0" smtClean="0"/>
              <a:t> diastolic PI peak velocity. (PAEDP </a:t>
            </a:r>
            <a:r>
              <a:rPr lang="en-US" dirty="0"/>
              <a:t>= </a:t>
            </a:r>
            <a:r>
              <a:rPr lang="en-US" dirty="0" smtClean="0"/>
              <a:t>4V</a:t>
            </a:r>
            <a:r>
              <a:rPr lang="en-US" baseline="30000" dirty="0" smtClean="0"/>
              <a:t>2 </a:t>
            </a:r>
            <a:r>
              <a:rPr lang="en-US" dirty="0" smtClean="0"/>
              <a:t>Late</a:t>
            </a:r>
            <a:r>
              <a:rPr lang="en-US" baseline="30000" dirty="0" smtClean="0"/>
              <a:t> </a:t>
            </a:r>
            <a:r>
              <a:rPr lang="en-US" dirty="0" smtClean="0"/>
              <a:t>+ RAP</a:t>
            </a:r>
            <a:r>
              <a:rPr lang="en-US" dirty="0"/>
              <a:t>)</a:t>
            </a:r>
          </a:p>
          <a:p>
            <a:endParaRPr lang="en-US" dirty="0"/>
          </a:p>
        </p:txBody>
      </p:sp>
      <p:cxnSp>
        <p:nvCxnSpPr>
          <p:cNvPr id="17" name="Straight Arrow Connector 16"/>
          <p:cNvCxnSpPr/>
          <p:nvPr/>
        </p:nvCxnSpPr>
        <p:spPr>
          <a:xfrm flipH="1">
            <a:off x="2743200" y="3048000"/>
            <a:ext cx="228600" cy="304800"/>
          </a:xfrm>
          <a:prstGeom prst="straightConnector1">
            <a:avLst/>
          </a:prstGeom>
          <a:ln w="2857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7924800" y="3124200"/>
            <a:ext cx="228600" cy="304800"/>
          </a:xfrm>
          <a:prstGeom prst="straightConnector1">
            <a:avLst/>
          </a:prstGeom>
          <a:ln w="2857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p:txBody>
          <a:bodyPr/>
          <a:lstStyle/>
          <a:p>
            <a:fld id="{010617E4-0856-40ED-AA07-9DC7726CB606}" type="slidenum">
              <a:rPr lang="en-US" smtClean="0"/>
              <a:t>29</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626622965"/>
      </p:ext>
    </p:extLst>
  </p:cSld>
  <p:clrMapOvr>
    <a:masterClrMapping/>
  </p:clrMapOvr>
  <mc:AlternateContent xmlns:mc="http://schemas.openxmlformats.org/markup-compatibility/2006" xmlns:p14="http://schemas.microsoft.com/office/powerpoint/2010/main">
    <mc:Choice Requires="p14">
      <p:transition spd="slow" p14:dur="2000" advTm="12930"/>
    </mc:Choice>
    <mc:Fallback xmlns="">
      <p:transition spd="slow" advTm="12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PSAX_MV29">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4876800" y="4191000"/>
            <a:ext cx="3483987" cy="2377440"/>
          </a:xfrm>
          <a:prstGeom prst="rect">
            <a:avLst/>
          </a:prstGeom>
        </p:spPr>
      </p:pic>
      <p:sp>
        <p:nvSpPr>
          <p:cNvPr id="2" name="Title 1"/>
          <p:cNvSpPr>
            <a:spLocks noGrp="1"/>
          </p:cNvSpPr>
          <p:nvPr>
            <p:ph type="title"/>
          </p:nvPr>
        </p:nvSpPr>
        <p:spPr/>
        <p:txBody>
          <a:bodyPr/>
          <a:lstStyle/>
          <a:p>
            <a:r>
              <a:rPr lang="en-US" dirty="0" smtClean="0"/>
              <a:t>MV PSAX </a:t>
            </a:r>
            <a:endParaRPr lang="en-US" dirty="0"/>
          </a:p>
        </p:txBody>
      </p:sp>
      <p:pic>
        <p:nvPicPr>
          <p:cNvPr id="5" name="Image-.SAX_MV28">
            <a:hlinkClick r:id="" action="ppaction://media"/>
          </p:cNvPr>
          <p:cNvPicPr>
            <a:picLocks noGrp="1" noChangeAspect="1"/>
          </p:cNvPicPr>
          <p:nvPr>
            <p:ph sz="half" idx="1"/>
            <a:videoFile r:link="rId4"/>
            <p:extLst>
              <p:ext uri="{DAA4B4D4-6D71-4841-9C94-3DE7FCFB9230}">
                <p14:media xmlns:p14="http://schemas.microsoft.com/office/powerpoint/2010/main" r:embed="rId3"/>
              </p:ext>
            </p:extLst>
          </p:nvPr>
        </p:nvPicPr>
        <p:blipFill>
          <a:blip r:embed="rId12"/>
          <a:stretch>
            <a:fillRect/>
          </a:stretch>
        </p:blipFill>
        <p:spPr>
          <a:xfrm>
            <a:off x="4876800" y="1741118"/>
            <a:ext cx="3483989" cy="2377440"/>
          </a:xfrm>
        </p:spPr>
      </p:pic>
      <p:pic>
        <p:nvPicPr>
          <p:cNvPr id="6" name="Image-PSAX_MV7">
            <a:hlinkClick r:id="" action="ppaction://media"/>
          </p:cNvPr>
          <p:cNvPicPr>
            <a:picLocks noGrp="1" noChangeAspect="1"/>
          </p:cNvPicPr>
          <p:nvPr>
            <p:ph sz="half" idx="2"/>
            <a:videoFile r:link="rId6"/>
            <p:extLst>
              <p:ext uri="{DAA4B4D4-6D71-4841-9C94-3DE7FCFB9230}">
                <p14:media xmlns:p14="http://schemas.microsoft.com/office/powerpoint/2010/main" r:embed="rId5"/>
              </p:ext>
            </p:extLst>
          </p:nvPr>
        </p:nvPicPr>
        <p:blipFill>
          <a:blip r:embed="rId13"/>
          <a:stretch>
            <a:fillRect/>
          </a:stretch>
        </p:blipFill>
        <p:spPr>
          <a:xfrm>
            <a:off x="279400" y="1752600"/>
            <a:ext cx="4153989" cy="2834640"/>
          </a:xfrm>
        </p:spPr>
      </p:pic>
      <p:sp>
        <p:nvSpPr>
          <p:cNvPr id="3" name="TextBox 2"/>
          <p:cNvSpPr txBox="1"/>
          <p:nvPr/>
        </p:nvSpPr>
        <p:spPr>
          <a:xfrm>
            <a:off x="279400" y="4724400"/>
            <a:ext cx="4368800" cy="646331"/>
          </a:xfrm>
          <a:prstGeom prst="rect">
            <a:avLst/>
          </a:prstGeom>
          <a:noFill/>
        </p:spPr>
        <p:txBody>
          <a:bodyPr wrap="square" rtlCol="0">
            <a:spAutoFit/>
          </a:bodyPr>
          <a:lstStyle/>
          <a:p>
            <a:r>
              <a:rPr lang="en-US" dirty="0" smtClean="0"/>
              <a:t>When possible identify origination of MR by sweeping from aorta to the LV base</a:t>
            </a:r>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30</a:t>
            </a:fld>
            <a:endParaRPr lang="en-US"/>
          </a:p>
        </p:txBody>
      </p:sp>
      <p:pic>
        <p:nvPicPr>
          <p:cNvPr id="8" name="Audio 7">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08793565"/>
      </p:ext>
    </p:extLst>
  </p:cSld>
  <p:clrMapOvr>
    <a:masterClrMapping/>
  </p:clrMapOvr>
  <mc:AlternateContent xmlns:mc="http://schemas.openxmlformats.org/markup-compatibility/2006" xmlns:p14="http://schemas.microsoft.com/office/powerpoint/2010/main">
    <mc:Choice Requires="p14">
      <p:transition spd="slow" p14:dur="2000" advTm="16796"/>
    </mc:Choice>
    <mc:Fallback xmlns="">
      <p:transition spd="slow" advTm="16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124" fill="hold"/>
                                        <p:tgtEl>
                                          <p:spTgt spid="6"/>
                                        </p:tgtEl>
                                      </p:cBhvr>
                                    </p:cmd>
                                  </p:childTnLst>
                                </p:cTn>
                              </p:par>
                            </p:childTnLst>
                          </p:cTn>
                        </p:par>
                        <p:par>
                          <p:cTn id="10" fill="hold">
                            <p:stCondLst>
                              <p:cond delay="2124"/>
                            </p:stCondLst>
                            <p:childTnLst>
                              <p:par>
                                <p:cTn id="11" presetID="1" presetClass="mediacall" presetSubtype="0" fill="hold" nodeType="afterEffect">
                                  <p:stCondLst>
                                    <p:cond delay="0"/>
                                  </p:stCondLst>
                                  <p:childTnLst>
                                    <p:cmd type="call" cmd="playFrom(0.0)">
                                      <p:cBhvr>
                                        <p:cTn id="12" dur="1999" fill="hold"/>
                                        <p:tgtEl>
                                          <p:spTgt spid="5"/>
                                        </p:tgtEl>
                                      </p:cBhvr>
                                    </p:cmd>
                                  </p:childTnLst>
                                </p:cTn>
                              </p:par>
                            </p:childTnLst>
                          </p:cTn>
                        </p:par>
                        <p:par>
                          <p:cTn id="13" fill="hold">
                            <p:stCondLst>
                              <p:cond delay="4123"/>
                            </p:stCondLst>
                            <p:childTnLst>
                              <p:par>
                                <p:cTn id="14" presetID="1" presetClass="mediacall" presetSubtype="0" fill="hold" nodeType="afterEffect">
                                  <p:stCondLst>
                                    <p:cond delay="0"/>
                                  </p:stCondLst>
                                  <p:childTnLst>
                                    <p:cmd type="call" cmd="playFrom(0.0)">
                                      <p:cBhvr>
                                        <p:cTn id="15" dur="212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6"/>
                </p:tgtEl>
              </p:cMediaNode>
            </p:video>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6"/>
                                        </p:tgtEl>
                                      </p:cBhvr>
                                    </p:cmd>
                                  </p:childTnLst>
                                </p:cTn>
                              </p:par>
                            </p:childTnLst>
                          </p:cTn>
                        </p:par>
                      </p:childTnLst>
                    </p:cTn>
                  </p:par>
                </p:childTnLst>
              </p:cTn>
              <p:nextCondLst>
                <p:cond evt="onClick" delay="0">
                  <p:tgtEl>
                    <p:spTgt spid="6"/>
                  </p:tgtEl>
                </p:cond>
              </p:nextCondLst>
            </p:seq>
            <p:video>
              <p:cMediaNode vol="80000">
                <p:cTn id="22" repeatCount="indefinite" fill="hold" display="0">
                  <p:stCondLst>
                    <p:cond delay="indefinite"/>
                  </p:stCondLst>
                </p:cTn>
                <p:tgtEl>
                  <p:spTgt spid="5"/>
                </p:tgtEl>
              </p:cMediaNode>
            </p:video>
            <p:seq concurrent="1" nextAc="seek">
              <p:cTn id="23" restart="whenNotActive" fill="hold" evtFilter="cancelBubble" nodeType="interactiveSeq">
                <p:stCondLst>
                  <p:cond evt="onClick" delay="0">
                    <p:tgtEl>
                      <p:spTgt spid="5"/>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5"/>
                                        </p:tgtEl>
                                      </p:cBhvr>
                                    </p:cmd>
                                  </p:childTnLst>
                                </p:cTn>
                              </p:par>
                            </p:childTnLst>
                          </p:cTn>
                        </p:par>
                      </p:childTnLst>
                    </p:cTn>
                  </p:par>
                </p:childTnLst>
              </p:cTn>
              <p:nextCondLst>
                <p:cond evt="onClick" delay="0">
                  <p:tgtEl>
                    <p:spTgt spid="5"/>
                  </p:tgtEl>
                </p:cond>
              </p:nextCondLst>
            </p:seq>
            <p:video>
              <p:cMediaNode vol="80000">
                <p:cTn id="28" repeatCount="indefinite" fill="hold" display="0">
                  <p:stCondLst>
                    <p:cond delay="indefinite"/>
                  </p:stCondLst>
                </p:cTn>
                <p:tgtEl>
                  <p:spTgt spid="7"/>
                </p:tgtEl>
              </p:cMediaNode>
            </p:video>
            <p:seq concurrent="1" nextAc="seek">
              <p:cTn id="29" restart="whenNotActive" fill="hold" evtFilter="cancelBubble" nodeType="interactiveSeq">
                <p:stCondLst>
                  <p:cond evt="onClick" delay="0">
                    <p:tgtEl>
                      <p:spTgt spid="7"/>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7"/>
                                        </p:tgtEl>
                                      </p:cBhvr>
                                    </p:cmd>
                                  </p:childTnLst>
                                </p:cTn>
                              </p:par>
                            </p:childTnLst>
                          </p:cTn>
                        </p:par>
                      </p:childTnLst>
                    </p:cTn>
                  </p:par>
                </p:childTnLst>
              </p:cTn>
              <p:nextCondLst>
                <p:cond evt="onClick" delay="0">
                  <p:tgtEl>
                    <p:spTgt spid="7"/>
                  </p:tgtEl>
                </p:cond>
              </p:nextCondLst>
            </p:seq>
            <p:audio isNarration="1">
              <p:cMediaNode vol="80000" showWhenStopped="0">
                <p:cTn id="34" fill="hold" display="0">
                  <p:stCondLst>
                    <p:cond delay="indefinite"/>
                  </p:stCondLst>
                  <p:endCondLst>
                    <p:cond evt="onStopAudio" delay="0">
                      <p:tgtEl>
                        <p:sldTgt/>
                      </p:tgtEl>
                    </p:cond>
                  </p:endCondLst>
                </p:cTn>
                <p:tgtEl>
                  <p:spTgt spid="8"/>
                </p:tgtEl>
              </p:cMediaNode>
            </p:audio>
          </p:childTnLst>
        </p:cTn>
      </p:par>
    </p:tnLst>
  </p:timing>
  <p:extLst>
    <p:ext uri="{E180D4A7-C9FB-4DFB-919C-405C955672EB}">
      <p14:showEvtLst xmlns:p14="http://schemas.microsoft.com/office/powerpoint/2010/main">
        <p14:playEvt time="52" objId="6"/>
        <p14:playEvt time="2191" objId="5"/>
        <p14:playEvt time="2487" objId="6"/>
        <p14:playEvt time="4191" objId="7"/>
        <p14:playEvt time="4517" objId="5"/>
        <p14:playEvt time="4623" objId="6"/>
        <p14:playEvt time="6422" objId="5"/>
        <p14:playEvt time="6698" objId="7"/>
        <p14:playEvt time="7038" objId="6"/>
        <p14:playEvt time="8749" objId="5"/>
        <p14:playEvt time="9039" objId="7"/>
        <p14:playEvt time="9141" objId="6"/>
        <p14:playEvt time="10657" objId="5"/>
        <p14:playEvt time="11057" objId="7"/>
        <p14:playEvt time="11540" objId="6"/>
        <p14:playEvt time="13071" objId="5"/>
        <p14:playEvt time="13541" objId="7"/>
        <p14:playEvt time="13563" objId="6"/>
        <p14:playEvt time="15292" objId="5"/>
        <p14:playEvt time="15556" objId="7"/>
        <p14:playEvt time="16142" objId="6"/>
        <p14:stopEvt time="16796" objId="7"/>
      </p14:showEvt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Sweep from aorta through LV basal, mid and apical levels</a:t>
            </a:r>
            <a:endParaRPr lang="en-US" dirty="0"/>
          </a:p>
        </p:txBody>
      </p:sp>
      <p:pic>
        <p:nvPicPr>
          <p:cNvPr id="5" name="Image-.scan LV base to apex28">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15"/>
          <a:stretch>
            <a:fillRect/>
          </a:stretch>
        </p:blipFill>
        <p:spPr>
          <a:xfrm>
            <a:off x="160354" y="1537674"/>
            <a:ext cx="2947990" cy="2011680"/>
          </a:xfrm>
        </p:spPr>
      </p:pic>
      <p:pic>
        <p:nvPicPr>
          <p:cNvPr id="6" name="Image-.scan LV base to apex27">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a:blip r:embed="rId16"/>
          <a:stretch>
            <a:fillRect/>
          </a:stretch>
        </p:blipFill>
        <p:spPr>
          <a:xfrm>
            <a:off x="3128177" y="1562622"/>
            <a:ext cx="2947990" cy="2011680"/>
          </a:xfrm>
        </p:spPr>
      </p:pic>
      <p:pic>
        <p:nvPicPr>
          <p:cNvPr id="7" name="Image-.scan LV base to apex26">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7"/>
          <a:stretch>
            <a:fillRect/>
          </a:stretch>
        </p:blipFill>
        <p:spPr>
          <a:xfrm>
            <a:off x="6096000" y="1562622"/>
            <a:ext cx="2947989" cy="2011680"/>
          </a:xfrm>
          <a:prstGeom prst="rect">
            <a:avLst/>
          </a:prstGeom>
        </p:spPr>
      </p:pic>
      <p:pic>
        <p:nvPicPr>
          <p:cNvPr id="8" name="Image-.scan LV base to apex24">
            <a:hlinkClick r:id="" action="ppaction://media"/>
          </p:cNvPr>
          <p:cNvPicPr>
            <a:picLocks noChangeAspect="1"/>
          </p:cNvPicPr>
          <p:nvPr>
            <a:videoFile r:link="rId8"/>
            <p:extLst>
              <p:ext uri="{DAA4B4D4-6D71-4841-9C94-3DE7FCFB9230}">
                <p14:media xmlns:p14="http://schemas.microsoft.com/office/powerpoint/2010/main" r:embed="rId7"/>
              </p:ext>
            </p:extLst>
          </p:nvPr>
        </p:nvPicPr>
        <p:blipFill>
          <a:blip r:embed="rId18"/>
          <a:stretch>
            <a:fillRect/>
          </a:stretch>
        </p:blipFill>
        <p:spPr>
          <a:xfrm>
            <a:off x="381000" y="3719286"/>
            <a:ext cx="4019985" cy="2743200"/>
          </a:xfrm>
          <a:prstGeom prst="rect">
            <a:avLst/>
          </a:prstGeom>
        </p:spPr>
      </p:pic>
      <p:pic>
        <p:nvPicPr>
          <p:cNvPr id="9" name="Image-.scan LV base to apex22">
            <a:hlinkClick r:id="" action="ppaction://media"/>
          </p:cNvPr>
          <p:cNvPicPr>
            <a:picLocks noChangeAspect="1"/>
          </p:cNvPicPr>
          <p:nvPr>
            <a:videoFile r:link="rId10"/>
            <p:extLst>
              <p:ext uri="{DAA4B4D4-6D71-4841-9C94-3DE7FCFB9230}">
                <p14:media xmlns:p14="http://schemas.microsoft.com/office/powerpoint/2010/main" r:embed="rId9"/>
              </p:ext>
            </p:extLst>
          </p:nvPr>
        </p:nvPicPr>
        <p:blipFill>
          <a:blip r:embed="rId19"/>
          <a:stretch>
            <a:fillRect/>
          </a:stretch>
        </p:blipFill>
        <p:spPr>
          <a:xfrm>
            <a:off x="4602172" y="3635988"/>
            <a:ext cx="4019985" cy="2743200"/>
          </a:xfrm>
          <a:prstGeom prst="rect">
            <a:avLst/>
          </a:prstGeom>
        </p:spPr>
      </p:pic>
      <p:sp>
        <p:nvSpPr>
          <p:cNvPr id="3" name="Slide Number Placeholder 2"/>
          <p:cNvSpPr>
            <a:spLocks noGrp="1"/>
          </p:cNvSpPr>
          <p:nvPr>
            <p:ph type="sldNum" sz="quarter" idx="12"/>
          </p:nvPr>
        </p:nvSpPr>
        <p:spPr/>
        <p:txBody>
          <a:bodyPr/>
          <a:lstStyle/>
          <a:p>
            <a:fld id="{010617E4-0856-40ED-AA07-9DC7726CB606}" type="slidenum">
              <a:rPr lang="en-US" smtClean="0"/>
              <a:t>31</a:t>
            </a:fld>
            <a:endParaRPr lang="en-US"/>
          </a:p>
        </p:txBody>
      </p:sp>
      <p:pic>
        <p:nvPicPr>
          <p:cNvPr id="4" name="Audio 3">
            <a:hlinkClick r:id="" action="ppaction://media"/>
          </p:cNvPr>
          <p:cNvPicPr>
            <a:picLocks noChangeAspect="1"/>
          </p:cNvPicPr>
          <p:nvPr>
            <a:audioFile r:link="rId12"/>
            <p:extLst>
              <p:ext uri="{DAA4B4D4-6D71-4841-9C94-3DE7FCFB9230}">
                <p14:media xmlns:p14="http://schemas.microsoft.com/office/powerpoint/2010/main" r:embed="rId11"/>
              </p:ext>
            </p:extLst>
          </p:nvPr>
        </p:nvPicPr>
        <p:blipFill>
          <a:blip r:embed="rId20"/>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319609973"/>
      </p:ext>
    </p:extLst>
  </p:cSld>
  <p:clrMapOvr>
    <a:masterClrMapping/>
  </p:clrMapOvr>
  <mc:AlternateContent xmlns:mc="http://schemas.openxmlformats.org/markup-compatibility/2006" xmlns:p14="http://schemas.microsoft.com/office/powerpoint/2010/main">
    <mc:Choice Requires="p14">
      <p:transition spd="slow" p14:dur="2000" advTm="18128"/>
    </mc:Choice>
    <mc:Fallback xmlns="">
      <p:transition spd="slow" advTm="18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499" fill="hold"/>
                                        <p:tgtEl>
                                          <p:spTgt spid="5"/>
                                        </p:tgtEl>
                                      </p:cBhvr>
                                    </p:cmd>
                                  </p:childTnLst>
                                </p:cTn>
                              </p:par>
                            </p:childTnLst>
                          </p:cTn>
                        </p:par>
                        <p:par>
                          <p:cTn id="10" fill="hold">
                            <p:stCondLst>
                              <p:cond delay="2499"/>
                            </p:stCondLst>
                            <p:childTnLst>
                              <p:par>
                                <p:cTn id="11" presetID="1" presetClass="mediacall" presetSubtype="0" fill="hold" nodeType="afterEffect">
                                  <p:stCondLst>
                                    <p:cond delay="0"/>
                                  </p:stCondLst>
                                  <p:childTnLst>
                                    <p:cmd type="call" cmd="playFrom(0.0)">
                                      <p:cBhvr>
                                        <p:cTn id="12" dur="4916" fill="hold"/>
                                        <p:tgtEl>
                                          <p:spTgt spid="6"/>
                                        </p:tgtEl>
                                      </p:cBhvr>
                                    </p:cmd>
                                  </p:childTnLst>
                                </p:cTn>
                              </p:par>
                            </p:childTnLst>
                          </p:cTn>
                        </p:par>
                        <p:par>
                          <p:cTn id="13" fill="hold">
                            <p:stCondLst>
                              <p:cond delay="7415"/>
                            </p:stCondLst>
                            <p:childTnLst>
                              <p:par>
                                <p:cTn id="14" presetID="1" presetClass="mediacall" presetSubtype="0" fill="hold" nodeType="afterEffect">
                                  <p:stCondLst>
                                    <p:cond delay="0"/>
                                  </p:stCondLst>
                                  <p:childTnLst>
                                    <p:cmd type="call" cmd="playFrom(0.0)">
                                      <p:cBhvr>
                                        <p:cTn id="15" dur="3874" fill="hold"/>
                                        <p:tgtEl>
                                          <p:spTgt spid="7"/>
                                        </p:tgtEl>
                                      </p:cBhvr>
                                    </p:cmd>
                                  </p:childTnLst>
                                </p:cTn>
                              </p:par>
                            </p:childTnLst>
                          </p:cTn>
                        </p:par>
                        <p:par>
                          <p:cTn id="16" fill="hold">
                            <p:stCondLst>
                              <p:cond delay="11289"/>
                            </p:stCondLst>
                            <p:childTnLst>
                              <p:par>
                                <p:cTn id="17" presetID="1" presetClass="mediacall" presetSubtype="0" fill="hold" nodeType="afterEffect">
                                  <p:stCondLst>
                                    <p:cond delay="0"/>
                                  </p:stCondLst>
                                  <p:childTnLst>
                                    <p:cmd type="call" cmd="playFrom(0.0)">
                                      <p:cBhvr>
                                        <p:cTn id="18" dur="3833" fill="hold"/>
                                        <p:tgtEl>
                                          <p:spTgt spid="8"/>
                                        </p:tgtEl>
                                      </p:cBhvr>
                                    </p:cmd>
                                  </p:childTnLst>
                                </p:cTn>
                              </p:par>
                            </p:childTnLst>
                          </p:cTn>
                        </p:par>
                        <p:par>
                          <p:cTn id="19" fill="hold">
                            <p:stCondLst>
                              <p:cond delay="15122"/>
                            </p:stCondLst>
                            <p:childTnLst>
                              <p:par>
                                <p:cTn id="20" presetID="1" presetClass="mediacall" presetSubtype="0" fill="hold" nodeType="afterEffect">
                                  <p:stCondLst>
                                    <p:cond delay="0"/>
                                  </p:stCondLst>
                                  <p:childTnLst>
                                    <p:cmd type="call" cmd="playFrom(0.0)">
                                      <p:cBhvr>
                                        <p:cTn id="21" dur="262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repeatCount="indefinite" fill="hold" display="0">
                  <p:stCondLst>
                    <p:cond delay="indefinite"/>
                  </p:stCondLst>
                </p:cTn>
                <p:tgtEl>
                  <p:spTgt spid="5"/>
                </p:tgtEl>
              </p:cMediaNode>
            </p:video>
            <p:seq concurrent="1" nextAc="seek">
              <p:cTn id="23" restart="whenNotActive" fill="hold" evtFilter="cancelBubble" nodeType="interactiveSeq">
                <p:stCondLst>
                  <p:cond evt="onClick" delay="0">
                    <p:tgtEl>
                      <p:spTgt spid="5"/>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5"/>
                                        </p:tgtEl>
                                      </p:cBhvr>
                                    </p:cmd>
                                  </p:childTnLst>
                                </p:cTn>
                              </p:par>
                            </p:childTnLst>
                          </p:cTn>
                        </p:par>
                      </p:childTnLst>
                    </p:cTn>
                  </p:par>
                </p:childTnLst>
              </p:cTn>
              <p:nextCondLst>
                <p:cond evt="onClick" delay="0">
                  <p:tgtEl>
                    <p:spTgt spid="5"/>
                  </p:tgtEl>
                </p:cond>
              </p:nextCondLst>
            </p:seq>
            <p:video>
              <p:cMediaNode vol="80000">
                <p:cTn id="28" repeatCount="indefinite" fill="hold" display="0">
                  <p:stCondLst>
                    <p:cond delay="indefinite"/>
                  </p:stCondLst>
                </p:cTn>
                <p:tgtEl>
                  <p:spTgt spid="6"/>
                </p:tgtEl>
              </p:cMediaNode>
            </p:video>
            <p:seq concurrent="1" nextAc="seek">
              <p:cTn id="29" restart="whenNotActive" fill="hold" evtFilter="cancelBubble" nodeType="interactiveSeq">
                <p:stCondLst>
                  <p:cond evt="onClick" delay="0">
                    <p:tgtEl>
                      <p:spTgt spid="6"/>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6"/>
                                        </p:tgtEl>
                                      </p:cBhvr>
                                    </p:cmd>
                                  </p:childTnLst>
                                </p:cTn>
                              </p:par>
                            </p:childTnLst>
                          </p:cTn>
                        </p:par>
                      </p:childTnLst>
                    </p:cTn>
                  </p:par>
                </p:childTnLst>
              </p:cTn>
              <p:nextCondLst>
                <p:cond evt="onClick" delay="0">
                  <p:tgtEl>
                    <p:spTgt spid="6"/>
                  </p:tgtEl>
                </p:cond>
              </p:nextCondLst>
            </p:seq>
            <p:video>
              <p:cMediaNode vol="80000">
                <p:cTn id="34" repeatCount="indefinite" fill="hold" display="0">
                  <p:stCondLst>
                    <p:cond delay="indefinite"/>
                  </p:stCondLst>
                </p:cTn>
                <p:tgtEl>
                  <p:spTgt spid="7"/>
                </p:tgtEl>
              </p:cMediaNode>
            </p:video>
            <p:seq concurrent="1" nextAc="seek">
              <p:cTn id="35" restart="whenNotActive" fill="hold" evtFilter="cancelBubble" nodeType="interactiveSeq">
                <p:stCondLst>
                  <p:cond evt="onClick" delay="0">
                    <p:tgtEl>
                      <p:spTgt spid="7"/>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7"/>
                                        </p:tgtEl>
                                      </p:cBhvr>
                                    </p:cmd>
                                  </p:childTnLst>
                                </p:cTn>
                              </p:par>
                            </p:childTnLst>
                          </p:cTn>
                        </p:par>
                      </p:childTnLst>
                    </p:cTn>
                  </p:par>
                </p:childTnLst>
              </p:cTn>
              <p:nextCondLst>
                <p:cond evt="onClick" delay="0">
                  <p:tgtEl>
                    <p:spTgt spid="7"/>
                  </p:tgtEl>
                </p:cond>
              </p:nextCondLst>
            </p:seq>
            <p:video>
              <p:cMediaNode vol="80000">
                <p:cTn id="40" repeatCount="indefinite" fill="hold" display="0">
                  <p:stCondLst>
                    <p:cond delay="indefinite"/>
                  </p:stCondLst>
                </p:cTn>
                <p:tgtEl>
                  <p:spTgt spid="8"/>
                </p:tgtEl>
              </p:cMediaNode>
            </p:video>
            <p:seq concurrent="1" nextAc="seek">
              <p:cTn id="41" restart="whenNotActive" fill="hold" evtFilter="cancelBubble" nodeType="interactiveSeq">
                <p:stCondLst>
                  <p:cond evt="onClick" delay="0">
                    <p:tgtEl>
                      <p:spTgt spid="8"/>
                    </p:tgtEl>
                  </p:cond>
                </p:stCondLst>
                <p:endSync evt="end" delay="0">
                  <p:rtn val="all"/>
                </p:endSync>
                <p:childTnLst>
                  <p:par>
                    <p:cTn id="42" fill="hold">
                      <p:stCondLst>
                        <p:cond delay="0"/>
                      </p:stCondLst>
                      <p:childTnLst>
                        <p:par>
                          <p:cTn id="43" fill="hold">
                            <p:stCondLst>
                              <p:cond delay="0"/>
                            </p:stCondLst>
                            <p:childTnLst>
                              <p:par>
                                <p:cTn id="44" presetID="2" presetClass="mediacall" presetSubtype="0" fill="hold" nodeType="clickEffect">
                                  <p:stCondLst>
                                    <p:cond delay="0"/>
                                  </p:stCondLst>
                                  <p:childTnLst>
                                    <p:cmd type="call" cmd="togglePause">
                                      <p:cBhvr>
                                        <p:cTn id="45" dur="1" fill="hold"/>
                                        <p:tgtEl>
                                          <p:spTgt spid="8"/>
                                        </p:tgtEl>
                                      </p:cBhvr>
                                    </p:cmd>
                                  </p:childTnLst>
                                </p:cTn>
                              </p:par>
                            </p:childTnLst>
                          </p:cTn>
                        </p:par>
                      </p:childTnLst>
                    </p:cTn>
                  </p:par>
                </p:childTnLst>
              </p:cTn>
              <p:nextCondLst>
                <p:cond evt="onClick" delay="0">
                  <p:tgtEl>
                    <p:spTgt spid="8"/>
                  </p:tgtEl>
                </p:cond>
              </p:nextCondLst>
            </p:seq>
            <p:video>
              <p:cMediaNode vol="80000">
                <p:cTn id="46" repeatCount="indefinite" fill="hold" display="0">
                  <p:stCondLst>
                    <p:cond delay="indefinite"/>
                  </p:stCondLst>
                </p:cTn>
                <p:tgtEl>
                  <p:spTgt spid="9"/>
                </p:tgtEl>
              </p:cMediaNode>
            </p:video>
            <p:seq concurrent="1" nextAc="seek">
              <p:cTn id="47" restart="whenNotActive" fill="hold" evtFilter="cancelBubble" nodeType="interactiveSeq">
                <p:stCondLst>
                  <p:cond evt="onClick" delay="0">
                    <p:tgtEl>
                      <p:spTgt spid="9"/>
                    </p:tgtEl>
                  </p:cond>
                </p:stCondLst>
                <p:endSync evt="end" delay="0">
                  <p:rtn val="all"/>
                </p:endSync>
                <p:childTnLst>
                  <p:par>
                    <p:cTn id="48" fill="hold">
                      <p:stCondLst>
                        <p:cond delay="0"/>
                      </p:stCondLst>
                      <p:childTnLst>
                        <p:par>
                          <p:cTn id="49" fill="hold">
                            <p:stCondLst>
                              <p:cond delay="0"/>
                            </p:stCondLst>
                            <p:childTnLst>
                              <p:par>
                                <p:cTn id="50" presetID="2" presetClass="mediacall" presetSubtype="0" fill="hold" nodeType="clickEffect">
                                  <p:stCondLst>
                                    <p:cond delay="0"/>
                                  </p:stCondLst>
                                  <p:childTnLst>
                                    <p:cmd type="call" cmd="togglePause">
                                      <p:cBhvr>
                                        <p:cTn id="51" dur="1" fill="hold"/>
                                        <p:tgtEl>
                                          <p:spTgt spid="9"/>
                                        </p:tgtEl>
                                      </p:cBhvr>
                                    </p:cmd>
                                  </p:childTnLst>
                                </p:cTn>
                              </p:par>
                            </p:childTnLst>
                          </p:cTn>
                        </p:par>
                      </p:childTnLst>
                    </p:cTn>
                  </p:par>
                </p:childTnLst>
              </p:cTn>
              <p:nextCondLst>
                <p:cond evt="onClick" delay="0">
                  <p:tgtEl>
                    <p:spTgt spid="9"/>
                  </p:tgtEl>
                </p:cond>
              </p:nextCondLst>
            </p:seq>
            <p:audio isNarration="1">
              <p:cMediaNode vol="80000" showWhenStopped="0">
                <p:cTn id="52"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19" objId="5"/>
        <p14:playEvt time="2523" objId="6"/>
        <p14:playEvt time="2800" objId="5"/>
        <p14:playEvt time="5204" objId="5"/>
        <p14:playEvt time="7441" objId="7"/>
        <p14:playEvt time="7792" objId="6"/>
        <p14:playEvt time="8102" objId="5"/>
        <p14:playEvt time="10823" objId="5"/>
        <p14:playEvt time="11325" objId="8"/>
        <p14:playEvt time="11683" objId="7"/>
        <p14:playEvt time="12964" objId="6"/>
        <p14:playEvt time="13534" objId="5"/>
        <p14:playEvt time="15158" objId="9"/>
        <p14:playEvt time="15435" objId="8"/>
        <p14:playEvt time="15805" objId="7"/>
        <p14:playEvt time="15925" objId="5"/>
        <p14:playEvt time="18106" objId="6"/>
        <p14:stopEvt time="18128" objId="5"/>
        <p14:stopEvt time="18128" objId="6"/>
        <p14:stopEvt time="18128" objId="7"/>
        <p14:stopEvt time="18128" objId="9"/>
      </p14:showEvtLst>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LV_SAX_40">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11"/>
          <a:stretch>
            <a:fillRect/>
          </a:stretch>
        </p:blipFill>
        <p:spPr>
          <a:xfrm>
            <a:off x="4934811" y="3429000"/>
            <a:ext cx="3751989" cy="2560320"/>
          </a:xfrm>
        </p:spPr>
      </p:pic>
      <p:pic>
        <p:nvPicPr>
          <p:cNvPr id="6" name="Image-.LV_SAX_35">
            <a:hlinkClick r:id="" action="ppaction://media"/>
          </p:cNvPr>
          <p:cNvPicPr>
            <a:picLocks noGrp="1" noChangeAspect="1"/>
          </p:cNvPicPr>
          <p:nvPr>
            <p:ph sz="half" idx="1"/>
            <a:videoFile r:link="rId4"/>
            <p:extLst>
              <p:ext uri="{DAA4B4D4-6D71-4841-9C94-3DE7FCFB9230}">
                <p14:media xmlns:p14="http://schemas.microsoft.com/office/powerpoint/2010/main" r:embed="rId3"/>
              </p:ext>
            </p:extLst>
          </p:nvPr>
        </p:nvPicPr>
        <p:blipFill>
          <a:blip r:embed="rId12"/>
          <a:stretch>
            <a:fillRect/>
          </a:stretch>
        </p:blipFill>
        <p:spPr>
          <a:xfrm>
            <a:off x="304800" y="3429000"/>
            <a:ext cx="3751989" cy="2560320"/>
          </a:xfrm>
        </p:spPr>
      </p:pic>
      <p:sp>
        <p:nvSpPr>
          <p:cNvPr id="5" name="Title 1"/>
          <p:cNvSpPr>
            <a:spLocks noGrp="1"/>
          </p:cNvSpPr>
          <p:nvPr>
            <p:ph type="title"/>
          </p:nvPr>
        </p:nvSpPr>
        <p:spPr>
          <a:xfrm>
            <a:off x="457200" y="152400"/>
            <a:ext cx="8229600" cy="1143000"/>
          </a:xfrm>
        </p:spPr>
        <p:txBody>
          <a:bodyPr>
            <a:normAutofit fontScale="90000"/>
          </a:bodyPr>
          <a:lstStyle/>
          <a:p>
            <a:r>
              <a:rPr lang="en-US" dirty="0" smtClean="0"/>
              <a:t>*Frame rates </a:t>
            </a:r>
            <a:r>
              <a:rPr lang="en-US" dirty="0" smtClean="0">
                <a:solidFill>
                  <a:srgbClr val="FFFF00"/>
                </a:solidFill>
              </a:rPr>
              <a:t>60-90 fps </a:t>
            </a:r>
            <a:r>
              <a:rPr lang="en-US" dirty="0" smtClean="0"/>
              <a:t>(strain analysis)</a:t>
            </a:r>
            <a:br>
              <a:rPr lang="en-US" dirty="0" smtClean="0"/>
            </a:br>
            <a:r>
              <a:rPr lang="en-US" dirty="0" smtClean="0"/>
              <a:t>LV basal, mid and apical levels</a:t>
            </a:r>
            <a:endParaRPr lang="en-US" dirty="0"/>
          </a:p>
        </p:txBody>
      </p:sp>
      <p:pic>
        <p:nvPicPr>
          <p:cNvPr id="8" name="Image-.LV_Psax33">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3"/>
          <a:stretch>
            <a:fillRect/>
          </a:stretch>
        </p:blipFill>
        <p:spPr>
          <a:xfrm>
            <a:off x="2419350" y="1295400"/>
            <a:ext cx="3751988" cy="2560320"/>
          </a:xfrm>
          <a:prstGeom prst="rect">
            <a:avLst/>
          </a:prstGeom>
        </p:spPr>
      </p:pic>
      <p:sp>
        <p:nvSpPr>
          <p:cNvPr id="3" name="TextBox 2"/>
          <p:cNvSpPr txBox="1"/>
          <p:nvPr/>
        </p:nvSpPr>
        <p:spPr>
          <a:xfrm>
            <a:off x="457200" y="6096000"/>
            <a:ext cx="8077200" cy="369332"/>
          </a:xfrm>
          <a:prstGeom prst="rect">
            <a:avLst/>
          </a:prstGeom>
          <a:noFill/>
        </p:spPr>
        <p:txBody>
          <a:bodyPr wrap="square" rtlCol="0">
            <a:spAutoFit/>
          </a:bodyPr>
          <a:lstStyle/>
          <a:p>
            <a:pPr algn="ctr"/>
            <a:r>
              <a:rPr lang="en-US" dirty="0"/>
              <a:t>Attention to frame </a:t>
            </a:r>
            <a:r>
              <a:rPr lang="en-US" dirty="0" smtClean="0"/>
              <a:t>rates(</a:t>
            </a:r>
            <a:r>
              <a:rPr lang="en-US" dirty="0" smtClean="0">
                <a:solidFill>
                  <a:srgbClr val="FFFF00"/>
                </a:solidFill>
              </a:rPr>
              <a:t>60-90 fps</a:t>
            </a:r>
            <a:r>
              <a:rPr lang="en-US" dirty="0"/>
              <a:t>), sector width  and depth</a:t>
            </a:r>
          </a:p>
        </p:txBody>
      </p:sp>
      <p:sp>
        <p:nvSpPr>
          <p:cNvPr id="2" name="Slide Number Placeholder 1"/>
          <p:cNvSpPr>
            <a:spLocks noGrp="1"/>
          </p:cNvSpPr>
          <p:nvPr>
            <p:ph type="sldNum" sz="quarter" idx="12"/>
          </p:nvPr>
        </p:nvSpPr>
        <p:spPr/>
        <p:txBody>
          <a:bodyPr/>
          <a:lstStyle/>
          <a:p>
            <a:fld id="{010617E4-0856-40ED-AA07-9DC7726CB606}" type="slidenum">
              <a:rPr lang="en-US" smtClean="0"/>
              <a:t>32</a:t>
            </a:fld>
            <a:endParaRPr lang="en-US"/>
          </a:p>
        </p:txBody>
      </p:sp>
      <p:pic>
        <p:nvPicPr>
          <p:cNvPr id="4" name="Audio 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967351599"/>
      </p:ext>
    </p:extLst>
  </p:cSld>
  <p:clrMapOvr>
    <a:masterClrMapping/>
  </p:clrMapOvr>
  <mc:AlternateContent xmlns:mc="http://schemas.openxmlformats.org/markup-compatibility/2006" xmlns:p14="http://schemas.microsoft.com/office/powerpoint/2010/main">
    <mc:Choice Requires="p14">
      <p:transition spd="slow" p14:dur="2000" advTm="26931"/>
    </mc:Choice>
    <mc:Fallback xmlns="">
      <p:transition spd="slow" advTm="26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124" fill="hold"/>
                                        <p:tgtEl>
                                          <p:spTgt spid="8"/>
                                        </p:tgtEl>
                                      </p:cBhvr>
                                    </p:cmd>
                                  </p:childTnLst>
                                </p:cTn>
                              </p:par>
                            </p:childTnLst>
                          </p:cTn>
                        </p:par>
                        <p:par>
                          <p:cTn id="10" fill="hold">
                            <p:stCondLst>
                              <p:cond delay="3124"/>
                            </p:stCondLst>
                            <p:childTnLst>
                              <p:par>
                                <p:cTn id="11" presetID="1" presetClass="mediacall" presetSubtype="0" fill="hold" nodeType="afterEffect">
                                  <p:stCondLst>
                                    <p:cond delay="0"/>
                                  </p:stCondLst>
                                  <p:childTnLst>
                                    <p:cmd type="call" cmd="playFrom(0.0)">
                                      <p:cBhvr>
                                        <p:cTn id="12" dur="2916" fill="hold"/>
                                        <p:tgtEl>
                                          <p:spTgt spid="6"/>
                                        </p:tgtEl>
                                      </p:cBhvr>
                                    </p:cmd>
                                  </p:childTnLst>
                                </p:cTn>
                              </p:par>
                            </p:childTnLst>
                          </p:cTn>
                        </p:par>
                        <p:par>
                          <p:cTn id="13" fill="hold">
                            <p:stCondLst>
                              <p:cond delay="6040"/>
                            </p:stCondLst>
                            <p:childTnLst>
                              <p:par>
                                <p:cTn id="14" presetID="1" presetClass="mediacall" presetSubtype="0" fill="hold" nodeType="afterEffect">
                                  <p:stCondLst>
                                    <p:cond delay="0"/>
                                  </p:stCondLst>
                                  <p:childTnLst>
                                    <p:cmd type="call" cmd="playFrom(0.0)">
                                      <p:cBhvr>
                                        <p:cTn id="15" dur="304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8"/>
                </p:tgtEl>
              </p:cMediaNode>
            </p:video>
            <p:seq concurrent="1" nextAc="seek">
              <p:cTn id="17" restart="whenNotActive" fill="hold" evtFilter="cancelBubble" nodeType="interactiveSeq">
                <p:stCondLst>
                  <p:cond evt="onClick" delay="0">
                    <p:tgtEl>
                      <p:spTgt spid="8"/>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8"/>
                                        </p:tgtEl>
                                      </p:cBhvr>
                                    </p:cmd>
                                  </p:childTnLst>
                                </p:cTn>
                              </p:par>
                            </p:childTnLst>
                          </p:cTn>
                        </p:par>
                      </p:childTnLst>
                    </p:cTn>
                  </p:par>
                </p:childTnLst>
              </p:cTn>
              <p:nextCondLst>
                <p:cond evt="onClick" delay="0">
                  <p:tgtEl>
                    <p:spTgt spid="8"/>
                  </p:tgtEl>
                </p:cond>
              </p:nextCondLst>
            </p:seq>
            <p:video>
              <p:cMediaNode vol="80000">
                <p:cTn id="22" repeatCount="indefinite" fill="hold" display="0">
                  <p:stCondLst>
                    <p:cond delay="indefinite"/>
                  </p:stCondLst>
                </p:cTn>
                <p:tgtEl>
                  <p:spTgt spid="6"/>
                </p:tgtEl>
              </p:cMediaNode>
            </p:video>
            <p:seq concurrent="1" nextAc="seek">
              <p:cTn id="23" restart="whenNotActive" fill="hold" evtFilter="cancelBubble" nodeType="interactiveSeq">
                <p:stCondLst>
                  <p:cond evt="onClick" delay="0">
                    <p:tgtEl>
                      <p:spTgt spid="6"/>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6"/>
                                        </p:tgtEl>
                                      </p:cBhvr>
                                    </p:cmd>
                                  </p:childTnLst>
                                </p:cTn>
                              </p:par>
                            </p:childTnLst>
                          </p:cTn>
                        </p:par>
                      </p:childTnLst>
                    </p:cTn>
                  </p:par>
                </p:childTnLst>
              </p:cTn>
              <p:nextCondLst>
                <p:cond evt="onClick" delay="0">
                  <p:tgtEl>
                    <p:spTgt spid="6"/>
                  </p:tgtEl>
                </p:cond>
              </p:nextCondLst>
            </p:seq>
            <p:video>
              <p:cMediaNode vol="80000">
                <p:cTn id="28" repeatCount="indefinite" fill="hold" display="0">
                  <p:stCondLst>
                    <p:cond delay="indefinite"/>
                  </p:stCondLst>
                </p:cTn>
                <p:tgtEl>
                  <p:spTgt spid="7"/>
                </p:tgtEl>
              </p:cMediaNode>
            </p:video>
            <p:seq concurrent="1" nextAc="seek">
              <p:cTn id="29" restart="whenNotActive" fill="hold" evtFilter="cancelBubble" nodeType="interactiveSeq">
                <p:stCondLst>
                  <p:cond evt="onClick" delay="0">
                    <p:tgtEl>
                      <p:spTgt spid="7"/>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7"/>
                                        </p:tgtEl>
                                      </p:cBhvr>
                                    </p:cmd>
                                  </p:childTnLst>
                                </p:cTn>
                              </p:par>
                            </p:childTnLst>
                          </p:cTn>
                        </p:par>
                      </p:childTnLst>
                    </p:cTn>
                  </p:par>
                </p:childTnLst>
              </p:cTn>
              <p:nextCondLst>
                <p:cond evt="onClick" delay="0">
                  <p:tgtEl>
                    <p:spTgt spid="7"/>
                  </p:tgtEl>
                </p:cond>
              </p:nextCondLst>
            </p:seq>
            <p:audio isNarration="1">
              <p:cMediaNode vol="80000" showWhenStopped="0">
                <p:cTn id="34"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19" objId="8"/>
        <p14:playEvt time="3159" objId="6"/>
        <p14:playEvt time="3454" objId="8"/>
        <p14:playEvt time="6076" objId="7"/>
        <p14:playEvt time="6385" objId="6"/>
        <p14:playEvt time="6490" objId="8"/>
        <p14:playEvt time="9293" objId="6"/>
        <p14:playEvt time="9586" objId="7"/>
        <p14:playEvt time="9936" objId="8"/>
        <p14:playEvt time="12587" objId="6"/>
        <p14:playEvt time="12857" objId="7"/>
        <p14:playEvt time="12975" objId="8"/>
        <p14:playEvt time="15739" objId="6"/>
        <p14:playEvt time="15843" objId="7"/>
        <p14:playEvt time="16389" objId="8"/>
        <p14:playEvt time="18890" objId="6"/>
        <p14:playEvt time="19210" objId="7"/>
        <p14:playEvt time="19412" objId="8"/>
        <p14:playEvt time="22031" objId="6"/>
        <p14:playEvt time="22471" objId="7"/>
        <p14:playEvt time="22861" objId="8"/>
        <p14:playEvt time="24830" objId="6"/>
        <p14:playEvt time="25411" objId="7"/>
        <p14:playEvt time="26223" objId="8"/>
        <p14:stopEvt time="26931" objId="8"/>
        <p14:stopEvt time="26931" objId="6"/>
        <p14:stopEvt time="26931" objId="7"/>
      </p14:showEvt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Apical Views</a:t>
            </a:r>
            <a:endParaRPr lang="en-US" dirty="0"/>
          </a:p>
        </p:txBody>
      </p:sp>
      <p:pic>
        <p:nvPicPr>
          <p:cNvPr id="11" name="Content Placeholder 10"/>
          <p:cNvPicPr>
            <a:picLocks noGrp="1" noChangeAspect="1"/>
          </p:cNvPicPr>
          <p:nvPr>
            <p:ph sz="half" idx="1"/>
          </p:nvPr>
        </p:nvPicPr>
        <p:blipFill>
          <a:blip r:embed="rId5">
            <a:extLst>
              <a:ext uri="{28A0092B-C50C-407E-A947-70E740481C1C}">
                <a14:useLocalDpi xmlns:a14="http://schemas.microsoft.com/office/drawing/2010/main" val="0"/>
              </a:ext>
            </a:extLst>
          </a:blip>
          <a:stretch>
            <a:fillRect/>
          </a:stretch>
        </p:blipFill>
        <p:spPr>
          <a:xfrm>
            <a:off x="228600" y="1219200"/>
            <a:ext cx="4038600" cy="2755900"/>
          </a:xfrm>
        </p:spPr>
      </p:pic>
      <p:pic>
        <p:nvPicPr>
          <p:cNvPr id="12" name="Content Placeholder 11"/>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4572000" y="1219200"/>
            <a:ext cx="4038600" cy="2755900"/>
          </a:xfrm>
        </p:spPr>
      </p:pic>
      <p:pic>
        <p:nvPicPr>
          <p:cNvPr id="2050" name="Picture 2" descr="C:\Users\parkm\Desktop\PVDOMICS Images\BOYKIN, AUDREY; 21614165; 2015-12-31  8;16 AM\Image-.Ap-long62_(27).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8600" y="4038900"/>
            <a:ext cx="4019550" cy="27429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28600" y="1219200"/>
            <a:ext cx="533400" cy="369332"/>
          </a:xfrm>
          <a:prstGeom prst="rect">
            <a:avLst/>
          </a:prstGeom>
          <a:noFill/>
        </p:spPr>
        <p:txBody>
          <a:bodyPr wrap="square" rtlCol="0">
            <a:spAutoFit/>
          </a:bodyPr>
          <a:lstStyle/>
          <a:p>
            <a:r>
              <a:rPr lang="en-US" dirty="0" smtClean="0"/>
              <a:t>4C</a:t>
            </a:r>
            <a:endParaRPr lang="en-US" dirty="0"/>
          </a:p>
        </p:txBody>
      </p:sp>
      <p:sp>
        <p:nvSpPr>
          <p:cNvPr id="7" name="TextBox 6"/>
          <p:cNvSpPr txBox="1"/>
          <p:nvPr/>
        </p:nvSpPr>
        <p:spPr>
          <a:xfrm>
            <a:off x="4572000" y="1219200"/>
            <a:ext cx="533400" cy="369332"/>
          </a:xfrm>
          <a:prstGeom prst="rect">
            <a:avLst/>
          </a:prstGeom>
          <a:noFill/>
        </p:spPr>
        <p:txBody>
          <a:bodyPr wrap="square" rtlCol="0">
            <a:spAutoFit/>
          </a:bodyPr>
          <a:lstStyle/>
          <a:p>
            <a:r>
              <a:rPr lang="en-US" dirty="0"/>
              <a:t>2</a:t>
            </a:r>
            <a:r>
              <a:rPr lang="en-US" dirty="0" smtClean="0"/>
              <a:t>C</a:t>
            </a:r>
            <a:endParaRPr lang="en-US" dirty="0"/>
          </a:p>
        </p:txBody>
      </p:sp>
      <p:sp>
        <p:nvSpPr>
          <p:cNvPr id="9" name="TextBox 8"/>
          <p:cNvSpPr txBox="1"/>
          <p:nvPr/>
        </p:nvSpPr>
        <p:spPr>
          <a:xfrm>
            <a:off x="304800" y="4038600"/>
            <a:ext cx="533400" cy="369332"/>
          </a:xfrm>
          <a:prstGeom prst="rect">
            <a:avLst/>
          </a:prstGeom>
          <a:noFill/>
        </p:spPr>
        <p:txBody>
          <a:bodyPr wrap="square" rtlCol="0">
            <a:spAutoFit/>
          </a:bodyPr>
          <a:lstStyle/>
          <a:p>
            <a:r>
              <a:rPr lang="en-US" dirty="0"/>
              <a:t>3</a:t>
            </a:r>
            <a:r>
              <a:rPr lang="en-US" dirty="0" smtClean="0"/>
              <a:t>C</a:t>
            </a:r>
            <a:endParaRPr lang="en-US" dirty="0"/>
          </a:p>
        </p:txBody>
      </p:sp>
      <p:pic>
        <p:nvPicPr>
          <p:cNvPr id="13" name="Content Placeholder 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72000" y="4038600"/>
            <a:ext cx="4038600" cy="2755900"/>
          </a:xfrm>
          <a:prstGeom prst="rect">
            <a:avLst/>
          </a:prstGeom>
        </p:spPr>
      </p:pic>
      <p:sp>
        <p:nvSpPr>
          <p:cNvPr id="3" name="TextBox 2"/>
          <p:cNvSpPr txBox="1"/>
          <p:nvPr/>
        </p:nvSpPr>
        <p:spPr>
          <a:xfrm>
            <a:off x="4648200" y="4038600"/>
            <a:ext cx="1219200" cy="646331"/>
          </a:xfrm>
          <a:prstGeom prst="rect">
            <a:avLst/>
          </a:prstGeom>
          <a:noFill/>
        </p:spPr>
        <p:txBody>
          <a:bodyPr wrap="square" rtlCol="0">
            <a:spAutoFit/>
          </a:bodyPr>
          <a:lstStyle/>
          <a:p>
            <a:r>
              <a:rPr lang="en-US" dirty="0" smtClean="0"/>
              <a:t>RV focused View</a:t>
            </a:r>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33</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009902995"/>
      </p:ext>
    </p:extLst>
  </p:cSld>
  <p:clrMapOvr>
    <a:masterClrMapping/>
  </p:clrMapOvr>
  <mc:AlternateContent xmlns:mc="http://schemas.openxmlformats.org/markup-compatibility/2006" xmlns:p14="http://schemas.microsoft.com/office/powerpoint/2010/main">
    <mc:Choice Requires="p14">
      <p:transition spd="slow" p14:dur="2000" advTm="11277"/>
    </mc:Choice>
    <mc:Fallback xmlns="">
      <p:transition spd="slow" advTm="11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Apical Views</a:t>
            </a:r>
            <a:br>
              <a:rPr lang="en-US" dirty="0" smtClean="0"/>
            </a:br>
            <a:r>
              <a:rPr lang="en-US" dirty="0" smtClean="0"/>
              <a:t>*Frame Rates </a:t>
            </a:r>
            <a:r>
              <a:rPr lang="en-US" dirty="0" smtClean="0">
                <a:solidFill>
                  <a:srgbClr val="FFFF00"/>
                </a:solidFill>
              </a:rPr>
              <a:t>60-90 fps</a:t>
            </a:r>
            <a:endParaRPr lang="en-US" dirty="0">
              <a:solidFill>
                <a:srgbClr val="FFFF00"/>
              </a:solidFill>
            </a:endParaRPr>
          </a:p>
        </p:txBody>
      </p:sp>
      <p:pic>
        <p:nvPicPr>
          <p:cNvPr id="5" name="Content Placeholder 4"/>
          <p:cNvPicPr>
            <a:picLocks noGrp="1" noChangeAspect="1"/>
          </p:cNvPicPr>
          <p:nvPr>
            <p:ph sz="half" idx="1"/>
          </p:nvPr>
        </p:nvPicPr>
        <p:blipFill rotWithShape="1">
          <a:blip r:embed="rId5">
            <a:extLst>
              <a:ext uri="{28A0092B-C50C-407E-A947-70E740481C1C}">
                <a14:useLocalDpi xmlns:a14="http://schemas.microsoft.com/office/drawing/2010/main" val="0"/>
              </a:ext>
            </a:extLst>
          </a:blip>
          <a:srcRect t="12019"/>
          <a:stretch/>
        </p:blipFill>
        <p:spPr>
          <a:xfrm>
            <a:off x="228600" y="1722120"/>
            <a:ext cx="4322406" cy="2926080"/>
          </a:xfrm>
        </p:spPr>
      </p:pic>
      <p:pic>
        <p:nvPicPr>
          <p:cNvPr id="15" name="Picture 14"/>
          <p:cNvPicPr>
            <a:picLocks noChangeAspect="1"/>
          </p:cNvPicPr>
          <p:nvPr/>
        </p:nvPicPr>
        <p:blipFill rotWithShape="1">
          <a:blip r:embed="rId6">
            <a:extLst>
              <a:ext uri="{28A0092B-C50C-407E-A947-70E740481C1C}">
                <a14:useLocalDpi xmlns:a14="http://schemas.microsoft.com/office/drawing/2010/main" val="0"/>
              </a:ext>
            </a:extLst>
          </a:blip>
          <a:srcRect t="10540"/>
          <a:stretch/>
        </p:blipFill>
        <p:spPr>
          <a:xfrm>
            <a:off x="4648200" y="1692069"/>
            <a:ext cx="4298027" cy="2926080"/>
          </a:xfrm>
          <a:prstGeom prst="rect">
            <a:avLst/>
          </a:prstGeom>
        </p:spPr>
      </p:pic>
      <p:sp>
        <p:nvSpPr>
          <p:cNvPr id="12" name="TextBox 11"/>
          <p:cNvSpPr txBox="1"/>
          <p:nvPr/>
        </p:nvSpPr>
        <p:spPr>
          <a:xfrm>
            <a:off x="228600" y="4800600"/>
            <a:ext cx="8717627" cy="1200329"/>
          </a:xfrm>
          <a:prstGeom prst="rect">
            <a:avLst/>
          </a:prstGeom>
          <a:noFill/>
        </p:spPr>
        <p:txBody>
          <a:bodyPr wrap="square" rtlCol="0">
            <a:spAutoFit/>
          </a:bodyPr>
          <a:lstStyle/>
          <a:p>
            <a:r>
              <a:rPr lang="en-US" sz="2400" dirty="0"/>
              <a:t>To enable off line analysis of longitudinal strain imaging reduce the depth to include 1/3 of the atria, narrow the sector as necessary to achieve frame rates between 60-90 </a:t>
            </a:r>
            <a:r>
              <a:rPr lang="en-US" sz="2400" dirty="0" smtClean="0"/>
              <a:t>fps</a:t>
            </a:r>
            <a:endParaRPr lang="en-US" sz="2400" dirty="0"/>
          </a:p>
        </p:txBody>
      </p:sp>
      <p:cxnSp>
        <p:nvCxnSpPr>
          <p:cNvPr id="14" name="Straight Arrow Connector 13"/>
          <p:cNvCxnSpPr/>
          <p:nvPr/>
        </p:nvCxnSpPr>
        <p:spPr>
          <a:xfrm>
            <a:off x="4038600" y="3276600"/>
            <a:ext cx="990600" cy="0"/>
          </a:xfrm>
          <a:prstGeom prst="straightConnector1">
            <a:avLst/>
          </a:prstGeom>
          <a:ln w="38100">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p:txBody>
          <a:bodyPr/>
          <a:lstStyle/>
          <a:p>
            <a:fld id="{010617E4-0856-40ED-AA07-9DC7726CB606}" type="slidenum">
              <a:rPr lang="en-US" smtClean="0"/>
              <a:t>34</a:t>
            </a:fld>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5784417"/>
      </p:ext>
    </p:extLst>
  </p:cSld>
  <p:clrMapOvr>
    <a:masterClrMapping/>
  </p:clrMapOvr>
  <mc:AlternateContent xmlns:mc="http://schemas.openxmlformats.org/markup-compatibility/2006" xmlns:p14="http://schemas.microsoft.com/office/powerpoint/2010/main">
    <mc:Choice Requires="p14">
      <p:transition spd="slow" p14:dur="2000" advTm="16768"/>
    </mc:Choice>
    <mc:Fallback xmlns="">
      <p:transition spd="slow" advTm="16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AP4 FPS-all427">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rotWithShape="1">
          <a:blip r:embed="rId11"/>
          <a:srcRect t="11667"/>
          <a:stretch/>
        </p:blipFill>
        <p:spPr>
          <a:xfrm>
            <a:off x="450851" y="1142270"/>
            <a:ext cx="3808307" cy="2560320"/>
          </a:xfrm>
        </p:spPr>
      </p:pic>
      <p:pic>
        <p:nvPicPr>
          <p:cNvPr id="8" name="Content Placeholder 7"/>
          <p:cNvPicPr>
            <a:picLocks noGrp="1" noChangeAspect="1"/>
          </p:cNvPicPr>
          <p:nvPr>
            <p:ph sz="quarter" idx="4"/>
          </p:nvPr>
        </p:nvPicPr>
        <p:blipFill rotWithShape="1">
          <a:blip r:embed="rId12">
            <a:extLst>
              <a:ext uri="{28A0092B-C50C-407E-A947-70E740481C1C}">
                <a14:useLocalDpi xmlns:a14="http://schemas.microsoft.com/office/drawing/2010/main" val="0"/>
              </a:ext>
            </a:extLst>
          </a:blip>
          <a:srcRect t="11692"/>
          <a:stretch/>
        </p:blipFill>
        <p:spPr>
          <a:xfrm>
            <a:off x="4645024" y="1164924"/>
            <a:ext cx="3809804" cy="2560320"/>
          </a:xfrm>
        </p:spPr>
      </p:pic>
      <p:pic>
        <p:nvPicPr>
          <p:cNvPr id="11" name="Image-.A4C reduced depth-LV28">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rotWithShape="1">
          <a:blip r:embed="rId13"/>
          <a:srcRect t="11984"/>
          <a:stretch/>
        </p:blipFill>
        <p:spPr>
          <a:xfrm>
            <a:off x="459089" y="3916680"/>
            <a:ext cx="3822450" cy="2560320"/>
          </a:xfrm>
          <a:prstGeom prst="rect">
            <a:avLst/>
          </a:prstGeom>
        </p:spPr>
      </p:pic>
      <p:cxnSp>
        <p:nvCxnSpPr>
          <p:cNvPr id="12" name="Straight Arrow Connector 11"/>
          <p:cNvCxnSpPr/>
          <p:nvPr/>
        </p:nvCxnSpPr>
        <p:spPr>
          <a:xfrm flipV="1">
            <a:off x="4876800" y="1600200"/>
            <a:ext cx="0" cy="304800"/>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762000" y="4343400"/>
            <a:ext cx="0" cy="304800"/>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pic>
        <p:nvPicPr>
          <p:cNvPr id="14" name="Image-.4C-LV focus30">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4"/>
          <a:stretch>
            <a:fillRect/>
          </a:stretch>
        </p:blipFill>
        <p:spPr>
          <a:xfrm>
            <a:off x="4632667" y="3916680"/>
            <a:ext cx="3751986" cy="2560320"/>
          </a:xfrm>
          <a:prstGeom prst="rect">
            <a:avLst/>
          </a:prstGeom>
        </p:spPr>
      </p:pic>
      <p:cxnSp>
        <p:nvCxnSpPr>
          <p:cNvPr id="16" name="Straight Connector 15"/>
          <p:cNvCxnSpPr/>
          <p:nvPr/>
        </p:nvCxnSpPr>
        <p:spPr>
          <a:xfrm>
            <a:off x="6434097" y="4114800"/>
            <a:ext cx="149126" cy="2071287"/>
          </a:xfrm>
          <a:prstGeom prst="line">
            <a:avLst/>
          </a:prstGeom>
          <a:ln w="19050">
            <a:solidFill>
              <a:srgbClr val="FFFF00"/>
            </a:solidFill>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7162800" y="4114800"/>
            <a:ext cx="1066800" cy="369332"/>
          </a:xfrm>
          <a:prstGeom prst="rect">
            <a:avLst/>
          </a:prstGeom>
          <a:noFill/>
        </p:spPr>
        <p:txBody>
          <a:bodyPr wrap="square" rtlCol="0">
            <a:spAutoFit/>
          </a:bodyPr>
          <a:lstStyle/>
          <a:p>
            <a:r>
              <a:rPr lang="en-US" dirty="0" smtClean="0"/>
              <a:t>LV focus</a:t>
            </a:r>
            <a:endParaRPr lang="en-US" dirty="0"/>
          </a:p>
        </p:txBody>
      </p:sp>
      <p:sp>
        <p:nvSpPr>
          <p:cNvPr id="19" name="TextBox 18"/>
          <p:cNvSpPr txBox="1"/>
          <p:nvPr/>
        </p:nvSpPr>
        <p:spPr>
          <a:xfrm>
            <a:off x="450851" y="609600"/>
            <a:ext cx="3808307" cy="461665"/>
          </a:xfrm>
          <a:prstGeom prst="rect">
            <a:avLst/>
          </a:prstGeom>
          <a:noFill/>
        </p:spPr>
        <p:txBody>
          <a:bodyPr wrap="square" rtlCol="0">
            <a:spAutoFit/>
          </a:bodyPr>
          <a:lstStyle/>
          <a:p>
            <a:r>
              <a:rPr lang="en-US" sz="2400" dirty="0"/>
              <a:t>A4C- include all  4 chambers</a:t>
            </a:r>
          </a:p>
        </p:txBody>
      </p:sp>
      <p:sp>
        <p:nvSpPr>
          <p:cNvPr id="20" name="TextBox 19"/>
          <p:cNvSpPr txBox="1"/>
          <p:nvPr/>
        </p:nvSpPr>
        <p:spPr>
          <a:xfrm>
            <a:off x="4645024" y="609600"/>
            <a:ext cx="3809804" cy="830997"/>
          </a:xfrm>
          <a:prstGeom prst="rect">
            <a:avLst/>
          </a:prstGeom>
          <a:noFill/>
        </p:spPr>
        <p:txBody>
          <a:bodyPr wrap="square" rtlCol="0">
            <a:spAutoFit/>
          </a:bodyPr>
          <a:lstStyle/>
          <a:p>
            <a:r>
              <a:rPr lang="en-US" sz="2400" dirty="0"/>
              <a:t>Frame rates 60-90 fps</a:t>
            </a:r>
          </a:p>
          <a:p>
            <a:endParaRPr lang="en-US" sz="2400" dirty="0"/>
          </a:p>
        </p:txBody>
      </p:sp>
      <p:sp>
        <p:nvSpPr>
          <p:cNvPr id="2" name="Slide Number Placeholder 1"/>
          <p:cNvSpPr>
            <a:spLocks noGrp="1"/>
          </p:cNvSpPr>
          <p:nvPr>
            <p:ph type="sldNum" sz="quarter" idx="12"/>
          </p:nvPr>
        </p:nvSpPr>
        <p:spPr/>
        <p:txBody>
          <a:bodyPr/>
          <a:lstStyle/>
          <a:p>
            <a:fld id="{010617E4-0856-40ED-AA07-9DC7726CB606}" type="slidenum">
              <a:rPr lang="en-US" smtClean="0"/>
              <a:t>35</a:t>
            </a:fld>
            <a:endParaRPr lang="en-US"/>
          </a:p>
        </p:txBody>
      </p:sp>
      <p:pic>
        <p:nvPicPr>
          <p:cNvPr id="3" name="Audio 2">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682149181"/>
      </p:ext>
    </p:extLst>
  </p:cSld>
  <p:clrMapOvr>
    <a:masterClrMapping/>
  </p:clrMapOvr>
  <mc:AlternateContent xmlns:mc="http://schemas.openxmlformats.org/markup-compatibility/2006" xmlns:p14="http://schemas.microsoft.com/office/powerpoint/2010/main">
    <mc:Choice Requires="p14">
      <p:transition spd="slow" p14:dur="2000" advTm="13939"/>
    </mc:Choice>
    <mc:Fallback xmlns="">
      <p:transition spd="slow" advTm="13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791" fill="hold"/>
                                        <p:tgtEl>
                                          <p:spTgt spid="7"/>
                                        </p:tgtEl>
                                      </p:cBhvr>
                                    </p:cmd>
                                  </p:childTnLst>
                                </p:cTn>
                              </p:par>
                            </p:childTnLst>
                          </p:cTn>
                        </p:par>
                        <p:par>
                          <p:cTn id="10" fill="hold">
                            <p:stCondLst>
                              <p:cond delay="1791"/>
                            </p:stCondLst>
                            <p:childTnLst>
                              <p:par>
                                <p:cTn id="11" presetID="1" presetClass="mediacall" presetSubtype="0" fill="hold" nodeType="afterEffect">
                                  <p:stCondLst>
                                    <p:cond delay="0"/>
                                  </p:stCondLst>
                                  <p:childTnLst>
                                    <p:cmd type="call" cmd="playFrom(0.0)">
                                      <p:cBhvr>
                                        <p:cTn id="12" dur="1958" fill="hold"/>
                                        <p:tgtEl>
                                          <p:spTgt spid="11"/>
                                        </p:tgtEl>
                                      </p:cBhvr>
                                    </p:cmd>
                                  </p:childTnLst>
                                </p:cTn>
                              </p:par>
                            </p:childTnLst>
                          </p:cTn>
                        </p:par>
                        <p:par>
                          <p:cTn id="13" fill="hold">
                            <p:stCondLst>
                              <p:cond delay="3749"/>
                            </p:stCondLst>
                            <p:childTnLst>
                              <p:par>
                                <p:cTn id="14" presetID="1" presetClass="mediacall" presetSubtype="0" fill="hold" nodeType="afterEffect">
                                  <p:stCondLst>
                                    <p:cond delay="0"/>
                                  </p:stCondLst>
                                  <p:childTnLst>
                                    <p:cmd type="call" cmd="playFrom(0.0)">
                                      <p:cBhvr>
                                        <p:cTn id="15" dur="1999"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7"/>
                </p:tgtEl>
              </p:cMediaNode>
            </p:video>
            <p:seq concurrent="1" nextAc="seek">
              <p:cTn id="17" restart="whenNotActive" fill="hold" evtFilter="cancelBubble" nodeType="interactiveSeq">
                <p:stCondLst>
                  <p:cond evt="onClick" delay="0">
                    <p:tgtEl>
                      <p:spTgt spid="7"/>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7"/>
                                        </p:tgtEl>
                                      </p:cBhvr>
                                    </p:cmd>
                                  </p:childTnLst>
                                </p:cTn>
                              </p:par>
                            </p:childTnLst>
                          </p:cTn>
                        </p:par>
                      </p:childTnLst>
                    </p:cTn>
                  </p:par>
                </p:childTnLst>
              </p:cTn>
              <p:nextCondLst>
                <p:cond evt="onClick" delay="0">
                  <p:tgtEl>
                    <p:spTgt spid="7"/>
                  </p:tgtEl>
                </p:cond>
              </p:nextCondLst>
            </p:seq>
            <p:video>
              <p:cMediaNode vol="80000">
                <p:cTn id="22" repeatCount="indefinite" fill="hold" display="0">
                  <p:stCondLst>
                    <p:cond delay="indefinite"/>
                  </p:stCondLst>
                </p:cTn>
                <p:tgtEl>
                  <p:spTgt spid="11"/>
                </p:tgtEl>
              </p:cMediaNode>
            </p:video>
            <p:seq concurrent="1" nextAc="seek">
              <p:cTn id="23" restart="whenNotActive" fill="hold" evtFilter="cancelBubble" nodeType="interactiveSeq">
                <p:stCondLst>
                  <p:cond evt="onClick" delay="0">
                    <p:tgtEl>
                      <p:spTgt spid="11"/>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11"/>
                                        </p:tgtEl>
                                      </p:cBhvr>
                                    </p:cmd>
                                  </p:childTnLst>
                                </p:cTn>
                              </p:par>
                            </p:childTnLst>
                          </p:cTn>
                        </p:par>
                      </p:childTnLst>
                    </p:cTn>
                  </p:par>
                </p:childTnLst>
              </p:cTn>
              <p:nextCondLst>
                <p:cond evt="onClick" delay="0">
                  <p:tgtEl>
                    <p:spTgt spid="11"/>
                  </p:tgtEl>
                </p:cond>
              </p:nextCondLst>
            </p:seq>
            <p:video>
              <p:cMediaNode vol="80000">
                <p:cTn id="28" repeatCount="indefinite" fill="hold" display="0">
                  <p:stCondLst>
                    <p:cond delay="indefinite"/>
                  </p:stCondLst>
                </p:cTn>
                <p:tgtEl>
                  <p:spTgt spid="14"/>
                </p:tgtEl>
              </p:cMediaNode>
            </p:video>
            <p:seq concurrent="1" nextAc="seek">
              <p:cTn id="29" restart="whenNotActive" fill="hold" evtFilter="cancelBubble" nodeType="interactiveSeq">
                <p:stCondLst>
                  <p:cond evt="onClick" delay="0">
                    <p:tgtEl>
                      <p:spTgt spid="14"/>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14"/>
                                        </p:tgtEl>
                                      </p:cBhvr>
                                    </p:cmd>
                                  </p:childTnLst>
                                </p:cTn>
                              </p:par>
                            </p:childTnLst>
                          </p:cTn>
                        </p:par>
                      </p:childTnLst>
                    </p:cTn>
                  </p:par>
                </p:childTnLst>
              </p:cTn>
              <p:nextCondLst>
                <p:cond evt="onClick" delay="0">
                  <p:tgtEl>
                    <p:spTgt spid="14"/>
                  </p:tgtEl>
                </p:cond>
              </p:nextCondLst>
            </p:seq>
            <p:audio isNarration="1">
              <p:cMediaNode vol="80000" showWhenStopped="0">
                <p:cTn id="34"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52" objId="7"/>
        <p14:playEvt time="1852" objId="11"/>
        <p14:playEvt time="2166" objId="7"/>
        <p14:playEvt time="3802" objId="14"/>
        <p14:playEvt time="4117" objId="11"/>
        <p14:playEvt time="4169" objId="7"/>
        <p14:playEvt time="6098" objId="14"/>
        <p14:playEvt time="6318" objId="7"/>
        <p14:playEvt time="7985" objId="14"/>
        <p14:playEvt time="8299" objId="11"/>
        <p14:playEvt time="8353" objId="7"/>
        <p14:playEvt time="10260" objId="14"/>
        <p14:playEvt time="10500" objId="7"/>
        <p14:playEvt time="12501" objId="11"/>
        <p14:playEvt time="12701" objId="14"/>
        <p14:playEvt time="12771" objId="7"/>
        <p14:stopEvt time="13939" objId="7"/>
        <p14:stopEvt time="13939" objId="14"/>
      </p14:showEvtLst>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pic>
        <p:nvPicPr>
          <p:cNvPr id="6" name="Image-A4_MR31">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rotWithShape="1">
          <a:blip r:embed="rId7"/>
          <a:srcRect t="11105"/>
          <a:stretch/>
        </p:blipFill>
        <p:spPr>
          <a:xfrm>
            <a:off x="420130" y="274638"/>
            <a:ext cx="4038600" cy="2732088"/>
          </a:xfrm>
        </p:spPr>
      </p:pic>
      <p:pic>
        <p:nvPicPr>
          <p:cNvPr id="7" name="Content Placeholder 6"/>
          <p:cNvPicPr>
            <a:picLocks noGrp="1" noChangeAspect="1"/>
          </p:cNvPicPr>
          <p:nvPr>
            <p:ph sz="half" idx="2"/>
          </p:nvPr>
        </p:nvPicPr>
        <p:blipFill rotWithShape="1">
          <a:blip r:embed="rId8">
            <a:extLst>
              <a:ext uri="{28A0092B-C50C-407E-A947-70E740481C1C}">
                <a14:useLocalDpi xmlns:a14="http://schemas.microsoft.com/office/drawing/2010/main" val="0"/>
              </a:ext>
            </a:extLst>
          </a:blip>
          <a:srcRect t="11079"/>
          <a:stretch/>
        </p:blipFill>
        <p:spPr>
          <a:xfrm>
            <a:off x="4556751" y="289053"/>
            <a:ext cx="4053849" cy="2743200"/>
          </a:xfrm>
        </p:spPr>
      </p:pic>
      <p:pic>
        <p:nvPicPr>
          <p:cNvPr id="8" name="Content Placeholder 17"/>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72000" y="3276600"/>
            <a:ext cx="4038600" cy="2755900"/>
          </a:xfrm>
          <a:prstGeom prst="rect">
            <a:avLst/>
          </a:prstGeom>
          <a:solidFill>
            <a:schemeClr val="bg1"/>
          </a:solidFill>
          <a:ln>
            <a:solidFill>
              <a:schemeClr val="bg1"/>
            </a:solidFill>
          </a:ln>
        </p:spPr>
      </p:pic>
      <p:pic>
        <p:nvPicPr>
          <p:cNvPr id="9" name="Picture 8"/>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20130" y="3297538"/>
            <a:ext cx="4019985" cy="2743200"/>
          </a:xfrm>
          <a:prstGeom prst="rect">
            <a:avLst/>
          </a:prstGeom>
        </p:spPr>
      </p:pic>
      <p:cxnSp>
        <p:nvCxnSpPr>
          <p:cNvPr id="12" name="Straight Arrow Connector 11"/>
          <p:cNvCxnSpPr/>
          <p:nvPr/>
        </p:nvCxnSpPr>
        <p:spPr>
          <a:xfrm flipV="1">
            <a:off x="2286000" y="2819400"/>
            <a:ext cx="0" cy="381000"/>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57200" y="6077272"/>
            <a:ext cx="8134865" cy="646331"/>
          </a:xfrm>
          <a:prstGeom prst="rect">
            <a:avLst/>
          </a:prstGeom>
          <a:noFill/>
        </p:spPr>
        <p:txBody>
          <a:bodyPr wrap="square" rtlCol="0">
            <a:spAutoFit/>
          </a:bodyPr>
          <a:lstStyle/>
          <a:p>
            <a:pPr algn="ctr"/>
            <a:r>
              <a:rPr lang="en-US" dirty="0"/>
              <a:t>Color evaluation of MV and PV flow; PW evaluation of </a:t>
            </a:r>
            <a:r>
              <a:rPr lang="en-US" i="1" dirty="0"/>
              <a:t>MV inflow leaflet at tips, PV flow, and MV inflow at annulus</a:t>
            </a:r>
            <a:endParaRPr lang="en-US" dirty="0"/>
          </a:p>
        </p:txBody>
      </p:sp>
      <p:sp>
        <p:nvSpPr>
          <p:cNvPr id="15" name="TextBox 14"/>
          <p:cNvSpPr txBox="1"/>
          <p:nvPr/>
        </p:nvSpPr>
        <p:spPr>
          <a:xfrm>
            <a:off x="6857999" y="572869"/>
            <a:ext cx="1371601" cy="646331"/>
          </a:xfrm>
          <a:prstGeom prst="rect">
            <a:avLst/>
          </a:prstGeom>
          <a:noFill/>
          <a:ln>
            <a:solidFill>
              <a:srgbClr val="FFFF00"/>
            </a:solidFill>
          </a:ln>
        </p:spPr>
        <p:txBody>
          <a:bodyPr wrap="square" rtlCol="0">
            <a:spAutoFit/>
          </a:bodyPr>
          <a:lstStyle/>
          <a:p>
            <a:r>
              <a:rPr lang="en-US" dirty="0" smtClean="0"/>
              <a:t> MV tips </a:t>
            </a:r>
          </a:p>
          <a:p>
            <a:r>
              <a:rPr lang="en-US" dirty="0" smtClean="0"/>
              <a:t>SV  2.0mm</a:t>
            </a:r>
            <a:endParaRPr lang="en-US" dirty="0"/>
          </a:p>
        </p:txBody>
      </p:sp>
      <p:sp>
        <p:nvSpPr>
          <p:cNvPr id="16" name="Rectangle 15"/>
          <p:cNvSpPr/>
          <p:nvPr/>
        </p:nvSpPr>
        <p:spPr>
          <a:xfrm>
            <a:off x="4572000" y="3276600"/>
            <a:ext cx="990600" cy="533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6858000" y="3581400"/>
            <a:ext cx="1371601" cy="646331"/>
          </a:xfrm>
          <a:prstGeom prst="rect">
            <a:avLst/>
          </a:prstGeom>
          <a:noFill/>
          <a:ln>
            <a:solidFill>
              <a:srgbClr val="FFFF00"/>
            </a:solidFill>
          </a:ln>
        </p:spPr>
        <p:txBody>
          <a:bodyPr wrap="square" rtlCol="0">
            <a:spAutoFit/>
          </a:bodyPr>
          <a:lstStyle/>
          <a:p>
            <a:r>
              <a:rPr lang="en-US" dirty="0" smtClean="0"/>
              <a:t> MV annulus</a:t>
            </a:r>
          </a:p>
          <a:p>
            <a:r>
              <a:rPr lang="en-US" dirty="0" smtClean="0"/>
              <a:t>SV  2.0mm</a:t>
            </a:r>
            <a:endParaRPr lang="en-US" dirty="0"/>
          </a:p>
        </p:txBody>
      </p:sp>
      <p:sp>
        <p:nvSpPr>
          <p:cNvPr id="2" name="Oval 1"/>
          <p:cNvSpPr/>
          <p:nvPr/>
        </p:nvSpPr>
        <p:spPr>
          <a:xfrm>
            <a:off x="7467600" y="4523563"/>
            <a:ext cx="685801" cy="1191437"/>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p:txBody>
          <a:bodyPr/>
          <a:lstStyle/>
          <a:p>
            <a:fld id="{010617E4-0856-40ED-AA07-9DC7726CB606}" type="slidenum">
              <a:rPr lang="en-US" smtClean="0"/>
              <a:t>36</a:t>
            </a:fld>
            <a:endParaRPr lang="en-US"/>
          </a:p>
        </p:txBody>
      </p:sp>
      <p:pic>
        <p:nvPicPr>
          <p:cNvPr id="5" name="Audio 4">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641408646"/>
      </p:ext>
    </p:extLst>
  </p:cSld>
  <p:clrMapOvr>
    <a:masterClrMapping/>
  </p:clrMapOvr>
  <mc:AlternateContent xmlns:mc="http://schemas.openxmlformats.org/markup-compatibility/2006" xmlns:p14="http://schemas.microsoft.com/office/powerpoint/2010/main">
    <mc:Choice Requires="p14">
      <p:transition spd="slow" p14:dur="2000" advTm="17629"/>
    </mc:Choice>
    <mc:Fallback xmlns="">
      <p:transition spd="slow" advTm="17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1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6"/>
                </p:tgtEl>
              </p:cMediaNode>
            </p:video>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6"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19" objId="6"/>
        <p14:playEvt time="2571" objId="6"/>
        <p14:playEvt time="4952" objId="6"/>
        <p14:playEvt time="7024" objId="6"/>
        <p14:playEvt time="9454" objId="6"/>
        <p14:playEvt time="11508" objId="6"/>
        <p14:playEvt time="13936" objId="6"/>
        <p14:playEvt time="16007" objId="6"/>
        <p14:stopEvt time="17629" objId="6"/>
      </p14:showEvtLst>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Image-56">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3289396" y="3010472"/>
            <a:ext cx="2565207" cy="1750472"/>
          </a:xfrm>
          <a:prstGeom prst="rect">
            <a:avLst/>
          </a:prstGeom>
        </p:spPr>
      </p:pic>
      <p:pic>
        <p:nvPicPr>
          <p:cNvPr id="21" name="Picture 2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74340" y="1654391"/>
            <a:ext cx="3349989" cy="2286000"/>
          </a:xfrm>
          <a:prstGeom prst="rect">
            <a:avLst/>
          </a:prstGeom>
        </p:spPr>
      </p:pic>
      <p:pic>
        <p:nvPicPr>
          <p:cNvPr id="20" name="Picture 19"/>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70205" y="4074113"/>
            <a:ext cx="3349988" cy="2286000"/>
          </a:xfrm>
          <a:prstGeom prst="rect">
            <a:avLst/>
          </a:prstGeom>
        </p:spPr>
      </p:pic>
      <p:sp>
        <p:nvSpPr>
          <p:cNvPr id="11" name="Title 10"/>
          <p:cNvSpPr>
            <a:spLocks noGrp="1"/>
          </p:cNvSpPr>
          <p:nvPr>
            <p:ph type="title"/>
          </p:nvPr>
        </p:nvSpPr>
        <p:spPr/>
        <p:txBody>
          <a:bodyPr>
            <a:normAutofit fontScale="90000"/>
          </a:bodyPr>
          <a:lstStyle/>
          <a:p>
            <a:r>
              <a:rPr lang="en-US" dirty="0" smtClean="0"/>
              <a:t>Additional Doppler A4C- Attention to Details for </a:t>
            </a:r>
            <a:r>
              <a:rPr lang="en-US" dirty="0"/>
              <a:t>H</a:t>
            </a:r>
            <a:r>
              <a:rPr lang="en-US" dirty="0" smtClean="0"/>
              <a:t>igh Quality Flow Profiles</a:t>
            </a:r>
            <a:endParaRPr lang="en-US" dirty="0"/>
          </a:p>
        </p:txBody>
      </p:sp>
      <p:pic>
        <p:nvPicPr>
          <p:cNvPr id="25" name="Picture 24"/>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563985" y="4045281"/>
            <a:ext cx="3349988" cy="2286000"/>
          </a:xfrm>
          <a:prstGeom prst="rect">
            <a:avLst/>
          </a:prstGeom>
        </p:spPr>
      </p:pic>
      <p:sp>
        <p:nvSpPr>
          <p:cNvPr id="26" name="TextBox 25"/>
          <p:cNvSpPr txBox="1"/>
          <p:nvPr/>
        </p:nvSpPr>
        <p:spPr>
          <a:xfrm>
            <a:off x="762000" y="1905000"/>
            <a:ext cx="914400" cy="369332"/>
          </a:xfrm>
          <a:prstGeom prst="rect">
            <a:avLst/>
          </a:prstGeom>
          <a:noFill/>
        </p:spPr>
        <p:txBody>
          <a:bodyPr wrap="square" rtlCol="0">
            <a:spAutoFit/>
          </a:bodyPr>
          <a:lstStyle/>
          <a:p>
            <a:r>
              <a:rPr lang="en-US" dirty="0" smtClean="0"/>
              <a:t>Medial</a:t>
            </a:r>
            <a:endParaRPr lang="en-US" dirty="0"/>
          </a:p>
        </p:txBody>
      </p:sp>
      <p:sp>
        <p:nvSpPr>
          <p:cNvPr id="27" name="TextBox 26"/>
          <p:cNvSpPr txBox="1"/>
          <p:nvPr/>
        </p:nvSpPr>
        <p:spPr>
          <a:xfrm>
            <a:off x="762000" y="4278868"/>
            <a:ext cx="914400" cy="369332"/>
          </a:xfrm>
          <a:prstGeom prst="rect">
            <a:avLst/>
          </a:prstGeom>
          <a:noFill/>
        </p:spPr>
        <p:txBody>
          <a:bodyPr wrap="square" rtlCol="0">
            <a:spAutoFit/>
          </a:bodyPr>
          <a:lstStyle/>
          <a:p>
            <a:r>
              <a:rPr lang="en-US" dirty="0" smtClean="0"/>
              <a:t>Lateral</a:t>
            </a:r>
            <a:endParaRPr lang="en-US" dirty="0"/>
          </a:p>
        </p:txBody>
      </p:sp>
      <p:sp>
        <p:nvSpPr>
          <p:cNvPr id="28" name="TextBox 27"/>
          <p:cNvSpPr txBox="1"/>
          <p:nvPr/>
        </p:nvSpPr>
        <p:spPr>
          <a:xfrm>
            <a:off x="5565412" y="4724400"/>
            <a:ext cx="3349988" cy="338554"/>
          </a:xfrm>
          <a:prstGeom prst="rect">
            <a:avLst/>
          </a:prstGeom>
          <a:noFill/>
        </p:spPr>
        <p:txBody>
          <a:bodyPr wrap="square" rtlCol="0">
            <a:spAutoFit/>
          </a:bodyPr>
          <a:lstStyle/>
          <a:p>
            <a:r>
              <a:rPr lang="en-US" sz="1600" dirty="0" smtClean="0"/>
              <a:t>Record TRV even if incomplete absent </a:t>
            </a:r>
            <a:endParaRPr lang="en-US" sz="1600" dirty="0"/>
          </a:p>
        </p:txBody>
      </p:sp>
      <p:pic>
        <p:nvPicPr>
          <p:cNvPr id="2" name="Picture 1"/>
          <p:cNvPicPr>
            <a:picLocks noChangeAspect="1"/>
          </p:cNvPicPr>
          <p:nvPr/>
        </p:nvPicPr>
        <p:blipFill rotWithShape="1">
          <a:blip r:embed="rId11">
            <a:extLst>
              <a:ext uri="{28A0092B-C50C-407E-A947-70E740481C1C}">
                <a14:useLocalDpi xmlns:a14="http://schemas.microsoft.com/office/drawing/2010/main" val="0"/>
              </a:ext>
            </a:extLst>
          </a:blip>
          <a:srcRect l="943" t="8677"/>
          <a:stretch/>
        </p:blipFill>
        <p:spPr>
          <a:xfrm>
            <a:off x="5563985" y="1590257"/>
            <a:ext cx="3349988" cy="2350310"/>
          </a:xfrm>
          <a:prstGeom prst="rect">
            <a:avLst/>
          </a:prstGeom>
        </p:spPr>
      </p:pic>
      <p:sp>
        <p:nvSpPr>
          <p:cNvPr id="3" name="TextBox 2"/>
          <p:cNvSpPr txBox="1"/>
          <p:nvPr/>
        </p:nvSpPr>
        <p:spPr>
          <a:xfrm>
            <a:off x="5867400" y="1905000"/>
            <a:ext cx="762000" cy="369332"/>
          </a:xfrm>
          <a:prstGeom prst="rect">
            <a:avLst/>
          </a:prstGeom>
          <a:noFill/>
        </p:spPr>
        <p:txBody>
          <a:bodyPr wrap="square" rtlCol="0">
            <a:spAutoFit/>
          </a:bodyPr>
          <a:lstStyle/>
          <a:p>
            <a:r>
              <a:rPr lang="en-US" dirty="0" smtClean="0"/>
              <a:t>TVIF </a:t>
            </a:r>
            <a:endParaRPr lang="en-US" dirty="0"/>
          </a:p>
        </p:txBody>
      </p:sp>
      <p:sp>
        <p:nvSpPr>
          <p:cNvPr id="4" name="TextBox 3"/>
          <p:cNvSpPr txBox="1"/>
          <p:nvPr/>
        </p:nvSpPr>
        <p:spPr>
          <a:xfrm>
            <a:off x="5715000" y="4355068"/>
            <a:ext cx="914400" cy="369332"/>
          </a:xfrm>
          <a:prstGeom prst="rect">
            <a:avLst/>
          </a:prstGeom>
          <a:noFill/>
        </p:spPr>
        <p:txBody>
          <a:bodyPr wrap="square" rtlCol="0">
            <a:spAutoFit/>
          </a:bodyPr>
          <a:lstStyle/>
          <a:p>
            <a:r>
              <a:rPr lang="en-US" dirty="0" smtClean="0"/>
              <a:t>TRV</a:t>
            </a:r>
            <a:endParaRPr lang="en-US" dirty="0"/>
          </a:p>
        </p:txBody>
      </p:sp>
      <p:sp>
        <p:nvSpPr>
          <p:cNvPr id="6" name="TextBox 5"/>
          <p:cNvSpPr txBox="1"/>
          <p:nvPr/>
        </p:nvSpPr>
        <p:spPr>
          <a:xfrm>
            <a:off x="3620193" y="2590800"/>
            <a:ext cx="1943792" cy="369332"/>
          </a:xfrm>
          <a:prstGeom prst="rect">
            <a:avLst/>
          </a:prstGeom>
          <a:noFill/>
        </p:spPr>
        <p:txBody>
          <a:bodyPr wrap="square" rtlCol="0">
            <a:spAutoFit/>
          </a:bodyPr>
          <a:lstStyle/>
          <a:p>
            <a:pPr algn="ctr"/>
            <a:r>
              <a:rPr lang="en-US" dirty="0" smtClean="0"/>
              <a:t>Held Apnea</a:t>
            </a:r>
            <a:endParaRPr lang="en-US" dirty="0"/>
          </a:p>
        </p:txBody>
      </p:sp>
      <p:sp>
        <p:nvSpPr>
          <p:cNvPr id="8" name="TextBox 7"/>
          <p:cNvSpPr txBox="1"/>
          <p:nvPr/>
        </p:nvSpPr>
        <p:spPr>
          <a:xfrm>
            <a:off x="270205" y="6331281"/>
            <a:ext cx="8643768" cy="369332"/>
          </a:xfrm>
          <a:prstGeom prst="rect">
            <a:avLst/>
          </a:prstGeom>
          <a:noFill/>
        </p:spPr>
        <p:txBody>
          <a:bodyPr wrap="square" rtlCol="0">
            <a:spAutoFit/>
          </a:bodyPr>
          <a:lstStyle/>
          <a:p>
            <a:pPr algn="ctr"/>
            <a:r>
              <a:rPr lang="en-US" dirty="0" smtClean="0"/>
              <a:t>**Additionally CW across MV if MR , MS, or severe MAC is present</a:t>
            </a:r>
            <a:endParaRPr lang="en-US" dirty="0"/>
          </a:p>
        </p:txBody>
      </p:sp>
      <p:sp>
        <p:nvSpPr>
          <p:cNvPr id="5" name="Slide Number Placeholder 4"/>
          <p:cNvSpPr>
            <a:spLocks noGrp="1"/>
          </p:cNvSpPr>
          <p:nvPr>
            <p:ph type="sldNum" sz="quarter" idx="12"/>
          </p:nvPr>
        </p:nvSpPr>
        <p:spPr/>
        <p:txBody>
          <a:bodyPr/>
          <a:lstStyle/>
          <a:p>
            <a:fld id="{010617E4-0856-40ED-AA07-9DC7726CB606}" type="slidenum">
              <a:rPr lang="en-US" smtClean="0"/>
              <a:t>37</a:t>
            </a:fld>
            <a:endParaRPr lang="en-US"/>
          </a:p>
        </p:txBody>
      </p:sp>
      <p:pic>
        <p:nvPicPr>
          <p:cNvPr id="7" name="Audio 6">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4818870"/>
      </p:ext>
    </p:extLst>
  </p:cSld>
  <p:clrMapOvr>
    <a:masterClrMapping/>
  </p:clrMapOvr>
  <mc:AlternateContent xmlns:mc="http://schemas.openxmlformats.org/markup-compatibility/2006" xmlns:p14="http://schemas.microsoft.com/office/powerpoint/2010/main">
    <mc:Choice Requires="p14">
      <p:transition spd="slow" p14:dur="2000" advTm="14166"/>
    </mc:Choice>
    <mc:Fallback xmlns="">
      <p:transition spd="slow" advTm="14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958"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24"/>
                </p:tgtEl>
              </p:cMediaNode>
            </p:video>
            <p:seq concurrent="1" nextAc="seek">
              <p:cTn id="11" restart="whenNotActive" fill="hold" evtFilter="cancelBubble" nodeType="interactiveSeq">
                <p:stCondLst>
                  <p:cond evt="onClick" delay="0">
                    <p:tgtEl>
                      <p:spTgt spid="2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4"/>
                                        </p:tgtEl>
                                      </p:cBhvr>
                                    </p:cmd>
                                  </p:childTnLst>
                                </p:cTn>
                              </p:par>
                            </p:childTnLst>
                          </p:cTn>
                        </p:par>
                      </p:childTnLst>
                    </p:cTn>
                  </p:par>
                </p:childTnLst>
              </p:cTn>
              <p:nextCondLst>
                <p:cond evt="onClick" delay="0">
                  <p:tgtEl>
                    <p:spTgt spid="24"/>
                  </p:tgtEl>
                </p:cond>
              </p:nextCondLst>
            </p:seq>
            <p:audio isNarration="1">
              <p:cMediaNode vol="80000" showWhenStopped="0">
                <p:cTn id="16"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61" objId="24"/>
        <p14:playEvt time="2305" objId="24"/>
        <p14:playEvt time="4485" objId="24"/>
        <p14:playEvt time="6342" objId="24"/>
        <p14:playEvt time="8807" objId="24"/>
        <p14:playEvt time="10661" objId="24"/>
        <p14:playEvt time="13109" objId="24"/>
        <p14:stopEvt time="14166" objId="24"/>
      </p14:showEvt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US" dirty="0" smtClean="0"/>
              <a:t>Volume and LVEF Analysis</a:t>
            </a:r>
            <a:endParaRPr lang="en-US" dirty="0"/>
          </a:p>
        </p:txBody>
      </p:sp>
      <p:pic>
        <p:nvPicPr>
          <p:cNvPr id="8" name="Image-.4C-LV focus30">
            <a:hlinkClick r:id="" action="ppaction://media"/>
          </p:cNvPr>
          <p:cNvPicPr>
            <a:picLocks noGrp="1" noChangeAspect="1"/>
          </p:cNvPicPr>
          <p:nvPr>
            <p:ph idx="4294967295"/>
            <a:videoFile r:link="rId2"/>
            <p:extLst>
              <p:ext uri="{DAA4B4D4-6D71-4841-9C94-3DE7FCFB9230}">
                <p14:media xmlns:p14="http://schemas.microsoft.com/office/powerpoint/2010/main" r:embed="rId1"/>
              </p:ext>
            </p:extLst>
          </p:nvPr>
        </p:nvPicPr>
        <p:blipFill>
          <a:blip r:embed="rId7"/>
          <a:stretch>
            <a:fillRect/>
          </a:stretch>
        </p:blipFill>
        <p:spPr>
          <a:xfrm>
            <a:off x="3826165" y="2057400"/>
            <a:ext cx="5111750" cy="3487737"/>
          </a:xfrm>
        </p:spPr>
      </p:pic>
      <p:pic>
        <p:nvPicPr>
          <p:cNvPr id="9" name="Picture 8"/>
          <p:cNvPicPr>
            <a:picLocks noChangeAspect="1"/>
          </p:cNvPicPr>
          <p:nvPr/>
        </p:nvPicPr>
        <p:blipFill rotWithShape="1">
          <a:blip r:embed="rId8">
            <a:extLst>
              <a:ext uri="{28A0092B-C50C-407E-A947-70E740481C1C}">
                <a14:useLocalDpi xmlns:a14="http://schemas.microsoft.com/office/drawing/2010/main" val="0"/>
              </a:ext>
            </a:extLst>
          </a:blip>
          <a:srcRect l="-9813" t="-14706" r="-78866" b="-44853"/>
          <a:stretch/>
        </p:blipFill>
        <p:spPr>
          <a:xfrm>
            <a:off x="22654" y="990600"/>
            <a:ext cx="6057900" cy="4133850"/>
          </a:xfrm>
          <a:prstGeom prst="rect">
            <a:avLst/>
          </a:prstGeom>
        </p:spPr>
      </p:pic>
      <p:pic>
        <p:nvPicPr>
          <p:cNvPr id="10" name="Picture 9"/>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24140" y="4165256"/>
            <a:ext cx="3274432" cy="2234439"/>
          </a:xfrm>
          <a:prstGeom prst="rect">
            <a:avLst/>
          </a:prstGeom>
        </p:spPr>
      </p:pic>
      <p:sp>
        <p:nvSpPr>
          <p:cNvPr id="2" name="Slide Number Placeholder 1"/>
          <p:cNvSpPr>
            <a:spLocks noGrp="1"/>
          </p:cNvSpPr>
          <p:nvPr>
            <p:ph type="sldNum" sz="quarter" idx="12"/>
          </p:nvPr>
        </p:nvSpPr>
        <p:spPr/>
        <p:txBody>
          <a:bodyPr/>
          <a:lstStyle/>
          <a:p>
            <a:fld id="{010617E4-0856-40ED-AA07-9DC7726CB606}" type="slidenum">
              <a:rPr lang="en-US" smtClean="0"/>
              <a:t>38</a:t>
            </a:fld>
            <a:endParaRPr lang="en-US"/>
          </a:p>
        </p:txBody>
      </p:sp>
      <p:pic>
        <p:nvPicPr>
          <p:cNvPr id="3" name="Audio 2">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07429026"/>
      </p:ext>
    </p:extLst>
  </p:cSld>
  <p:clrMapOvr>
    <a:masterClrMapping/>
  </p:clrMapOvr>
  <mc:AlternateContent xmlns:mc="http://schemas.openxmlformats.org/markup-compatibility/2006" xmlns:p14="http://schemas.microsoft.com/office/powerpoint/2010/main">
    <mc:Choice Requires="p14">
      <p:transition spd="slow" p14:dur="2000" advTm="8870"/>
    </mc:Choice>
    <mc:Fallback xmlns="">
      <p:transition spd="slow" advTm="8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99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audio isNarration="1">
              <p:cMediaNode vol="80000" showWhenStopped="0">
                <p:cTn id="16"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51" objId="8"/>
        <p14:playEvt time="2315" objId="8"/>
        <p14:playEvt time="4196" objId="8"/>
        <p14:playEvt time="6697" objId="8"/>
        <p14:playEvt time="8579" objId="8"/>
        <p14:stopEvt time="8870" objId="8"/>
      </p14:showEvt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dirty="0" smtClean="0"/>
              <a:t>Apical 4 - Atrial Analysis</a:t>
            </a:r>
            <a:endParaRPr lang="en-US" dirty="0"/>
          </a:p>
        </p:txBody>
      </p:sp>
      <p:pic>
        <p:nvPicPr>
          <p:cNvPr id="5" name="Image-.Images volumes and EF33">
            <a:hlinkClick r:id="" action="ppaction://media"/>
          </p:cNvPr>
          <p:cNvPicPr>
            <a:picLocks noGrp="1" noChangeAspect="1"/>
          </p:cNvPicPr>
          <p:nvPr>
            <p:ph idx="4294967295"/>
            <a:videoFile r:link="rId2"/>
            <p:extLst>
              <p:ext uri="{DAA4B4D4-6D71-4841-9C94-3DE7FCFB9230}">
                <p14:media xmlns:p14="http://schemas.microsoft.com/office/powerpoint/2010/main" r:embed="rId1"/>
              </p:ext>
            </p:extLst>
          </p:nvPr>
        </p:nvPicPr>
        <p:blipFill>
          <a:blip r:embed="rId9"/>
          <a:stretch>
            <a:fillRect/>
          </a:stretch>
        </p:blipFill>
        <p:spPr>
          <a:xfrm>
            <a:off x="426309" y="1143000"/>
            <a:ext cx="3752611" cy="2560320"/>
          </a:xfrm>
        </p:spPr>
      </p:pic>
      <p:pic>
        <p:nvPicPr>
          <p:cNvPr id="6" name="Picture 5"/>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39011" y="4011226"/>
            <a:ext cx="3751989" cy="2560320"/>
          </a:xfrm>
          <a:prstGeom prst="rect">
            <a:avLst/>
          </a:prstGeom>
        </p:spPr>
      </p:pic>
      <p:pic>
        <p:nvPicPr>
          <p:cNvPr id="7" name="Picture 6"/>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693585" y="4011226"/>
            <a:ext cx="3751989" cy="2560320"/>
          </a:xfrm>
          <a:prstGeom prst="rect">
            <a:avLst/>
          </a:prstGeom>
        </p:spPr>
      </p:pic>
      <p:pic>
        <p:nvPicPr>
          <p:cNvPr id="8" name="Image-volume_ra35">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2"/>
          <a:stretch>
            <a:fillRect/>
          </a:stretch>
        </p:blipFill>
        <p:spPr>
          <a:xfrm>
            <a:off x="4697707" y="1143000"/>
            <a:ext cx="3751986" cy="2560320"/>
          </a:xfrm>
          <a:prstGeom prst="rect">
            <a:avLst/>
          </a:prstGeom>
        </p:spPr>
      </p:pic>
      <p:sp>
        <p:nvSpPr>
          <p:cNvPr id="9" name="TextBox 8"/>
          <p:cNvSpPr txBox="1"/>
          <p:nvPr/>
        </p:nvSpPr>
        <p:spPr>
          <a:xfrm>
            <a:off x="457200" y="3581400"/>
            <a:ext cx="7992493" cy="461665"/>
          </a:xfrm>
          <a:prstGeom prst="rect">
            <a:avLst/>
          </a:prstGeom>
          <a:noFill/>
        </p:spPr>
        <p:txBody>
          <a:bodyPr wrap="square" rtlCol="0">
            <a:spAutoFit/>
          </a:bodyPr>
          <a:lstStyle/>
          <a:p>
            <a:pPr algn="ctr"/>
            <a:r>
              <a:rPr lang="en-US" sz="2400" dirty="0" smtClean="0"/>
              <a:t>**Maintain 60-90 FPS - Completely open atria</a:t>
            </a:r>
            <a:endParaRPr lang="en-US" sz="2400" dirty="0"/>
          </a:p>
        </p:txBody>
      </p:sp>
      <p:sp>
        <p:nvSpPr>
          <p:cNvPr id="3" name="Slide Number Placeholder 2"/>
          <p:cNvSpPr>
            <a:spLocks noGrp="1"/>
          </p:cNvSpPr>
          <p:nvPr>
            <p:ph type="sldNum" sz="quarter" idx="12"/>
          </p:nvPr>
        </p:nvSpPr>
        <p:spPr/>
        <p:txBody>
          <a:bodyPr/>
          <a:lstStyle/>
          <a:p>
            <a:fld id="{010617E4-0856-40ED-AA07-9DC7726CB606}" type="slidenum">
              <a:rPr lang="en-US" smtClean="0"/>
              <a:t>39</a:t>
            </a:fld>
            <a:endParaRPr lang="en-US"/>
          </a:p>
        </p:txBody>
      </p:sp>
      <p:pic>
        <p:nvPicPr>
          <p:cNvPr id="4" name="Audio 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377419462"/>
      </p:ext>
    </p:extLst>
  </p:cSld>
  <p:clrMapOvr>
    <a:masterClrMapping/>
  </p:clrMapOvr>
  <mc:AlternateContent xmlns:mc="http://schemas.openxmlformats.org/markup-compatibility/2006" xmlns:p14="http://schemas.microsoft.com/office/powerpoint/2010/main">
    <mc:Choice Requires="p14">
      <p:transition spd="slow" p14:dur="2000" advTm="14716"/>
    </mc:Choice>
    <mc:Fallback xmlns="">
      <p:transition spd="slow" advTm="14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041" fill="hold"/>
                                        <p:tgtEl>
                                          <p:spTgt spid="5"/>
                                        </p:tgtEl>
                                      </p:cBhvr>
                                    </p:cmd>
                                  </p:childTnLst>
                                </p:cTn>
                              </p:par>
                            </p:childTnLst>
                          </p:cTn>
                        </p:par>
                        <p:par>
                          <p:cTn id="10" fill="hold">
                            <p:stCondLst>
                              <p:cond delay="2041"/>
                            </p:stCondLst>
                            <p:childTnLst>
                              <p:par>
                                <p:cTn id="11" presetID="1" presetClass="mediacall" presetSubtype="0" fill="hold" nodeType="afterEffect">
                                  <p:stCondLst>
                                    <p:cond delay="0"/>
                                  </p:stCondLst>
                                  <p:childTnLst>
                                    <p:cmd type="call" cmd="playFrom(0.0)">
                                      <p:cBhvr>
                                        <p:cTn id="12" dur="199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5"/>
                </p:tgtEl>
              </p:cMediaNode>
            </p:video>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5"/>
                                        </p:tgtEl>
                                      </p:cBhvr>
                                    </p:cmd>
                                  </p:childTnLst>
                                </p:cTn>
                              </p:par>
                            </p:childTnLst>
                          </p:cTn>
                        </p:par>
                      </p:childTnLst>
                    </p:cTn>
                  </p:par>
                </p:childTnLst>
              </p:cTn>
              <p:nextCondLst>
                <p:cond evt="onClick" delay="0">
                  <p:tgtEl>
                    <p:spTgt spid="5"/>
                  </p:tgtEl>
                </p:cond>
              </p:nextCondLst>
            </p:seq>
            <p:video>
              <p:cMediaNode vol="80000">
                <p:cTn id="19" repeatCount="indefinite" fill="hold" display="0">
                  <p:stCondLst>
                    <p:cond delay="indefinite"/>
                  </p:stCondLst>
                </p:cTn>
                <p:tgtEl>
                  <p:spTgt spid="8"/>
                </p:tgtEl>
              </p:cMediaNode>
            </p:video>
            <p:seq concurrent="1" nextAc="seek">
              <p:cTn id="20" restart="whenNotActive" fill="hold" evtFilter="cancelBubble" nodeType="interactiveSeq">
                <p:stCondLst>
                  <p:cond evt="onClick" delay="0">
                    <p:tgtEl>
                      <p:spTgt spid="8"/>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8"/>
                                        </p:tgtEl>
                                      </p:cBhvr>
                                    </p:cmd>
                                  </p:childTnLst>
                                </p:cTn>
                              </p:par>
                            </p:childTnLst>
                          </p:cTn>
                        </p:par>
                      </p:childTnLst>
                    </p:cTn>
                  </p:par>
                </p:childTnLst>
              </p:cTn>
              <p:nextCondLst>
                <p:cond evt="onClick" delay="0">
                  <p:tgtEl>
                    <p:spTgt spid="8"/>
                  </p:tgtEl>
                </p:cond>
              </p:nextCondLst>
            </p:seq>
            <p:audio isNarration="1">
              <p:cMediaNode vol="80000" showWhenStopped="0">
                <p:cTn id="25"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55" objId="5"/>
        <p14:playEvt time="2112" objId="8"/>
        <p14:playEvt time="2390" objId="5"/>
        <p14:playEvt time="4330" objId="5"/>
        <p14:playEvt time="4591" objId="8"/>
        <p14:playEvt time="6742" objId="5"/>
        <p14:playEvt time="6942" objId="8"/>
        <p14:playEvt time="8584" objId="5"/>
        <p14:playEvt time="9253" objId="8"/>
        <p14:playEvt time="11194" objId="5"/>
        <p14:playEvt time="11534" objId="8"/>
        <p14:playEvt time="13128" objId="5"/>
        <p14:playEvt time="13765" objId="8"/>
        <p14:stopEvt time="14716" objId="5"/>
      </p14:showEvtLst>
    </p:ext>
  </p:extLs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RV Focused Imaging</a:t>
            </a:r>
            <a:endParaRPr lang="en-US" dirty="0"/>
          </a:p>
        </p:txBody>
      </p:sp>
      <p:pic>
        <p:nvPicPr>
          <p:cNvPr id="8" name="Image-RV Variations28">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rotWithShape="1">
          <a:blip r:embed="rId11"/>
          <a:srcRect l="9433" r="24528"/>
          <a:stretch/>
        </p:blipFill>
        <p:spPr>
          <a:xfrm>
            <a:off x="3323692" y="1676400"/>
            <a:ext cx="2667000" cy="2755900"/>
          </a:xfrm>
        </p:spPr>
      </p:pic>
      <p:pic>
        <p:nvPicPr>
          <p:cNvPr id="7" name="Image-RV Variations37">
            <a:hlinkClick r:id="" action="ppaction://media"/>
          </p:cNvPr>
          <p:cNvPicPr>
            <a:picLocks noGrp="1" noChangeAspect="1"/>
          </p:cNvPicPr>
          <p:nvPr>
            <p:ph sz="half" idx="1"/>
            <a:videoFile r:link="rId4"/>
            <p:extLst>
              <p:ext uri="{DAA4B4D4-6D71-4841-9C94-3DE7FCFB9230}">
                <p14:media xmlns:p14="http://schemas.microsoft.com/office/powerpoint/2010/main" r:embed="rId3"/>
              </p:ext>
            </p:extLst>
          </p:nvPr>
        </p:nvPicPr>
        <p:blipFill rotWithShape="1">
          <a:blip r:embed="rId12"/>
          <a:srcRect l="9434" r="20754"/>
          <a:stretch/>
        </p:blipFill>
        <p:spPr>
          <a:xfrm>
            <a:off x="317445" y="1676400"/>
            <a:ext cx="2819400" cy="2755900"/>
          </a:xfrm>
          <a:ln w="19050">
            <a:solidFill>
              <a:srgbClr val="FF0000"/>
            </a:solidFill>
          </a:ln>
        </p:spPr>
      </p:pic>
      <p:pic>
        <p:nvPicPr>
          <p:cNvPr id="9" name="Image-RV Variations46">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rotWithShape="1">
          <a:blip r:embed="rId13"/>
          <a:srcRect l="14780" r="17296"/>
          <a:stretch/>
        </p:blipFill>
        <p:spPr>
          <a:xfrm>
            <a:off x="6151443" y="1676400"/>
            <a:ext cx="2730555" cy="2743200"/>
          </a:xfrm>
          <a:prstGeom prst="rect">
            <a:avLst/>
          </a:prstGeom>
          <a:ln w="28575">
            <a:solidFill>
              <a:srgbClr val="00B050"/>
            </a:solidFill>
          </a:ln>
        </p:spPr>
      </p:pic>
      <p:sp>
        <p:nvSpPr>
          <p:cNvPr id="10" name="TextBox 9"/>
          <p:cNvSpPr txBox="1"/>
          <p:nvPr/>
        </p:nvSpPr>
        <p:spPr>
          <a:xfrm>
            <a:off x="317445" y="4648200"/>
            <a:ext cx="8564553" cy="1569660"/>
          </a:xfrm>
          <a:prstGeom prst="rect">
            <a:avLst/>
          </a:prstGeom>
          <a:noFill/>
        </p:spPr>
        <p:txBody>
          <a:bodyPr wrap="square" rtlCol="0">
            <a:spAutoFit/>
          </a:bodyPr>
          <a:lstStyle/>
          <a:p>
            <a:r>
              <a:rPr lang="en-US" sz="2400" dirty="0" smtClean="0"/>
              <a:t>All three images are from the same heart during the same exam time point.  Notice the subtle difference in RV chamber sizes.  It is important to image the RV in its largest dimension from a true apical position without foreshortening.  </a:t>
            </a:r>
            <a:endParaRPr lang="en-US" sz="2400" dirty="0"/>
          </a:p>
        </p:txBody>
      </p:sp>
      <p:sp>
        <p:nvSpPr>
          <p:cNvPr id="3" name="Slide Number Placeholder 2"/>
          <p:cNvSpPr>
            <a:spLocks noGrp="1"/>
          </p:cNvSpPr>
          <p:nvPr>
            <p:ph type="sldNum" sz="quarter" idx="12"/>
          </p:nvPr>
        </p:nvSpPr>
        <p:spPr/>
        <p:txBody>
          <a:bodyPr/>
          <a:lstStyle/>
          <a:p>
            <a:fld id="{010617E4-0856-40ED-AA07-9DC7726CB606}" type="slidenum">
              <a:rPr lang="en-US" smtClean="0"/>
              <a:t>40</a:t>
            </a:fld>
            <a:endParaRPr lang="en-US"/>
          </a:p>
        </p:txBody>
      </p:sp>
      <p:pic>
        <p:nvPicPr>
          <p:cNvPr id="4" name="Audio 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805982611"/>
      </p:ext>
    </p:extLst>
  </p:cSld>
  <p:clrMapOvr>
    <a:masterClrMapping/>
  </p:clrMapOvr>
  <mc:AlternateContent xmlns:mc="http://schemas.openxmlformats.org/markup-compatibility/2006" xmlns:p14="http://schemas.microsoft.com/office/powerpoint/2010/main">
    <mc:Choice Requires="p14">
      <p:transition spd="slow" p14:dur="2000" advTm="27167"/>
    </mc:Choice>
    <mc:Fallback xmlns="">
      <p:transition spd="slow" advTm="27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249" fill="hold"/>
                                        <p:tgtEl>
                                          <p:spTgt spid="7"/>
                                        </p:tgtEl>
                                      </p:cBhvr>
                                    </p:cmd>
                                  </p:childTnLst>
                                </p:cTn>
                              </p:par>
                            </p:childTnLst>
                          </p:cTn>
                        </p:par>
                        <p:par>
                          <p:cTn id="10" fill="hold">
                            <p:stCondLst>
                              <p:cond delay="2249"/>
                            </p:stCondLst>
                            <p:childTnLst>
                              <p:par>
                                <p:cTn id="11" presetID="1" presetClass="mediacall" presetSubtype="0" fill="hold" nodeType="afterEffect">
                                  <p:stCondLst>
                                    <p:cond delay="0"/>
                                  </p:stCondLst>
                                  <p:childTnLst>
                                    <p:cmd type="call" cmd="playFrom(0.0)">
                                      <p:cBhvr>
                                        <p:cTn id="12" dur="2083" fill="hold"/>
                                        <p:tgtEl>
                                          <p:spTgt spid="8"/>
                                        </p:tgtEl>
                                      </p:cBhvr>
                                    </p:cmd>
                                  </p:childTnLst>
                                </p:cTn>
                              </p:par>
                            </p:childTnLst>
                          </p:cTn>
                        </p:par>
                        <p:par>
                          <p:cTn id="13" fill="hold">
                            <p:stCondLst>
                              <p:cond delay="4332"/>
                            </p:stCondLst>
                            <p:childTnLst>
                              <p:par>
                                <p:cTn id="14" presetID="1" presetClass="mediacall" presetSubtype="0" fill="hold" nodeType="afterEffect">
                                  <p:stCondLst>
                                    <p:cond delay="0"/>
                                  </p:stCondLst>
                                  <p:childTnLst>
                                    <p:cmd type="call" cmd="playFrom(0.0)">
                                      <p:cBhvr>
                                        <p:cTn id="15" dur="212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7"/>
                </p:tgtEl>
              </p:cMediaNode>
            </p:video>
            <p:seq concurrent="1" nextAc="seek">
              <p:cTn id="17" restart="whenNotActive" fill="hold" evtFilter="cancelBubble" nodeType="interactiveSeq">
                <p:stCondLst>
                  <p:cond evt="onClick" delay="0">
                    <p:tgtEl>
                      <p:spTgt spid="7"/>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7"/>
                                        </p:tgtEl>
                                      </p:cBhvr>
                                    </p:cmd>
                                  </p:childTnLst>
                                </p:cTn>
                              </p:par>
                            </p:childTnLst>
                          </p:cTn>
                        </p:par>
                      </p:childTnLst>
                    </p:cTn>
                  </p:par>
                </p:childTnLst>
              </p:cTn>
              <p:nextCondLst>
                <p:cond evt="onClick" delay="0">
                  <p:tgtEl>
                    <p:spTgt spid="7"/>
                  </p:tgtEl>
                </p:cond>
              </p:nextCondLst>
            </p:seq>
            <p:video>
              <p:cMediaNode vol="80000">
                <p:cTn id="22" repeatCount="indefinite" fill="hold" display="0">
                  <p:stCondLst>
                    <p:cond delay="indefinite"/>
                  </p:stCondLst>
                </p:cTn>
                <p:tgtEl>
                  <p:spTgt spid="8"/>
                </p:tgtEl>
              </p:cMediaNode>
            </p:video>
            <p:seq concurrent="1" nextAc="seek">
              <p:cTn id="23" restart="whenNotActive" fill="hold" evtFilter="cancelBubble" nodeType="interactiveSeq">
                <p:stCondLst>
                  <p:cond evt="onClick" delay="0">
                    <p:tgtEl>
                      <p:spTgt spid="8"/>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8"/>
                                        </p:tgtEl>
                                      </p:cBhvr>
                                    </p:cmd>
                                  </p:childTnLst>
                                </p:cTn>
                              </p:par>
                            </p:childTnLst>
                          </p:cTn>
                        </p:par>
                      </p:childTnLst>
                    </p:cTn>
                  </p:par>
                </p:childTnLst>
              </p:cTn>
              <p:nextCondLst>
                <p:cond evt="onClick" delay="0">
                  <p:tgtEl>
                    <p:spTgt spid="8"/>
                  </p:tgtEl>
                </p:cond>
              </p:nextCondLst>
            </p:seq>
            <p:video>
              <p:cMediaNode vol="80000">
                <p:cTn id="28" repeatCount="indefinite" fill="hold" display="0">
                  <p:stCondLst>
                    <p:cond delay="indefinite"/>
                  </p:stCondLst>
                </p:cTn>
                <p:tgtEl>
                  <p:spTgt spid="9"/>
                </p:tgtEl>
              </p:cMediaNode>
            </p:video>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9"/>
                                        </p:tgtEl>
                                      </p:cBhvr>
                                    </p:cmd>
                                  </p:childTnLst>
                                </p:cTn>
                              </p:par>
                            </p:childTnLst>
                          </p:cTn>
                        </p:par>
                      </p:childTnLst>
                    </p:cTn>
                  </p:par>
                </p:childTnLst>
              </p:cTn>
              <p:nextCondLst>
                <p:cond evt="onClick" delay="0">
                  <p:tgtEl>
                    <p:spTgt spid="9"/>
                  </p:tgtEl>
                </p:cond>
              </p:nextCondLst>
            </p:seq>
            <p:audio isNarration="1">
              <p:cMediaNode vol="80000" showWhenStopped="0">
                <p:cTn id="34"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18" objId="7"/>
        <p14:playEvt time="2280" objId="8"/>
        <p14:playEvt time="2625" objId="7"/>
        <p14:playEvt time="4363" objId="9"/>
        <p14:playEvt time="4666" objId="8"/>
        <p14:playEvt time="5136" objId="7"/>
        <p14:playEvt time="6857" objId="9"/>
        <p14:playEvt time="7107" objId="8"/>
        <p14:playEvt time="7607" objId="7"/>
        <p14:playEvt time="8878" objId="9"/>
        <p14:playEvt time="9458" objId="8"/>
        <p14:playEvt time="9763" objId="7"/>
        <p14:playEvt time="11259" objId="9"/>
        <p14:playEvt time="11759" objId="8"/>
        <p14:playEvt time="12279" objId="7"/>
        <p14:playEvt time="13279" objId="9"/>
        <p14:playEvt time="13632" objId="8"/>
        <p14:playEvt time="14416" objId="7"/>
        <p14:playEvt time="15681" objId="9"/>
        <p14:playEvt time="16181" objId="8"/>
        <p14:playEvt time="16931" objId="7"/>
        <p14:playEvt time="17602" objId="9"/>
        <p14:playEvt time="18154" objId="8"/>
        <p14:playEvt time="19088" objId="7"/>
        <p14:playEvt time="20223" objId="9"/>
        <p14:playEvt time="20523" objId="8"/>
        <p14:playEvt time="21593" objId="7"/>
        <p14:playEvt time="22584" objId="9"/>
        <p14:playEvt time="22884" objId="8"/>
        <p14:playEvt time="23731" objId="7"/>
        <p14:playEvt time="24599" objId="9"/>
        <p14:playEvt time="25225" objId="8"/>
        <p14:playEvt time="26275" objId="7"/>
        <p14:playEvt time="26975" objId="9"/>
        <p14:stopEvt time="27167" objId="7"/>
        <p14:stopEvt time="27167" objId="8"/>
        <p14:stopEvt time="27167" objId="9"/>
      </p14:showEvtLst>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Apical 4 Chamber Focused RV View</a:t>
            </a:r>
            <a:endParaRPr lang="en-US" dirty="0"/>
          </a:p>
        </p:txBody>
      </p:sp>
      <p:pic>
        <p:nvPicPr>
          <p:cNvPr id="5" name="Content Placeholder 4"/>
          <p:cNvPicPr>
            <a:picLocks noGrp="1" noChangeAspect="1"/>
          </p:cNvPicPr>
          <p:nvPr>
            <p:ph sz="half" idx="1"/>
          </p:nvPr>
        </p:nvPicPr>
        <p:blipFill>
          <a:blip r:embed="rId5">
            <a:extLst>
              <a:ext uri="{28A0092B-C50C-407E-A947-70E740481C1C}">
                <a14:useLocalDpi xmlns:a14="http://schemas.microsoft.com/office/drawing/2010/main" val="0"/>
              </a:ext>
            </a:extLst>
          </a:blip>
          <a:stretch>
            <a:fillRect/>
          </a:stretch>
        </p:blipFill>
        <p:spPr>
          <a:xfrm>
            <a:off x="380999" y="1626730"/>
            <a:ext cx="5209441" cy="3554870"/>
          </a:xfrm>
        </p:spPr>
      </p:pic>
      <p:sp>
        <p:nvSpPr>
          <p:cNvPr id="4" name="Content Placeholder 3"/>
          <p:cNvSpPr>
            <a:spLocks noGrp="1"/>
          </p:cNvSpPr>
          <p:nvPr>
            <p:ph sz="half" idx="2"/>
          </p:nvPr>
        </p:nvSpPr>
        <p:spPr/>
        <p:txBody>
          <a:bodyPr/>
          <a:lstStyle/>
          <a:p>
            <a:endParaRPr lang="en-US" dirty="0"/>
          </a:p>
        </p:txBody>
      </p:sp>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78400" y="3733800"/>
            <a:ext cx="3556000" cy="266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81800" y="1676400"/>
            <a:ext cx="1787659" cy="1918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381000" y="5181600"/>
            <a:ext cx="4191000" cy="1477328"/>
          </a:xfrm>
          <a:prstGeom prst="rect">
            <a:avLst/>
          </a:prstGeom>
          <a:noFill/>
        </p:spPr>
        <p:txBody>
          <a:bodyPr wrap="square" rtlCol="0">
            <a:spAutoFit/>
          </a:bodyPr>
          <a:lstStyle/>
          <a:p>
            <a:r>
              <a:rPr lang="en-US" dirty="0"/>
              <a:t>RV dimensions are best estimated from a RV-focused apical four-chamber view obtained with either lateral </a:t>
            </a:r>
            <a:r>
              <a:rPr lang="en-US" dirty="0" smtClean="0"/>
              <a:t> or </a:t>
            </a:r>
            <a:r>
              <a:rPr lang="en-US" dirty="0"/>
              <a:t>medial transducer orientation</a:t>
            </a:r>
          </a:p>
          <a:p>
            <a:endParaRPr lang="en-US" dirty="0"/>
          </a:p>
        </p:txBody>
      </p:sp>
      <p:sp>
        <p:nvSpPr>
          <p:cNvPr id="3" name="Slide Number Placeholder 2"/>
          <p:cNvSpPr>
            <a:spLocks noGrp="1"/>
          </p:cNvSpPr>
          <p:nvPr>
            <p:ph type="sldNum" sz="quarter" idx="12"/>
          </p:nvPr>
        </p:nvSpPr>
        <p:spPr/>
        <p:txBody>
          <a:bodyPr/>
          <a:lstStyle/>
          <a:p>
            <a:fld id="{010617E4-0856-40ED-AA07-9DC7726CB606}" type="slidenum">
              <a:rPr lang="en-US" smtClean="0"/>
              <a:t>41</a:t>
            </a:fld>
            <a:endParaRPr lang="en-US"/>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687925052"/>
      </p:ext>
    </p:extLst>
  </p:cSld>
  <p:clrMapOvr>
    <a:masterClrMapping/>
  </p:clrMapOvr>
  <mc:AlternateContent xmlns:mc="http://schemas.openxmlformats.org/markup-compatibility/2006" xmlns:p14="http://schemas.microsoft.com/office/powerpoint/2010/main">
    <mc:Choice Requires="p14">
      <p:transition spd="slow" p14:dur="2000" advTm="14482"/>
    </mc:Choice>
    <mc:Fallback xmlns="">
      <p:transition spd="slow" advTm="14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RV focused(3)68">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9"/>
          <a:stretch>
            <a:fillRect/>
          </a:stretch>
        </p:blipFill>
        <p:spPr>
          <a:xfrm>
            <a:off x="418011" y="1446865"/>
            <a:ext cx="4153989" cy="2834640"/>
          </a:xfrm>
        </p:spPr>
      </p:pic>
      <p:pic>
        <p:nvPicPr>
          <p:cNvPr id="6" name="Image-RV focused(3)108">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a:blip r:embed="rId10"/>
          <a:stretch>
            <a:fillRect/>
          </a:stretch>
        </p:blipFill>
        <p:spPr>
          <a:xfrm>
            <a:off x="4648200" y="1449997"/>
            <a:ext cx="4153989" cy="2834640"/>
          </a:xfrm>
        </p:spPr>
      </p:pic>
      <p:pic>
        <p:nvPicPr>
          <p:cNvPr id="7" name="Picture 2"/>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505200" y="4003589"/>
            <a:ext cx="2078681" cy="15590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itle 1"/>
          <p:cNvSpPr>
            <a:spLocks noGrp="1"/>
          </p:cNvSpPr>
          <p:nvPr>
            <p:ph type="title"/>
          </p:nvPr>
        </p:nvSpPr>
        <p:spPr/>
        <p:txBody>
          <a:bodyPr/>
          <a:lstStyle/>
          <a:p>
            <a:r>
              <a:rPr lang="en-US" dirty="0" smtClean="0"/>
              <a:t>Apical 4 Chamber Focused RV View</a:t>
            </a:r>
            <a:endParaRPr lang="en-US" dirty="0"/>
          </a:p>
        </p:txBody>
      </p:sp>
      <p:sp>
        <p:nvSpPr>
          <p:cNvPr id="9" name="TextBox 8"/>
          <p:cNvSpPr txBox="1"/>
          <p:nvPr/>
        </p:nvSpPr>
        <p:spPr>
          <a:xfrm>
            <a:off x="152400" y="5634335"/>
            <a:ext cx="8763000" cy="461665"/>
          </a:xfrm>
          <a:prstGeom prst="rect">
            <a:avLst/>
          </a:prstGeom>
          <a:noFill/>
        </p:spPr>
        <p:txBody>
          <a:bodyPr wrap="square" rtlCol="0">
            <a:spAutoFit/>
          </a:bodyPr>
          <a:lstStyle/>
          <a:p>
            <a:pPr algn="ctr"/>
            <a:r>
              <a:rPr lang="en-US" sz="2400" dirty="0" smtClean="0"/>
              <a:t>May be helpful to roll patient semi - flat from left lateral position</a:t>
            </a:r>
            <a:endParaRPr lang="en-US" sz="2400" dirty="0"/>
          </a:p>
        </p:txBody>
      </p:sp>
      <p:sp>
        <p:nvSpPr>
          <p:cNvPr id="2" name="Slide Number Placeholder 1"/>
          <p:cNvSpPr>
            <a:spLocks noGrp="1"/>
          </p:cNvSpPr>
          <p:nvPr>
            <p:ph type="sldNum" sz="quarter" idx="12"/>
          </p:nvPr>
        </p:nvSpPr>
        <p:spPr/>
        <p:txBody>
          <a:bodyPr/>
          <a:lstStyle/>
          <a:p>
            <a:fld id="{010617E4-0856-40ED-AA07-9DC7726CB606}" type="slidenum">
              <a:rPr lang="en-US" smtClean="0"/>
              <a:t>42</a:t>
            </a:fld>
            <a:endParaRPr lang="en-US"/>
          </a:p>
        </p:txBody>
      </p:sp>
      <p:pic>
        <p:nvPicPr>
          <p:cNvPr id="3" name="Audio 2">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697028033"/>
      </p:ext>
    </p:extLst>
  </p:cSld>
  <p:clrMapOvr>
    <a:masterClrMapping/>
  </p:clrMapOvr>
  <mc:AlternateContent xmlns:mc="http://schemas.openxmlformats.org/markup-compatibility/2006" xmlns:p14="http://schemas.microsoft.com/office/powerpoint/2010/main">
    <mc:Choice Requires="p14">
      <p:transition spd="slow" p14:dur="2000" advTm="14384"/>
    </mc:Choice>
    <mc:Fallback xmlns="">
      <p:transition spd="slow" advTm="14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916" fill="hold"/>
                                        <p:tgtEl>
                                          <p:spTgt spid="5"/>
                                        </p:tgtEl>
                                      </p:cBhvr>
                                    </p:cmd>
                                  </p:childTnLst>
                                </p:cTn>
                              </p:par>
                            </p:childTnLst>
                          </p:cTn>
                        </p:par>
                        <p:par>
                          <p:cTn id="10" fill="hold">
                            <p:stCondLst>
                              <p:cond delay="916"/>
                            </p:stCondLst>
                            <p:childTnLst>
                              <p:par>
                                <p:cTn id="11" presetID="1" presetClass="mediacall" presetSubtype="0" fill="hold" nodeType="afterEffect">
                                  <p:stCondLst>
                                    <p:cond delay="0"/>
                                  </p:stCondLst>
                                  <p:childTnLst>
                                    <p:cmd type="call" cmd="playFrom(0.0)">
                                      <p:cBhvr>
                                        <p:cTn id="12" dur="233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5"/>
                </p:tgtEl>
              </p:cMediaNode>
            </p:video>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5"/>
                                        </p:tgtEl>
                                      </p:cBhvr>
                                    </p:cmd>
                                  </p:childTnLst>
                                </p:cTn>
                              </p:par>
                            </p:childTnLst>
                          </p:cTn>
                        </p:par>
                      </p:childTnLst>
                    </p:cTn>
                  </p:par>
                </p:childTnLst>
              </p:cTn>
              <p:nextCondLst>
                <p:cond evt="onClick" delay="0">
                  <p:tgtEl>
                    <p:spTgt spid="5"/>
                  </p:tgtEl>
                </p:cond>
              </p:nextCondLst>
            </p:seq>
            <p:video>
              <p:cMediaNode vol="80000">
                <p:cTn id="19" repeatCount="indefinite" fill="hold" display="0">
                  <p:stCondLst>
                    <p:cond delay="indefinite"/>
                  </p:stCondLst>
                </p:cTn>
                <p:tgtEl>
                  <p:spTgt spid="6"/>
                </p:tgtEl>
              </p:cMediaNode>
            </p:video>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25"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57" objId="5"/>
        <p14:playEvt time="978" objId="6"/>
        <p14:playEvt time="1261" objId="5"/>
        <p14:playEvt time="2075" objId="5"/>
        <p14:playEvt time="3392" objId="5"/>
        <p14:playEvt time="3652" objId="6"/>
        <p14:playEvt time="4193" objId="5"/>
        <p14:playEvt time="5493" objId="5"/>
        <p14:playEvt time="6203" objId="6"/>
        <p14:playEvt time="6310" objId="5"/>
        <p14:playEvt time="7543" objId="5"/>
        <p14:playEvt time="8359" objId="5"/>
        <p14:playEvt time="8505" objId="6"/>
        <p14:playEvt time="9654" objId="5"/>
        <p14:playEvt time="10795" objId="5"/>
        <p14:playEvt time="11425" objId="6"/>
        <p14:playEvt time="11517" objId="5"/>
        <p14:playEvt time="13156" objId="5"/>
        <p14:playEvt time="13660" objId="6"/>
        <p14:playEvt time="13985" objId="5"/>
        <p14:stopEvt time="14384" objId="5"/>
        <p14:stopEvt time="14384" objId="6"/>
      </p14:showEvtLst>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RV Focused View</a:t>
            </a:r>
            <a:br>
              <a:rPr lang="en-US" dirty="0" smtClean="0"/>
            </a:br>
            <a:r>
              <a:rPr lang="en-US" dirty="0" smtClean="0"/>
              <a:t>Frame Rates 60-90 fps</a:t>
            </a:r>
            <a:endParaRPr lang="en-US" dirty="0"/>
          </a:p>
        </p:txBody>
      </p:sp>
      <p:pic>
        <p:nvPicPr>
          <p:cNvPr id="5" name="Content Placeholder 4"/>
          <p:cNvPicPr>
            <a:picLocks noGrp="1" noChangeAspect="1"/>
          </p:cNvPicPr>
          <p:nvPr>
            <p:ph sz="half" idx="1"/>
          </p:nvPr>
        </p:nvPicPr>
        <p:blipFill>
          <a:blip r:embed="rId5">
            <a:extLst>
              <a:ext uri="{28A0092B-C50C-407E-A947-70E740481C1C}">
                <a14:useLocalDpi xmlns:a14="http://schemas.microsoft.com/office/drawing/2010/main" val="0"/>
              </a:ext>
            </a:extLst>
          </a:blip>
          <a:stretch>
            <a:fillRect/>
          </a:stretch>
        </p:blipFill>
        <p:spPr>
          <a:xfrm>
            <a:off x="228600" y="1752600"/>
            <a:ext cx="4287989" cy="2926080"/>
          </a:xfr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48200" y="1762757"/>
            <a:ext cx="4287988" cy="2926080"/>
          </a:xfrm>
          <a:prstGeom prst="rect">
            <a:avLst/>
          </a:prstGeom>
        </p:spPr>
      </p:pic>
      <p:cxnSp>
        <p:nvCxnSpPr>
          <p:cNvPr id="10" name="Straight Arrow Connector 9"/>
          <p:cNvCxnSpPr/>
          <p:nvPr/>
        </p:nvCxnSpPr>
        <p:spPr>
          <a:xfrm>
            <a:off x="4038600" y="3212205"/>
            <a:ext cx="914400" cy="0"/>
          </a:xfrm>
          <a:prstGeom prst="straightConnector1">
            <a:avLst/>
          </a:prstGeom>
          <a:ln w="38100">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228600" y="4876800"/>
            <a:ext cx="8458200" cy="1569660"/>
          </a:xfrm>
          <a:prstGeom prst="rect">
            <a:avLst/>
          </a:prstGeom>
          <a:noFill/>
        </p:spPr>
        <p:txBody>
          <a:bodyPr wrap="square" rtlCol="0">
            <a:spAutoFit/>
          </a:bodyPr>
          <a:lstStyle/>
          <a:p>
            <a:r>
              <a:rPr lang="en-US" sz="2400" dirty="0" smtClean="0"/>
              <a:t>To enable off line analysis of longitudinal strain imaging reduce the depth to include 1/3 of the atria, narrow the sector as necessary to achieve </a:t>
            </a:r>
            <a:r>
              <a:rPr lang="en-US" sz="2400" dirty="0" smtClean="0">
                <a:solidFill>
                  <a:srgbClr val="FFFF00"/>
                </a:solidFill>
              </a:rPr>
              <a:t>frame rates between 60-90 fps.  Capture several images for RV strain and functional analysis.</a:t>
            </a:r>
            <a:endParaRPr lang="en-US" sz="2400" dirty="0">
              <a:solidFill>
                <a:srgbClr val="FFFF00"/>
              </a:solidFill>
            </a:endParaRPr>
          </a:p>
        </p:txBody>
      </p:sp>
      <p:sp>
        <p:nvSpPr>
          <p:cNvPr id="3" name="Slide Number Placeholder 2"/>
          <p:cNvSpPr>
            <a:spLocks noGrp="1"/>
          </p:cNvSpPr>
          <p:nvPr>
            <p:ph type="sldNum" sz="quarter" idx="12"/>
          </p:nvPr>
        </p:nvSpPr>
        <p:spPr/>
        <p:txBody>
          <a:bodyPr/>
          <a:lstStyle/>
          <a:p>
            <a:fld id="{010617E4-0856-40ED-AA07-9DC7726CB606}" type="slidenum">
              <a:rPr lang="en-US" smtClean="0"/>
              <a:t>43</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843851288"/>
      </p:ext>
    </p:extLst>
  </p:cSld>
  <p:clrMapOvr>
    <a:masterClrMapping/>
  </p:clrMapOvr>
  <mc:AlternateContent xmlns:mc="http://schemas.openxmlformats.org/markup-compatibility/2006" xmlns:p14="http://schemas.microsoft.com/office/powerpoint/2010/main">
    <mc:Choice Requires="p14">
      <p:transition spd="slow" p14:dur="2000" advTm="18843"/>
    </mc:Choice>
    <mc:Fallback xmlns="">
      <p:transition spd="slow" advTm="18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RV Apical Linear Dimension</a:t>
            </a:r>
            <a:endParaRPr lang="en-US" dirty="0"/>
          </a:p>
        </p:txBody>
      </p:sp>
      <p:pic>
        <p:nvPicPr>
          <p:cNvPr id="5" name="Content Placeholder 4"/>
          <p:cNvPicPr>
            <a:picLocks noGrp="1" noChangeAspect="1"/>
          </p:cNvPicPr>
          <p:nvPr>
            <p:ph sz="half" idx="1"/>
          </p:nvPr>
        </p:nvPicPr>
        <p:blipFill rotWithShape="1">
          <a:blip r:embed="rId5">
            <a:extLst>
              <a:ext uri="{28A0092B-C50C-407E-A947-70E740481C1C}">
                <a14:useLocalDpi xmlns:a14="http://schemas.microsoft.com/office/drawing/2010/main" val="0"/>
              </a:ext>
            </a:extLst>
          </a:blip>
          <a:srcRect l="23301" t="-797" r="9291" b="4878"/>
          <a:stretch/>
        </p:blipFill>
        <p:spPr>
          <a:xfrm>
            <a:off x="533400" y="1524000"/>
            <a:ext cx="3688266" cy="3581400"/>
          </a:xfrm>
          <a:ln w="12700">
            <a:solidFill>
              <a:schemeClr val="tx1"/>
            </a:solidFill>
          </a:ln>
        </p:spPr>
      </p:pic>
      <p:pic>
        <p:nvPicPr>
          <p:cNvPr id="3074" name="Picture 2"/>
          <p:cNvPicPr>
            <a:picLocks noChangeAspect="1" noChangeArrowheads="1"/>
          </p:cNvPicPr>
          <p:nvPr/>
        </p:nvPicPr>
        <p:blipFill rotWithShape="1">
          <a:blip r:embed="rId6">
            <a:extLst>
              <a:ext uri="{28A0092B-C50C-407E-A947-70E740481C1C}">
                <a14:useLocalDpi xmlns:a14="http://schemas.microsoft.com/office/drawing/2010/main" val="0"/>
              </a:ext>
            </a:extLst>
          </a:blip>
          <a:srcRect/>
          <a:stretch/>
        </p:blipFill>
        <p:spPr bwMode="auto">
          <a:xfrm>
            <a:off x="4572000" y="1524000"/>
            <a:ext cx="3772287" cy="3581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p:cNvSpPr txBox="1"/>
          <p:nvPr/>
        </p:nvSpPr>
        <p:spPr>
          <a:xfrm>
            <a:off x="533400" y="5257800"/>
            <a:ext cx="7810887" cy="1200329"/>
          </a:xfrm>
          <a:prstGeom prst="rect">
            <a:avLst/>
          </a:prstGeom>
          <a:noFill/>
        </p:spPr>
        <p:txBody>
          <a:bodyPr wrap="square" rtlCol="0">
            <a:spAutoFit/>
          </a:bodyPr>
          <a:lstStyle/>
          <a:p>
            <a:r>
              <a:rPr lang="en-US" dirty="0"/>
              <a:t>Basal RV linear </a:t>
            </a:r>
            <a:r>
              <a:rPr lang="en-US" dirty="0" smtClean="0"/>
              <a:t>dimension (RVD1</a:t>
            </a:r>
            <a:r>
              <a:rPr lang="en-US" dirty="0"/>
              <a:t>) = maximal </a:t>
            </a:r>
            <a:r>
              <a:rPr lang="en-US" dirty="0" smtClean="0"/>
              <a:t>diameter from the </a:t>
            </a:r>
            <a:r>
              <a:rPr lang="en-US" dirty="0"/>
              <a:t>basal </a:t>
            </a:r>
            <a:r>
              <a:rPr lang="en-US" dirty="0" smtClean="0"/>
              <a:t>third </a:t>
            </a:r>
            <a:r>
              <a:rPr lang="en-US" dirty="0"/>
              <a:t>of RV inflow at </a:t>
            </a:r>
            <a:r>
              <a:rPr lang="en-US" dirty="0" smtClean="0"/>
              <a:t>end diastole in </a:t>
            </a:r>
            <a:r>
              <a:rPr lang="en-US" dirty="0"/>
              <a:t>the </a:t>
            </a:r>
            <a:r>
              <a:rPr lang="en-US" dirty="0" smtClean="0"/>
              <a:t>RV-focused view</a:t>
            </a:r>
          </a:p>
          <a:p>
            <a:r>
              <a:rPr lang="en-US" dirty="0" smtClean="0"/>
              <a:t>Basal RV linear dimension (RVD2) = </a:t>
            </a:r>
            <a:r>
              <a:rPr lang="en-US" dirty="0"/>
              <a:t>maximal diameter from the </a:t>
            </a:r>
            <a:r>
              <a:rPr lang="en-US" dirty="0" smtClean="0"/>
              <a:t>mid RV at the papillary muscle level</a:t>
            </a:r>
            <a:endParaRPr lang="en-US" dirty="0"/>
          </a:p>
        </p:txBody>
      </p:sp>
      <p:sp>
        <p:nvSpPr>
          <p:cNvPr id="3" name="Slide Number Placeholder 2"/>
          <p:cNvSpPr>
            <a:spLocks noGrp="1"/>
          </p:cNvSpPr>
          <p:nvPr>
            <p:ph type="sldNum" sz="quarter" idx="12"/>
          </p:nvPr>
        </p:nvSpPr>
        <p:spPr/>
        <p:txBody>
          <a:bodyPr/>
          <a:lstStyle/>
          <a:p>
            <a:fld id="{010617E4-0856-40ED-AA07-9DC7726CB606}" type="slidenum">
              <a:rPr lang="en-US" smtClean="0"/>
              <a:t>44</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4115695733"/>
      </p:ext>
    </p:extLst>
  </p:cSld>
  <p:clrMapOvr>
    <a:masterClrMapping/>
  </p:clrMapOvr>
  <mc:AlternateContent xmlns:mc="http://schemas.openxmlformats.org/markup-compatibility/2006" xmlns:p14="http://schemas.microsoft.com/office/powerpoint/2010/main">
    <mc:Choice Requires="p14">
      <p:transition spd="slow" p14:dur="2000" advTm="9385"/>
    </mc:Choice>
    <mc:Fallback xmlns="">
      <p:transition spd="slow" advTm="9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t>Apical 4 RV Modified View</a:t>
            </a:r>
            <a:endParaRPr lang="en-US" dirty="0"/>
          </a:p>
        </p:txBody>
      </p:sp>
      <p:pic>
        <p:nvPicPr>
          <p:cNvPr id="6" name="Content Placeholder 5"/>
          <p:cNvPicPr>
            <a:picLocks noGrp="1" noChangeAspect="1"/>
          </p:cNvPicPr>
          <p:nvPr>
            <p:ph sz="half" idx="1"/>
          </p:nvPr>
        </p:nvPicPr>
        <p:blipFill>
          <a:blip r:embed="rId5">
            <a:extLst>
              <a:ext uri="{28A0092B-C50C-407E-A947-70E740481C1C}">
                <a14:useLocalDpi xmlns:a14="http://schemas.microsoft.com/office/drawing/2010/main" val="0"/>
              </a:ext>
            </a:extLst>
          </a:blip>
          <a:stretch>
            <a:fillRect/>
          </a:stretch>
        </p:blipFill>
        <p:spPr>
          <a:xfrm>
            <a:off x="304800" y="1295400"/>
            <a:ext cx="4153989" cy="2834640"/>
          </a:xfrm>
        </p:spPr>
      </p:pic>
      <p:pic>
        <p:nvPicPr>
          <p:cNvPr id="8" name="Picture 7"/>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4590615" y="1310640"/>
            <a:ext cx="4153985" cy="2834640"/>
          </a:xfrm>
          <a:prstGeom prst="rect">
            <a:avLst/>
          </a:prstGeom>
        </p:spPr>
      </p:pic>
      <p:sp>
        <p:nvSpPr>
          <p:cNvPr id="10" name="Right Arrow 9"/>
          <p:cNvSpPr/>
          <p:nvPr/>
        </p:nvSpPr>
        <p:spPr>
          <a:xfrm>
            <a:off x="4114800" y="2971800"/>
            <a:ext cx="762000" cy="76200"/>
          </a:xfrm>
          <a:prstGeom prst="rightArrow">
            <a:avLst/>
          </a:prstGeom>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247000" y="5410200"/>
            <a:ext cx="8592200" cy="1323439"/>
          </a:xfrm>
          <a:prstGeom prst="rect">
            <a:avLst/>
          </a:prstGeom>
          <a:noFill/>
        </p:spPr>
        <p:txBody>
          <a:bodyPr wrap="square" rtlCol="0">
            <a:spAutoFit/>
          </a:bodyPr>
          <a:lstStyle/>
          <a:p>
            <a:r>
              <a:rPr lang="en-US" sz="2000" dirty="0" smtClean="0"/>
              <a:t>Permits view of entire RV lateral wall, provides maximal RV longitudinal distance. May be the best view  for a very large RV apex in which the entire RV chamber will fit in the sector.   Careful not to foreshorten, keep the LV  apex open and the LV long while maintaining the largest RV basal diameter</a:t>
            </a:r>
            <a:endParaRPr lang="en-US" sz="2000" dirty="0"/>
          </a:p>
        </p:txBody>
      </p:sp>
      <p:pic>
        <p:nvPicPr>
          <p:cNvPr id="2050" name="Picture 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290204" y="3581400"/>
            <a:ext cx="2411191" cy="1808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19600" y="1238250"/>
            <a:ext cx="1423080" cy="1428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010617E4-0856-40ED-AA07-9DC7726CB606}" type="slidenum">
              <a:rPr lang="en-US" smtClean="0"/>
              <a:t>45</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258663029"/>
      </p:ext>
    </p:extLst>
  </p:cSld>
  <p:clrMapOvr>
    <a:masterClrMapping/>
  </p:clrMapOvr>
  <mc:AlternateContent xmlns:mc="http://schemas.openxmlformats.org/markup-compatibility/2006" xmlns:p14="http://schemas.microsoft.com/office/powerpoint/2010/main">
    <mc:Choice Requires="p14">
      <p:transition spd="slow" p14:dur="2000" advTm="19434"/>
    </mc:Choice>
    <mc:Fallback xmlns="">
      <p:transition spd="slow" advTm="19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8" name="Image-AP4Focused viewKED116">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13"/>
          <a:stretch>
            <a:fillRect/>
          </a:stretch>
        </p:blipFill>
        <p:spPr>
          <a:xfrm>
            <a:off x="4685778" y="274638"/>
            <a:ext cx="4038600" cy="2755900"/>
          </a:xfrm>
        </p:spPr>
      </p:pic>
      <p:pic>
        <p:nvPicPr>
          <p:cNvPr id="7" name="Image-AP4RV normal viewKED104">
            <a:hlinkClick r:id="" action="ppaction://media"/>
          </p:cNvPr>
          <p:cNvPicPr>
            <a:picLocks noGrp="1" noChangeAspect="1"/>
          </p:cNvPicPr>
          <p:nvPr>
            <p:ph sz="half" idx="1"/>
            <a:videoFile r:link="rId4"/>
            <p:extLst>
              <p:ext uri="{DAA4B4D4-6D71-4841-9C94-3DE7FCFB9230}">
                <p14:media xmlns:p14="http://schemas.microsoft.com/office/powerpoint/2010/main" r:embed="rId3"/>
              </p:ext>
            </p:extLst>
          </p:nvPr>
        </p:nvPicPr>
        <p:blipFill>
          <a:blip r:embed="rId14"/>
          <a:stretch>
            <a:fillRect/>
          </a:stretch>
        </p:blipFill>
        <p:spPr>
          <a:xfrm>
            <a:off x="457200" y="274638"/>
            <a:ext cx="4038600" cy="2755900"/>
          </a:xfrm>
        </p:spPr>
      </p:pic>
      <p:pic>
        <p:nvPicPr>
          <p:cNvPr id="5" name="Image-.RV focused(2)46">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5"/>
          <a:stretch>
            <a:fillRect/>
          </a:stretch>
        </p:blipFill>
        <p:spPr>
          <a:xfrm>
            <a:off x="4688733" y="3276600"/>
            <a:ext cx="4019987" cy="2743200"/>
          </a:xfrm>
          <a:prstGeom prst="rect">
            <a:avLst/>
          </a:prstGeom>
        </p:spPr>
      </p:pic>
      <p:pic>
        <p:nvPicPr>
          <p:cNvPr id="6" name="Image-RV focused (2)48">
            <a:hlinkClick r:id="" action="ppaction://media"/>
          </p:cNvPr>
          <p:cNvPicPr>
            <a:picLocks noChangeAspect="1"/>
          </p:cNvPicPr>
          <p:nvPr>
            <a:videoFile r:link="rId8"/>
            <p:extLst>
              <p:ext uri="{DAA4B4D4-6D71-4841-9C94-3DE7FCFB9230}">
                <p14:media xmlns:p14="http://schemas.microsoft.com/office/powerpoint/2010/main" r:embed="rId7"/>
              </p:ext>
            </p:extLst>
          </p:nvPr>
        </p:nvPicPr>
        <p:blipFill>
          <a:blip r:embed="rId16"/>
          <a:stretch>
            <a:fillRect/>
          </a:stretch>
        </p:blipFill>
        <p:spPr>
          <a:xfrm>
            <a:off x="457200" y="3276600"/>
            <a:ext cx="4019987" cy="2743200"/>
          </a:xfrm>
          <a:prstGeom prst="rect">
            <a:avLst/>
          </a:prstGeom>
        </p:spPr>
      </p:pic>
      <p:sp>
        <p:nvSpPr>
          <p:cNvPr id="9" name="Right Arrow 8"/>
          <p:cNvSpPr/>
          <p:nvPr/>
        </p:nvSpPr>
        <p:spPr>
          <a:xfrm>
            <a:off x="4267200" y="2057400"/>
            <a:ext cx="685800" cy="228600"/>
          </a:xfrm>
          <a:prstGeom prst="rightArrow">
            <a:avLst/>
          </a:prstGeom>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Arrow 9"/>
          <p:cNvSpPr/>
          <p:nvPr/>
        </p:nvSpPr>
        <p:spPr>
          <a:xfrm>
            <a:off x="4267200" y="4724400"/>
            <a:ext cx="685800" cy="228600"/>
          </a:xfrm>
          <a:prstGeom prst="rightArrow">
            <a:avLst/>
          </a:prstGeom>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685778" y="6019800"/>
            <a:ext cx="4022942" cy="646331"/>
          </a:xfrm>
          <a:prstGeom prst="rect">
            <a:avLst/>
          </a:prstGeom>
          <a:noFill/>
        </p:spPr>
        <p:txBody>
          <a:bodyPr wrap="square" rtlCol="0">
            <a:spAutoFit/>
          </a:bodyPr>
          <a:lstStyle/>
          <a:p>
            <a:r>
              <a:rPr lang="en-US" dirty="0" smtClean="0"/>
              <a:t>Dedicated RV 2D image  with </a:t>
            </a:r>
            <a:r>
              <a:rPr lang="en-US" dirty="0" smtClean="0">
                <a:solidFill>
                  <a:srgbClr val="FFFF00"/>
                </a:solidFill>
              </a:rPr>
              <a:t>Frame rates 60-90 fps</a:t>
            </a:r>
            <a:endParaRPr lang="en-US" dirty="0">
              <a:solidFill>
                <a:srgbClr val="FFFF00"/>
              </a:solidFill>
            </a:endParaRPr>
          </a:p>
        </p:txBody>
      </p:sp>
      <p:sp>
        <p:nvSpPr>
          <p:cNvPr id="3" name="Slide Number Placeholder 2"/>
          <p:cNvSpPr>
            <a:spLocks noGrp="1"/>
          </p:cNvSpPr>
          <p:nvPr>
            <p:ph type="sldNum" sz="quarter" idx="12"/>
          </p:nvPr>
        </p:nvSpPr>
        <p:spPr/>
        <p:txBody>
          <a:bodyPr/>
          <a:lstStyle/>
          <a:p>
            <a:fld id="{010617E4-0856-40ED-AA07-9DC7726CB606}" type="slidenum">
              <a:rPr lang="en-US" smtClean="0"/>
              <a:t>46</a:t>
            </a:fld>
            <a:endParaRPr lang="en-US"/>
          </a:p>
        </p:txBody>
      </p:sp>
      <p:pic>
        <p:nvPicPr>
          <p:cNvPr id="11" name="Audio 10">
            <a:hlinkClick r:id="" action="ppaction://media"/>
          </p:cNvPr>
          <p:cNvPicPr>
            <a:picLocks noChangeAspect="1"/>
          </p:cNvPicPr>
          <p:nvPr>
            <a:audioFile r:link="rId10"/>
            <p:extLst>
              <p:ext uri="{DAA4B4D4-6D71-4841-9C94-3DE7FCFB9230}">
                <p14:media xmlns:p14="http://schemas.microsoft.com/office/powerpoint/2010/main" r:embed="rId9"/>
              </p:ext>
            </p:extLst>
          </p:nvPr>
        </p:nvPicPr>
        <p:blipFill>
          <a:blip r:embed="rId1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978070922"/>
      </p:ext>
    </p:extLst>
  </p:cSld>
  <p:clrMapOvr>
    <a:masterClrMapping/>
  </p:clrMapOvr>
  <mc:AlternateContent xmlns:mc="http://schemas.openxmlformats.org/markup-compatibility/2006" xmlns:p14="http://schemas.microsoft.com/office/powerpoint/2010/main">
    <mc:Choice Requires="p14">
      <p:transition spd="slow" p14:dur="2000" advTm="14607"/>
    </mc:Choice>
    <mc:Fallback xmlns="">
      <p:transition spd="slow" advTm="14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624" fill="hold"/>
                                        <p:tgtEl>
                                          <p:spTgt spid="7"/>
                                        </p:tgtEl>
                                      </p:cBhvr>
                                    </p:cmd>
                                  </p:childTnLst>
                                </p:cTn>
                              </p:par>
                            </p:childTnLst>
                          </p:cTn>
                        </p:par>
                        <p:par>
                          <p:cTn id="10" fill="hold">
                            <p:stCondLst>
                              <p:cond delay="2624"/>
                            </p:stCondLst>
                            <p:childTnLst>
                              <p:par>
                                <p:cTn id="11" presetID="1" presetClass="mediacall" presetSubtype="0" fill="hold" nodeType="afterEffect">
                                  <p:stCondLst>
                                    <p:cond delay="0"/>
                                  </p:stCondLst>
                                  <p:childTnLst>
                                    <p:cmd type="call" cmd="playFrom(0.0)">
                                      <p:cBhvr>
                                        <p:cTn id="12" dur="1916" fill="hold"/>
                                        <p:tgtEl>
                                          <p:spTgt spid="8"/>
                                        </p:tgtEl>
                                      </p:cBhvr>
                                    </p:cmd>
                                  </p:childTnLst>
                                </p:cTn>
                              </p:par>
                            </p:childTnLst>
                          </p:cTn>
                        </p:par>
                        <p:par>
                          <p:cTn id="13" fill="hold">
                            <p:stCondLst>
                              <p:cond delay="4540"/>
                            </p:stCondLst>
                            <p:childTnLst>
                              <p:par>
                                <p:cTn id="14" presetID="1" presetClass="mediacall" presetSubtype="0" fill="hold" nodeType="afterEffect">
                                  <p:stCondLst>
                                    <p:cond delay="0"/>
                                  </p:stCondLst>
                                  <p:childTnLst>
                                    <p:cmd type="call" cmd="playFrom(0.0)">
                                      <p:cBhvr>
                                        <p:cTn id="15" dur="3166" fill="hold"/>
                                        <p:tgtEl>
                                          <p:spTgt spid="6"/>
                                        </p:tgtEl>
                                      </p:cBhvr>
                                    </p:cmd>
                                  </p:childTnLst>
                                </p:cTn>
                              </p:par>
                            </p:childTnLst>
                          </p:cTn>
                        </p:par>
                        <p:par>
                          <p:cTn id="16" fill="hold">
                            <p:stCondLst>
                              <p:cond delay="7706"/>
                            </p:stCondLst>
                            <p:childTnLst>
                              <p:par>
                                <p:cTn id="17" presetID="1" presetClass="mediacall" presetSubtype="0" fill="hold" nodeType="afterEffect">
                                  <p:stCondLst>
                                    <p:cond delay="0"/>
                                  </p:stCondLst>
                                  <p:childTnLst>
                                    <p:cmd type="call" cmd="playFrom(0.0)">
                                      <p:cBhvr>
                                        <p:cTn id="18" dur="179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repeatCount="indefinite" fill="hold" display="0">
                  <p:stCondLst>
                    <p:cond delay="indefinite"/>
                  </p:stCondLst>
                </p:cTn>
                <p:tgtEl>
                  <p:spTgt spid="7"/>
                </p:tgtEl>
              </p:cMediaNode>
            </p:video>
            <p:seq concurrent="1" nextAc="seek">
              <p:cTn id="20" restart="whenNotActive" fill="hold" evtFilter="cancelBubble" nodeType="interactiveSeq">
                <p:stCondLst>
                  <p:cond evt="onClick" delay="0">
                    <p:tgtEl>
                      <p:spTgt spid="7"/>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7"/>
                                        </p:tgtEl>
                                      </p:cBhvr>
                                    </p:cmd>
                                  </p:childTnLst>
                                </p:cTn>
                              </p:par>
                            </p:childTnLst>
                          </p:cTn>
                        </p:par>
                      </p:childTnLst>
                    </p:cTn>
                  </p:par>
                </p:childTnLst>
              </p:cTn>
              <p:nextCondLst>
                <p:cond evt="onClick" delay="0">
                  <p:tgtEl>
                    <p:spTgt spid="7"/>
                  </p:tgtEl>
                </p:cond>
              </p:nextCondLst>
            </p:seq>
            <p:video>
              <p:cMediaNode vol="80000">
                <p:cTn id="25" repeatCount="indefinite" fill="hold" display="0">
                  <p:stCondLst>
                    <p:cond delay="indefinite"/>
                  </p:stCondLst>
                </p:cTn>
                <p:tgtEl>
                  <p:spTgt spid="8"/>
                </p:tgtEl>
              </p:cMediaNode>
            </p:video>
            <p:seq concurrent="1" nextAc="seek">
              <p:cTn id="26" restart="whenNotActive" fill="hold" evtFilter="cancelBubble" nodeType="interactiveSeq">
                <p:stCondLst>
                  <p:cond evt="onClick" delay="0">
                    <p:tgtEl>
                      <p:spTgt spid="8"/>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8"/>
                                        </p:tgtEl>
                                      </p:cBhvr>
                                    </p:cmd>
                                  </p:childTnLst>
                                </p:cTn>
                              </p:par>
                            </p:childTnLst>
                          </p:cTn>
                        </p:par>
                      </p:childTnLst>
                    </p:cTn>
                  </p:par>
                </p:childTnLst>
              </p:cTn>
              <p:nextCondLst>
                <p:cond evt="onClick" delay="0">
                  <p:tgtEl>
                    <p:spTgt spid="8"/>
                  </p:tgtEl>
                </p:cond>
              </p:nextCondLst>
            </p:seq>
            <p:video>
              <p:cMediaNode vol="80000">
                <p:cTn id="31" repeatCount="indefinite" fill="hold" display="0">
                  <p:stCondLst>
                    <p:cond delay="indefinite"/>
                  </p:stCondLst>
                </p:cTn>
                <p:tgtEl>
                  <p:spTgt spid="6"/>
                </p:tgtEl>
              </p:cMediaNode>
            </p:video>
            <p:seq concurrent="1" nextAc="seek">
              <p:cTn id="32" restart="whenNotActive" fill="hold" evtFilter="cancelBubble" nodeType="interactiveSeq">
                <p:stCondLst>
                  <p:cond evt="onClick" delay="0">
                    <p:tgtEl>
                      <p:spTgt spid="6"/>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6"/>
                                        </p:tgtEl>
                                      </p:cBhvr>
                                    </p:cmd>
                                  </p:childTnLst>
                                </p:cTn>
                              </p:par>
                            </p:childTnLst>
                          </p:cTn>
                        </p:par>
                      </p:childTnLst>
                    </p:cTn>
                  </p:par>
                </p:childTnLst>
              </p:cTn>
              <p:nextCondLst>
                <p:cond evt="onClick" delay="0">
                  <p:tgtEl>
                    <p:spTgt spid="6"/>
                  </p:tgtEl>
                </p:cond>
              </p:nextCondLst>
            </p:seq>
            <p:video>
              <p:cMediaNode vol="80000">
                <p:cTn id="37" repeatCount="indefinite" fill="hold" display="0">
                  <p:stCondLst>
                    <p:cond delay="indefinite"/>
                  </p:stCondLst>
                </p:cTn>
                <p:tgtEl>
                  <p:spTgt spid="5"/>
                </p:tgtEl>
              </p:cMediaNode>
            </p:video>
            <p:seq concurrent="1" nextAc="seek">
              <p:cTn id="38" restart="whenNotActive" fill="hold" evtFilter="cancelBubble" nodeType="interactiveSeq">
                <p:stCondLst>
                  <p:cond evt="onClick" delay="0">
                    <p:tgtEl>
                      <p:spTgt spid="5"/>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5"/>
                                        </p:tgtEl>
                                      </p:cBhvr>
                                    </p:cmd>
                                  </p:childTnLst>
                                </p:cTn>
                              </p:par>
                            </p:childTnLst>
                          </p:cTn>
                        </p:par>
                      </p:childTnLst>
                    </p:cTn>
                  </p:par>
                </p:childTnLst>
              </p:cTn>
              <p:nextCondLst>
                <p:cond evt="onClick" delay="0">
                  <p:tgtEl>
                    <p:spTgt spid="5"/>
                  </p:tgtEl>
                </p:cond>
              </p:nextCondLst>
            </p:seq>
            <p:audio isNarration="1">
              <p:cMediaNode vol="80000" showWhenStopped="0">
                <p:cTn id="43"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58" objId="7"/>
        <p14:playEvt time="2687" objId="8"/>
        <p14:playEvt time="2982" objId="7"/>
        <p14:playEvt time="4603" objId="6"/>
        <p14:playEvt time="4933" objId="8"/>
        <p14:playEvt time="5502" objId="7"/>
        <p14:playEvt time="6752" objId="8"/>
        <p14:playEvt time="7770" objId="5"/>
        <p14:playEvt time="8064" objId="6"/>
        <p14:playEvt time="8504" objId="7"/>
        <p14:playEvt time="9065" objId="8"/>
        <p14:playEvt time="9915" objId="5"/>
        <p14:playEvt time="10888" objId="8"/>
        <p14:playEvt time="11047" objId="7"/>
        <p14:playEvt time="11466" objId="6"/>
        <p14:playEvt time="11946" objId="5"/>
        <p14:playEvt time="13196" objId="8"/>
        <p14:playEvt time="13987" objId="5"/>
        <p14:playEvt time="14004" objId="7"/>
        <p14:stopEvt time="14607" objId="7"/>
        <p14:stopEvt time="14607" objId="8"/>
        <p14:stopEvt time="14607" objId="6"/>
        <p14:stopEvt time="14607" objId="5"/>
      </p14:showEvtLst>
    </p:ext>
  </p:extLs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Tricuspid Valve Inflow </a:t>
            </a:r>
            <a:br>
              <a:rPr lang="en-US" dirty="0" smtClean="0"/>
            </a:br>
            <a:r>
              <a:rPr lang="en-US" dirty="0" smtClean="0"/>
              <a:t>Pulsed </a:t>
            </a:r>
            <a:r>
              <a:rPr lang="en-US" dirty="0"/>
              <a:t>Wave Spectral Doppler </a:t>
            </a:r>
          </a:p>
        </p:txBody>
      </p:sp>
      <p:pic>
        <p:nvPicPr>
          <p:cNvPr id="5" name="Content Placeholder 4"/>
          <p:cNvPicPr>
            <a:picLocks noGrp="1" noChangeAspect="1"/>
          </p:cNvPicPr>
          <p:nvPr>
            <p:ph sz="half" idx="1"/>
          </p:nvPr>
        </p:nvPicPr>
        <p:blipFill>
          <a:blip r:embed="rId5">
            <a:extLst>
              <a:ext uri="{28A0092B-C50C-407E-A947-70E740481C1C}">
                <a14:useLocalDpi xmlns:a14="http://schemas.microsoft.com/office/drawing/2010/main" val="0"/>
              </a:ext>
            </a:extLst>
          </a:blip>
          <a:stretch>
            <a:fillRect/>
          </a:stretch>
        </p:blipFill>
        <p:spPr>
          <a:xfrm>
            <a:off x="228600" y="2438400"/>
            <a:ext cx="4509693" cy="3077369"/>
          </a:xfrm>
        </p:spPr>
      </p:pic>
      <p:sp>
        <p:nvSpPr>
          <p:cNvPr id="4" name="Content Placeholder 3"/>
          <p:cNvSpPr>
            <a:spLocks noGrp="1"/>
          </p:cNvSpPr>
          <p:nvPr>
            <p:ph sz="half" idx="2"/>
          </p:nvPr>
        </p:nvSpPr>
        <p:spPr>
          <a:xfrm>
            <a:off x="4800600" y="1676400"/>
            <a:ext cx="4038600" cy="4525963"/>
          </a:xfrm>
        </p:spPr>
        <p:txBody>
          <a:bodyPr>
            <a:normAutofit lnSpcReduction="10000"/>
          </a:bodyPr>
          <a:lstStyle/>
          <a:p>
            <a:r>
              <a:rPr lang="en-US" sz="2200" dirty="0" smtClean="0"/>
              <a:t>Tricuspid inflow velocity will be used for RV mechanics and diastolic function assessment </a:t>
            </a:r>
          </a:p>
          <a:p>
            <a:r>
              <a:rPr lang="en-US" sz="2200" dirty="0" smtClean="0"/>
              <a:t>Use pulse wave to record TV inflow pattern.  </a:t>
            </a:r>
            <a:endParaRPr lang="en-US" sz="2200" dirty="0"/>
          </a:p>
          <a:p>
            <a:r>
              <a:rPr lang="en-US" sz="2200" dirty="0" smtClean="0"/>
              <a:t> A small sample volume SV of 1-2 mm should be placed at the leaflet tips </a:t>
            </a:r>
          </a:p>
          <a:p>
            <a:r>
              <a:rPr lang="en-US" sz="2200" dirty="0" smtClean="0"/>
              <a:t> The filter should be lowered  to record and show  baseline  velocities</a:t>
            </a:r>
          </a:p>
          <a:p>
            <a:r>
              <a:rPr lang="en-US" sz="2200" dirty="0" smtClean="0"/>
              <a:t>Focus on opening and closing valve snap</a:t>
            </a:r>
          </a:p>
        </p:txBody>
      </p:sp>
      <p:cxnSp>
        <p:nvCxnSpPr>
          <p:cNvPr id="7" name="Straight Arrow Connector 6"/>
          <p:cNvCxnSpPr/>
          <p:nvPr/>
        </p:nvCxnSpPr>
        <p:spPr>
          <a:xfrm flipV="1">
            <a:off x="1371600" y="4648200"/>
            <a:ext cx="0" cy="381000"/>
          </a:xfrm>
          <a:prstGeom prst="straightConnector1">
            <a:avLst/>
          </a:prstGeom>
          <a:ln w="1905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2133600" y="4648200"/>
            <a:ext cx="0" cy="381000"/>
          </a:xfrm>
          <a:prstGeom prst="straightConnector1">
            <a:avLst/>
          </a:prstGeom>
          <a:ln w="190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228600" y="5515769"/>
            <a:ext cx="4572000" cy="923330"/>
          </a:xfrm>
          <a:prstGeom prst="rect">
            <a:avLst/>
          </a:prstGeom>
          <a:noFill/>
        </p:spPr>
        <p:txBody>
          <a:bodyPr wrap="square" rtlCol="0">
            <a:spAutoFit/>
          </a:bodyPr>
          <a:lstStyle/>
          <a:p>
            <a:r>
              <a:rPr lang="en-US" dirty="0"/>
              <a:t>This parameter may be imaged from multiple transducer </a:t>
            </a:r>
            <a:r>
              <a:rPr lang="en-US" dirty="0" smtClean="0"/>
              <a:t>locations </a:t>
            </a:r>
            <a:endParaRPr lang="en-US" dirty="0"/>
          </a:p>
          <a:p>
            <a:endParaRPr lang="en-US" dirty="0"/>
          </a:p>
        </p:txBody>
      </p:sp>
      <p:sp>
        <p:nvSpPr>
          <p:cNvPr id="6" name="Slide Number Placeholder 5"/>
          <p:cNvSpPr>
            <a:spLocks noGrp="1"/>
          </p:cNvSpPr>
          <p:nvPr>
            <p:ph type="sldNum" sz="quarter" idx="12"/>
          </p:nvPr>
        </p:nvSpPr>
        <p:spPr/>
        <p:txBody>
          <a:bodyPr/>
          <a:lstStyle/>
          <a:p>
            <a:fld id="{010617E4-0856-40ED-AA07-9DC7726CB606}" type="slidenum">
              <a:rPr lang="en-US" smtClean="0"/>
              <a:t>47</a:t>
            </a:fld>
            <a:endParaRPr lang="en-US"/>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718208964"/>
      </p:ext>
    </p:extLst>
  </p:cSld>
  <p:clrMapOvr>
    <a:masterClrMapping/>
  </p:clrMapOvr>
  <mc:AlternateContent xmlns:mc="http://schemas.openxmlformats.org/markup-compatibility/2006" xmlns:p14="http://schemas.microsoft.com/office/powerpoint/2010/main">
    <mc:Choice Requires="p14">
      <p:transition spd="slow" p14:dur="2000" advTm="24236"/>
    </mc:Choice>
    <mc:Fallback xmlns="">
      <p:transition spd="slow" advTm="24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Tricuspid Annular </a:t>
            </a:r>
            <a:r>
              <a:rPr lang="en-US" dirty="0"/>
              <a:t>P</a:t>
            </a:r>
            <a:r>
              <a:rPr lang="en-US" dirty="0" smtClean="0"/>
              <a:t>lane </a:t>
            </a:r>
            <a:r>
              <a:rPr lang="en-US" dirty="0"/>
              <a:t>S</a:t>
            </a:r>
            <a:r>
              <a:rPr lang="en-US" dirty="0" smtClean="0"/>
              <a:t>ystolic Excursion (TAPSE)</a:t>
            </a:r>
            <a:endParaRPr lang="en-US" dirty="0"/>
          </a:p>
        </p:txBody>
      </p:sp>
      <p:pic>
        <p:nvPicPr>
          <p:cNvPr id="5" name="Content Placeholder 4"/>
          <p:cNvPicPr>
            <a:picLocks noGrp="1" noChangeAspect="1"/>
          </p:cNvPicPr>
          <p:nvPr>
            <p:ph sz="half" idx="1"/>
          </p:nvPr>
        </p:nvPicPr>
        <p:blipFill>
          <a:blip r:embed="rId5">
            <a:extLst>
              <a:ext uri="{28A0092B-C50C-407E-A947-70E740481C1C}">
                <a14:useLocalDpi xmlns:a14="http://schemas.microsoft.com/office/drawing/2010/main" val="0"/>
              </a:ext>
            </a:extLst>
          </a:blip>
          <a:stretch>
            <a:fillRect/>
          </a:stretch>
        </p:blipFill>
        <p:spPr>
          <a:xfrm>
            <a:off x="152400" y="2343884"/>
            <a:ext cx="4648200" cy="3171885"/>
          </a:xfrm>
        </p:spPr>
      </p:pic>
      <p:sp>
        <p:nvSpPr>
          <p:cNvPr id="4" name="Content Placeholder 3"/>
          <p:cNvSpPr>
            <a:spLocks noGrp="1"/>
          </p:cNvSpPr>
          <p:nvPr>
            <p:ph sz="half" idx="2"/>
          </p:nvPr>
        </p:nvSpPr>
        <p:spPr>
          <a:xfrm>
            <a:off x="4953000" y="2027237"/>
            <a:ext cx="4038600" cy="3687763"/>
          </a:xfrm>
        </p:spPr>
        <p:txBody>
          <a:bodyPr>
            <a:normAutofit/>
          </a:bodyPr>
          <a:lstStyle/>
          <a:p>
            <a:pPr marL="0" indent="0">
              <a:buNone/>
            </a:pPr>
            <a:r>
              <a:rPr lang="en-US" dirty="0" smtClean="0"/>
              <a:t>Carefully align the M-mode cursor parallel to the  RV longitudinal excursion of the TV lateral annulus. (A4C)</a:t>
            </a:r>
            <a:endParaRPr lang="en-US" dirty="0"/>
          </a:p>
        </p:txBody>
      </p:sp>
      <p:cxnSp>
        <p:nvCxnSpPr>
          <p:cNvPr id="11" name="Straight Connector 10"/>
          <p:cNvCxnSpPr/>
          <p:nvPr/>
        </p:nvCxnSpPr>
        <p:spPr>
          <a:xfrm flipV="1">
            <a:off x="2171700" y="2438400"/>
            <a:ext cx="266700" cy="704116"/>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pic>
        <p:nvPicPr>
          <p:cNvPr id="1026" name="Picture 2"/>
          <p:cNvPicPr>
            <a:picLocks noChangeAspect="1" noChangeArrowheads="1"/>
          </p:cNvPicPr>
          <p:nvPr/>
        </p:nvPicPr>
        <p:blipFill rotWithShape="1">
          <a:blip r:embed="rId6">
            <a:extLst>
              <a:ext uri="{28A0092B-C50C-407E-A947-70E740481C1C}">
                <a14:useLocalDpi xmlns:a14="http://schemas.microsoft.com/office/drawing/2010/main" val="0"/>
              </a:ext>
            </a:extLst>
          </a:blip>
          <a:srcRect l="44056" t="4405" r="2631" b="4689"/>
          <a:stretch/>
        </p:blipFill>
        <p:spPr bwMode="auto">
          <a:xfrm>
            <a:off x="5549152" y="4518212"/>
            <a:ext cx="2383433" cy="2034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010617E4-0856-40ED-AA07-9DC7726CB606}" type="slidenum">
              <a:rPr lang="en-US" smtClean="0"/>
              <a:t>48</a:t>
            </a:fld>
            <a:endParaRPr lang="en-US"/>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46664421"/>
      </p:ext>
    </p:extLst>
  </p:cSld>
  <p:clrMapOvr>
    <a:masterClrMapping/>
  </p:clrMapOvr>
  <mc:AlternateContent xmlns:mc="http://schemas.openxmlformats.org/markup-compatibility/2006" xmlns:p14="http://schemas.microsoft.com/office/powerpoint/2010/main">
    <mc:Choice Requires="p14">
      <p:transition spd="slow" p14:dur="2000" advTm="23424"/>
    </mc:Choice>
    <mc:Fallback xmlns="">
      <p:transition spd="slow" advTm="23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TAPSE</a:t>
            </a:r>
            <a:endParaRPr lang="en-US" dirty="0"/>
          </a:p>
        </p:txBody>
      </p:sp>
      <p:sp>
        <p:nvSpPr>
          <p:cNvPr id="3" name="Content Placeholder 2"/>
          <p:cNvSpPr>
            <a:spLocks noGrp="1"/>
          </p:cNvSpPr>
          <p:nvPr>
            <p:ph sz="half" idx="1"/>
          </p:nvPr>
        </p:nvSpPr>
        <p:spPr/>
        <p:txBody>
          <a:bodyPr/>
          <a:lstStyle/>
          <a:p>
            <a:r>
              <a:rPr lang="en-US" dirty="0" smtClean="0"/>
              <a:t>Correct Alignment</a:t>
            </a:r>
            <a:endParaRPr lang="en-US" dirty="0"/>
          </a:p>
        </p:txBody>
      </p:sp>
      <p:sp>
        <p:nvSpPr>
          <p:cNvPr id="4" name="Content Placeholder 3"/>
          <p:cNvSpPr>
            <a:spLocks noGrp="1"/>
          </p:cNvSpPr>
          <p:nvPr>
            <p:ph sz="half" idx="2"/>
          </p:nvPr>
        </p:nvSpPr>
        <p:spPr/>
        <p:txBody>
          <a:bodyPr/>
          <a:lstStyle/>
          <a:p>
            <a:r>
              <a:rPr lang="en-US" dirty="0" smtClean="0"/>
              <a:t>Incorrect Alignment</a:t>
            </a:r>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2362200"/>
            <a:ext cx="4287984" cy="2926080"/>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362200"/>
            <a:ext cx="4287984" cy="2926080"/>
          </a:xfrm>
          <a:prstGeom prst="rect">
            <a:avLst/>
          </a:prstGeom>
        </p:spPr>
      </p:pic>
      <p:sp>
        <p:nvSpPr>
          <p:cNvPr id="5" name="Slide Number Placeholder 4"/>
          <p:cNvSpPr>
            <a:spLocks noGrp="1"/>
          </p:cNvSpPr>
          <p:nvPr>
            <p:ph type="sldNum" sz="quarter" idx="12"/>
          </p:nvPr>
        </p:nvSpPr>
        <p:spPr/>
        <p:txBody>
          <a:bodyPr/>
          <a:lstStyle/>
          <a:p>
            <a:fld id="{010617E4-0856-40ED-AA07-9DC7726CB606}" type="slidenum">
              <a:rPr lang="en-US" smtClean="0"/>
              <a:t>49</a:t>
            </a:fld>
            <a:endParaRPr lang="en-US"/>
          </a:p>
        </p:txBody>
      </p:sp>
    </p:spTree>
    <p:extLst>
      <p:ext uri="{BB962C8B-B14F-4D97-AF65-F5344CB8AC3E}">
        <p14:creationId xmlns:p14="http://schemas.microsoft.com/office/powerpoint/2010/main" val="9586738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Tricuspid Lateral Annular Systolic Velocity (TDI)</a:t>
            </a:r>
            <a:endParaRPr lang="en-US" dirty="0"/>
          </a:p>
        </p:txBody>
      </p:sp>
      <p:pic>
        <p:nvPicPr>
          <p:cNvPr id="5" name="Content Placeholder 4"/>
          <p:cNvPicPr>
            <a:picLocks noGrp="1" noChangeAspect="1"/>
          </p:cNvPicPr>
          <p:nvPr>
            <p:ph sz="half" idx="1"/>
          </p:nvPr>
        </p:nvPicPr>
        <p:blipFill rotWithShape="1">
          <a:blip r:embed="rId5">
            <a:extLst>
              <a:ext uri="{28A0092B-C50C-407E-A947-70E740481C1C}">
                <a14:useLocalDpi xmlns:a14="http://schemas.microsoft.com/office/drawing/2010/main" val="0"/>
              </a:ext>
            </a:extLst>
          </a:blip>
          <a:srcRect l="35302" t="-1843" r="37328" b="69010"/>
          <a:stretch/>
        </p:blipFill>
        <p:spPr>
          <a:xfrm>
            <a:off x="304800" y="4255417"/>
            <a:ext cx="2569089" cy="2103120"/>
          </a:xfrm>
        </p:spPr>
      </p:pic>
      <p:sp>
        <p:nvSpPr>
          <p:cNvPr id="4" name="Content Placeholder 3"/>
          <p:cNvSpPr>
            <a:spLocks noGrp="1"/>
          </p:cNvSpPr>
          <p:nvPr>
            <p:ph sz="half" idx="2"/>
          </p:nvPr>
        </p:nvSpPr>
        <p:spPr>
          <a:xfrm>
            <a:off x="304800" y="1600200"/>
            <a:ext cx="8382000" cy="2514600"/>
          </a:xfrm>
        </p:spPr>
        <p:txBody>
          <a:bodyPr>
            <a:normAutofit fontScale="92500" lnSpcReduction="10000"/>
          </a:bodyPr>
          <a:lstStyle/>
          <a:p>
            <a:r>
              <a:rPr lang="en-US" sz="2400" dirty="0" smtClean="0"/>
              <a:t>Align the cursor on the TV annulus to be parallel with the RV basal wall to avoid velocity underestimation. Cursor should not cross the IVS</a:t>
            </a:r>
          </a:p>
          <a:p>
            <a:r>
              <a:rPr lang="en-US" sz="2400" dirty="0" smtClean="0"/>
              <a:t>SV size 5-6mm </a:t>
            </a:r>
          </a:p>
          <a:p>
            <a:r>
              <a:rPr lang="en-US" sz="2400" dirty="0" smtClean="0"/>
              <a:t>Adjust scale to 15-20 cm </a:t>
            </a:r>
          </a:p>
          <a:p>
            <a:r>
              <a:rPr lang="en-US" sz="2400" dirty="0" smtClean="0"/>
              <a:t>Low filter</a:t>
            </a:r>
          </a:p>
          <a:p>
            <a:r>
              <a:rPr lang="en-US" sz="2400" dirty="0" smtClean="0"/>
              <a:t>Record </a:t>
            </a:r>
            <a:r>
              <a:rPr lang="en-US" sz="2400" dirty="0"/>
              <a:t>at least 6 complete cardiac </a:t>
            </a:r>
            <a:r>
              <a:rPr lang="en-US" sz="2400" dirty="0" smtClean="0"/>
              <a:t>cycles  </a:t>
            </a:r>
            <a:endParaRPr lang="en-US" sz="2400" dirty="0"/>
          </a:p>
          <a:p>
            <a:endParaRPr lang="en-US" sz="2400" dirty="0"/>
          </a:p>
        </p:txBody>
      </p:sp>
      <p:pic>
        <p:nvPicPr>
          <p:cNvPr id="6" name="Content Placeholder 4"/>
          <p:cNvPicPr>
            <a:picLocks noChangeAspect="1"/>
          </p:cNvPicPr>
          <p:nvPr/>
        </p:nvPicPr>
        <p:blipFill rotWithShape="1">
          <a:blip r:embed="rId5">
            <a:extLst>
              <a:ext uri="{28A0092B-C50C-407E-A947-70E740481C1C}">
                <a14:useLocalDpi xmlns:a14="http://schemas.microsoft.com/office/drawing/2010/main" val="0"/>
              </a:ext>
            </a:extLst>
          </a:blip>
          <a:srcRect l="13208" t="32498" r="23270" b="-541"/>
          <a:stretch/>
        </p:blipFill>
        <p:spPr>
          <a:xfrm>
            <a:off x="3048000" y="4276389"/>
            <a:ext cx="2678805" cy="2103120"/>
          </a:xfrm>
          <a:prstGeom prst="rect">
            <a:avLst/>
          </a:prstGeom>
        </p:spPr>
      </p:pic>
      <p:pic>
        <p:nvPicPr>
          <p:cNvPr id="7"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43600" y="4255417"/>
            <a:ext cx="2884933" cy="2103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010617E4-0856-40ED-AA07-9DC7726CB606}" type="slidenum">
              <a:rPr lang="en-US" smtClean="0"/>
              <a:t>50</a:t>
            </a:fld>
            <a:endParaRPr lang="en-US"/>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807736789"/>
      </p:ext>
    </p:extLst>
  </p:cSld>
  <p:clrMapOvr>
    <a:masterClrMapping/>
  </p:clrMapOvr>
  <mc:AlternateContent xmlns:mc="http://schemas.openxmlformats.org/markup-compatibility/2006" xmlns:p14="http://schemas.microsoft.com/office/powerpoint/2010/main">
    <mc:Choice Requires="p14">
      <p:transition spd="slow" p14:dur="2000" advTm="36180"/>
    </mc:Choice>
    <mc:Fallback xmlns="">
      <p:transition spd="slow" advTm="36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Reversed Apical 4C View</a:t>
            </a:r>
            <a:endParaRPr lang="en-US" dirty="0"/>
          </a:p>
        </p:txBody>
      </p:sp>
      <p:pic>
        <p:nvPicPr>
          <p:cNvPr id="5" name="Content Placeholder 4"/>
          <p:cNvPicPr>
            <a:picLocks noGrp="1" noChangeAspect="1"/>
          </p:cNvPicPr>
          <p:nvPr>
            <p:ph sz="half" idx="1"/>
          </p:nvPr>
        </p:nvPicPr>
        <p:blipFill>
          <a:blip r:embed="rId5">
            <a:extLst>
              <a:ext uri="{28A0092B-C50C-407E-A947-70E740481C1C}">
                <a14:useLocalDpi xmlns:a14="http://schemas.microsoft.com/office/drawing/2010/main" val="0"/>
              </a:ext>
            </a:extLst>
          </a:blip>
          <a:stretch>
            <a:fillRect/>
          </a:stretch>
        </p:blipFill>
        <p:spPr>
          <a:xfrm>
            <a:off x="457200" y="1530586"/>
            <a:ext cx="4019989" cy="2743200"/>
          </a:xfrm>
        </p:spPr>
      </p:pic>
      <p:pic>
        <p:nvPicPr>
          <p:cNvPr id="6" name="Content Placeholder 5"/>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4591050" y="1531333"/>
            <a:ext cx="4038600" cy="2755900"/>
          </a:xfr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28800" y="3962400"/>
            <a:ext cx="3714750" cy="2534908"/>
          </a:xfrm>
          <a:prstGeom prst="rect">
            <a:avLst/>
          </a:prstGeom>
        </p:spPr>
      </p:pic>
      <p:sp>
        <p:nvSpPr>
          <p:cNvPr id="3" name="TextBox 2"/>
          <p:cNvSpPr txBox="1"/>
          <p:nvPr/>
        </p:nvSpPr>
        <p:spPr>
          <a:xfrm>
            <a:off x="5638800" y="4572000"/>
            <a:ext cx="3048000" cy="1477328"/>
          </a:xfrm>
          <a:prstGeom prst="rect">
            <a:avLst/>
          </a:prstGeom>
          <a:noFill/>
          <a:ln w="12700">
            <a:solidFill>
              <a:srgbClr val="92D050"/>
            </a:solidFill>
          </a:ln>
        </p:spPr>
        <p:txBody>
          <a:bodyPr wrap="square" rtlCol="0">
            <a:spAutoFit/>
          </a:bodyPr>
          <a:lstStyle/>
          <a:p>
            <a:r>
              <a:rPr lang="en-US" dirty="0" smtClean="0"/>
              <a:t>Off axis imaging in different planes may improve visualization of structures and allow for better Doppler alignment (parallel to flow) </a:t>
            </a:r>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51</a:t>
            </a:fld>
            <a:endParaRPr lang="en-US"/>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969214522"/>
      </p:ext>
    </p:extLst>
  </p:cSld>
  <p:clrMapOvr>
    <a:masterClrMapping/>
  </p:clrMapOvr>
  <mc:AlternateContent xmlns:mc="http://schemas.openxmlformats.org/markup-compatibility/2006" xmlns:p14="http://schemas.microsoft.com/office/powerpoint/2010/main">
    <mc:Choice Requires="p14">
      <p:transition spd="slow" p14:dur="2000" advTm="27560"/>
    </mc:Choice>
    <mc:Fallback xmlns="">
      <p:transition spd="slow" advTm="27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RV Systolic Pressure (RVSP)</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33401" y="1600200"/>
            <a:ext cx="3483989" cy="237744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00" y="1600200"/>
            <a:ext cx="3483989" cy="2377440"/>
          </a:xfrm>
        </p:spPr>
      </p:pic>
      <p:sp>
        <p:nvSpPr>
          <p:cNvPr id="8" name="TextBox 7"/>
          <p:cNvSpPr txBox="1"/>
          <p:nvPr/>
        </p:nvSpPr>
        <p:spPr>
          <a:xfrm>
            <a:off x="2365010" y="3440668"/>
            <a:ext cx="1444990" cy="369332"/>
          </a:xfrm>
          <a:prstGeom prst="rect">
            <a:avLst/>
          </a:prstGeom>
          <a:noFill/>
        </p:spPr>
        <p:txBody>
          <a:bodyPr wrap="square" rtlCol="0">
            <a:spAutoFit/>
          </a:bodyPr>
          <a:lstStyle/>
          <a:p>
            <a:r>
              <a:rPr lang="en-US" dirty="0" smtClean="0"/>
              <a:t>RVIF 2.54m/s</a:t>
            </a:r>
            <a:endParaRPr lang="en-US" dirty="0"/>
          </a:p>
        </p:txBody>
      </p:sp>
      <p:sp>
        <p:nvSpPr>
          <p:cNvPr id="9" name="TextBox 8"/>
          <p:cNvSpPr txBox="1"/>
          <p:nvPr/>
        </p:nvSpPr>
        <p:spPr>
          <a:xfrm>
            <a:off x="6400800" y="3440668"/>
            <a:ext cx="1524000" cy="369332"/>
          </a:xfrm>
          <a:prstGeom prst="rect">
            <a:avLst/>
          </a:prstGeom>
          <a:noFill/>
        </p:spPr>
        <p:txBody>
          <a:bodyPr wrap="square" rtlCol="0">
            <a:spAutoFit/>
          </a:bodyPr>
          <a:lstStyle/>
          <a:p>
            <a:r>
              <a:rPr lang="en-US" dirty="0" smtClean="0"/>
              <a:t>PSAX 3.59m/s</a:t>
            </a:r>
            <a:endParaRPr lang="en-US" dirty="0"/>
          </a:p>
        </p:txBody>
      </p:sp>
      <p:pic>
        <p:nvPicPr>
          <p:cNvPr id="12" name="Picture 11"/>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tretch>
            <a:fillRect/>
          </a:stretch>
        </p:blipFill>
        <p:spPr>
          <a:xfrm>
            <a:off x="533400" y="4191000"/>
            <a:ext cx="3483990" cy="2377440"/>
          </a:xfrm>
          <a:prstGeom prst="rect">
            <a:avLst/>
          </a:prstGeom>
        </p:spPr>
      </p:pic>
      <p:sp>
        <p:nvSpPr>
          <p:cNvPr id="13" name="TextBox 12"/>
          <p:cNvSpPr txBox="1"/>
          <p:nvPr/>
        </p:nvSpPr>
        <p:spPr>
          <a:xfrm>
            <a:off x="2286000" y="6096000"/>
            <a:ext cx="1534605" cy="369332"/>
          </a:xfrm>
          <a:prstGeom prst="rect">
            <a:avLst/>
          </a:prstGeom>
          <a:noFill/>
        </p:spPr>
        <p:txBody>
          <a:bodyPr wrap="square" rtlCol="0">
            <a:spAutoFit/>
          </a:bodyPr>
          <a:lstStyle/>
          <a:p>
            <a:r>
              <a:rPr lang="en-US" dirty="0" smtClean="0"/>
              <a:t>A4C 3.29 m/s</a:t>
            </a:r>
            <a:endParaRPr lang="en-US" dirty="0"/>
          </a:p>
        </p:txBody>
      </p:sp>
      <p:sp>
        <p:nvSpPr>
          <p:cNvPr id="14" name="TextBox 13"/>
          <p:cNvSpPr txBox="1"/>
          <p:nvPr/>
        </p:nvSpPr>
        <p:spPr>
          <a:xfrm>
            <a:off x="4572000" y="4197780"/>
            <a:ext cx="3657600" cy="2308324"/>
          </a:xfrm>
          <a:prstGeom prst="rect">
            <a:avLst/>
          </a:prstGeom>
          <a:noFill/>
          <a:ln w="12700">
            <a:solidFill>
              <a:srgbClr val="92D050"/>
            </a:solidFill>
          </a:ln>
        </p:spPr>
        <p:txBody>
          <a:bodyPr wrap="square" rtlCol="0">
            <a:spAutoFit/>
          </a:bodyPr>
          <a:lstStyle/>
          <a:p>
            <a:r>
              <a:rPr lang="en-US" sz="2400" dirty="0" smtClean="0"/>
              <a:t>Tricuspid regurgitation will vary in intensity. </a:t>
            </a:r>
            <a:r>
              <a:rPr lang="en-US" sz="2400" dirty="0"/>
              <a:t>R</a:t>
            </a:r>
            <a:r>
              <a:rPr lang="en-US" sz="2400" dirty="0" smtClean="0"/>
              <a:t>egardless of jet strength, an attempt should be made in all views to achieve the highest peak velocity.</a:t>
            </a:r>
            <a:endParaRPr lang="en-US" sz="2400" dirty="0"/>
          </a:p>
        </p:txBody>
      </p:sp>
      <p:sp>
        <p:nvSpPr>
          <p:cNvPr id="3" name="Slide Number Placeholder 2"/>
          <p:cNvSpPr>
            <a:spLocks noGrp="1"/>
          </p:cNvSpPr>
          <p:nvPr>
            <p:ph type="sldNum" sz="quarter" idx="12"/>
          </p:nvPr>
        </p:nvSpPr>
        <p:spPr/>
        <p:txBody>
          <a:bodyPr/>
          <a:lstStyle/>
          <a:p>
            <a:fld id="{010617E4-0856-40ED-AA07-9DC7726CB606}" type="slidenum">
              <a:rPr lang="en-US" smtClean="0"/>
              <a:t>52</a:t>
            </a:fld>
            <a:endParaRPr lang="en-US"/>
          </a:p>
        </p:txBody>
      </p:sp>
    </p:spTree>
    <p:extLst>
      <p:ext uri="{BB962C8B-B14F-4D97-AF65-F5344CB8AC3E}">
        <p14:creationId xmlns:p14="http://schemas.microsoft.com/office/powerpoint/2010/main" val="14695452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Apical 2 Chamber </a:t>
            </a:r>
            <a:endParaRPr lang="en-US" dirty="0"/>
          </a:p>
        </p:txBody>
      </p:sp>
      <p:sp>
        <p:nvSpPr>
          <p:cNvPr id="5" name="Content Placeholder 4"/>
          <p:cNvSpPr>
            <a:spLocks noGrp="1"/>
          </p:cNvSpPr>
          <p:nvPr>
            <p:ph idx="1"/>
          </p:nvPr>
        </p:nvSpPr>
        <p:spPr/>
        <p:txBody>
          <a:bodyPr>
            <a:normAutofit/>
          </a:bodyPr>
          <a:lstStyle/>
          <a:p>
            <a:pPr lvl="0"/>
            <a:r>
              <a:rPr lang="en-US" dirty="0" smtClean="0"/>
              <a:t>Apical </a:t>
            </a:r>
            <a:r>
              <a:rPr lang="en-US" dirty="0"/>
              <a:t>2 chamber view at increased depth (including entire atrial borders) collected at frame rates between </a:t>
            </a:r>
            <a:r>
              <a:rPr lang="en-US" dirty="0">
                <a:solidFill>
                  <a:srgbClr val="FFFF00"/>
                </a:solidFill>
              </a:rPr>
              <a:t>60-90 fps.</a:t>
            </a:r>
          </a:p>
          <a:p>
            <a:pPr lvl="0"/>
            <a:r>
              <a:rPr lang="en-US" dirty="0" smtClean="0"/>
              <a:t>Dedicated </a:t>
            </a:r>
            <a:r>
              <a:rPr lang="en-US" dirty="0"/>
              <a:t>2D LV Image (decreased depth to focus on LV) collected at frame rates between </a:t>
            </a:r>
            <a:r>
              <a:rPr lang="en-US" dirty="0">
                <a:solidFill>
                  <a:srgbClr val="FFFF00"/>
                </a:solidFill>
              </a:rPr>
              <a:t>60-90 fps.</a:t>
            </a:r>
          </a:p>
          <a:p>
            <a:pPr lvl="0"/>
            <a:r>
              <a:rPr lang="en-US" dirty="0"/>
              <a:t>Color Doppler </a:t>
            </a:r>
            <a:r>
              <a:rPr lang="en-US" dirty="0" smtClean="0"/>
              <a:t>MV</a:t>
            </a:r>
            <a:endParaRPr lang="en-US" dirty="0"/>
          </a:p>
          <a:p>
            <a:pPr lvl="0"/>
            <a:r>
              <a:rPr lang="en-US" dirty="0"/>
              <a:t>CW Doppler if indicated</a:t>
            </a:r>
          </a:p>
          <a:p>
            <a:endParaRPr lang="en-US" dirty="0"/>
          </a:p>
        </p:txBody>
      </p:sp>
      <p:sp>
        <p:nvSpPr>
          <p:cNvPr id="3" name="Slide Number Placeholder 2"/>
          <p:cNvSpPr>
            <a:spLocks noGrp="1"/>
          </p:cNvSpPr>
          <p:nvPr>
            <p:ph type="sldNum" sz="quarter" idx="12"/>
          </p:nvPr>
        </p:nvSpPr>
        <p:spPr/>
        <p:txBody>
          <a:bodyPr/>
          <a:lstStyle/>
          <a:p>
            <a:fld id="{010617E4-0856-40ED-AA07-9DC7726CB606}" type="slidenum">
              <a:rPr lang="en-US" smtClean="0"/>
              <a:t>53</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624136730"/>
      </p:ext>
    </p:extLst>
  </p:cSld>
  <p:clrMapOvr>
    <a:masterClrMapping/>
  </p:clrMapOvr>
  <mc:AlternateContent xmlns:mc="http://schemas.openxmlformats.org/markup-compatibility/2006" xmlns:p14="http://schemas.microsoft.com/office/powerpoint/2010/main">
    <mc:Choice Requires="p14">
      <p:transition spd="slow" p14:dur="2000" advTm="8241"/>
    </mc:Choice>
    <mc:Fallback xmlns="">
      <p:transition spd="slow" advTm="8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76200"/>
            <a:ext cx="8229600" cy="1143000"/>
          </a:xfrm>
        </p:spPr>
        <p:txBody>
          <a:bodyPr/>
          <a:lstStyle/>
          <a:p>
            <a:r>
              <a:rPr lang="en-US" dirty="0" smtClean="0"/>
              <a:t>Apical 2C - LV</a:t>
            </a:r>
            <a:endParaRPr lang="en-US" dirty="0"/>
          </a:p>
        </p:txBody>
      </p:sp>
      <p:pic>
        <p:nvPicPr>
          <p:cNvPr id="7" name="Image-.A2_volumes54">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11"/>
          <a:stretch>
            <a:fillRect/>
          </a:stretch>
        </p:blipFill>
        <p:spPr>
          <a:xfrm>
            <a:off x="457199" y="1021080"/>
            <a:ext cx="3751989" cy="2560320"/>
          </a:xfrm>
        </p:spPr>
      </p:pic>
      <p:pic>
        <p:nvPicPr>
          <p:cNvPr id="8" name="Image-.A2_volumes57">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a:blip r:embed="rId12"/>
          <a:stretch>
            <a:fillRect/>
          </a:stretch>
        </p:blipFill>
        <p:spPr>
          <a:xfrm>
            <a:off x="457200" y="3992880"/>
            <a:ext cx="3751989" cy="2560320"/>
          </a:xfrm>
        </p:spPr>
      </p:pic>
      <p:pic>
        <p:nvPicPr>
          <p:cNvPr id="2" name="Image-.A2_volumes59">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3"/>
          <a:stretch>
            <a:fillRect/>
          </a:stretch>
        </p:blipFill>
        <p:spPr>
          <a:xfrm>
            <a:off x="4728595" y="990600"/>
            <a:ext cx="3751989" cy="2560320"/>
          </a:xfrm>
          <a:prstGeom prst="rect">
            <a:avLst/>
          </a:prstGeom>
        </p:spPr>
      </p:pic>
      <p:pic>
        <p:nvPicPr>
          <p:cNvPr id="3" name="Picture 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734776" y="3992880"/>
            <a:ext cx="3751986" cy="2560320"/>
          </a:xfrm>
          <a:prstGeom prst="rect">
            <a:avLst/>
          </a:prstGeom>
        </p:spPr>
      </p:pic>
      <p:sp>
        <p:nvSpPr>
          <p:cNvPr id="11" name="TextBox 10"/>
          <p:cNvSpPr txBox="1"/>
          <p:nvPr/>
        </p:nvSpPr>
        <p:spPr>
          <a:xfrm>
            <a:off x="465707" y="3500735"/>
            <a:ext cx="7992493" cy="461665"/>
          </a:xfrm>
          <a:prstGeom prst="rect">
            <a:avLst/>
          </a:prstGeom>
          <a:noFill/>
        </p:spPr>
        <p:txBody>
          <a:bodyPr wrap="square" rtlCol="0">
            <a:spAutoFit/>
          </a:bodyPr>
          <a:lstStyle/>
          <a:p>
            <a:pPr algn="ctr"/>
            <a:r>
              <a:rPr lang="en-US" sz="2400" b="1" dirty="0" smtClean="0">
                <a:solidFill>
                  <a:srgbClr val="FFFF00"/>
                </a:solidFill>
              </a:rPr>
              <a:t>* 60-90 FPS - Complete rotation –no visible RV</a:t>
            </a:r>
            <a:endParaRPr lang="en-US" sz="2400" b="1" dirty="0">
              <a:solidFill>
                <a:srgbClr val="FFFF00"/>
              </a:solidFill>
            </a:endParaRPr>
          </a:p>
        </p:txBody>
      </p:sp>
      <p:sp>
        <p:nvSpPr>
          <p:cNvPr id="5" name="Slide Number Placeholder 4"/>
          <p:cNvSpPr>
            <a:spLocks noGrp="1"/>
          </p:cNvSpPr>
          <p:nvPr>
            <p:ph type="sldNum" sz="quarter" idx="12"/>
          </p:nvPr>
        </p:nvSpPr>
        <p:spPr/>
        <p:txBody>
          <a:bodyPr/>
          <a:lstStyle/>
          <a:p>
            <a:fld id="{010617E4-0856-40ED-AA07-9DC7726CB606}" type="slidenum">
              <a:rPr lang="en-US" smtClean="0"/>
              <a:t>54</a:t>
            </a:fld>
            <a:endParaRPr lang="en-US"/>
          </a:p>
        </p:txBody>
      </p:sp>
      <p:pic>
        <p:nvPicPr>
          <p:cNvPr id="6" name="Audio 5">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599492216"/>
      </p:ext>
    </p:extLst>
  </p:cSld>
  <p:clrMapOvr>
    <a:masterClrMapping/>
  </p:clrMapOvr>
  <mc:AlternateContent xmlns:mc="http://schemas.openxmlformats.org/markup-compatibility/2006" xmlns:p14="http://schemas.microsoft.com/office/powerpoint/2010/main">
    <mc:Choice Requires="p14">
      <p:transition spd="slow" p14:dur="2000" advTm="42159"/>
    </mc:Choice>
    <mc:Fallback xmlns="">
      <p:transition spd="slow" advTm="42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291" fill="hold"/>
                                        <p:tgtEl>
                                          <p:spTgt spid="8"/>
                                        </p:tgtEl>
                                      </p:cBhvr>
                                    </p:cmd>
                                  </p:childTnLst>
                                </p:cTn>
                              </p:par>
                            </p:childTnLst>
                          </p:cTn>
                        </p:par>
                        <p:par>
                          <p:cTn id="10" fill="hold">
                            <p:stCondLst>
                              <p:cond delay="2291"/>
                            </p:stCondLst>
                            <p:childTnLst>
                              <p:par>
                                <p:cTn id="11" presetID="1" presetClass="mediacall" presetSubtype="0" fill="hold" nodeType="afterEffect">
                                  <p:stCondLst>
                                    <p:cond delay="0"/>
                                  </p:stCondLst>
                                  <p:childTnLst>
                                    <p:cmd type="call" cmd="playFrom(0.0)">
                                      <p:cBhvr>
                                        <p:cTn id="12" dur="2166" fill="hold"/>
                                        <p:tgtEl>
                                          <p:spTgt spid="7"/>
                                        </p:tgtEl>
                                      </p:cBhvr>
                                    </p:cmd>
                                  </p:childTnLst>
                                </p:cTn>
                              </p:par>
                            </p:childTnLst>
                          </p:cTn>
                        </p:par>
                        <p:par>
                          <p:cTn id="13" fill="hold">
                            <p:stCondLst>
                              <p:cond delay="4457"/>
                            </p:stCondLst>
                            <p:childTnLst>
                              <p:par>
                                <p:cTn id="14" presetID="1" presetClass="mediacall" presetSubtype="0" fill="hold" nodeType="afterEffect">
                                  <p:stCondLst>
                                    <p:cond delay="0"/>
                                  </p:stCondLst>
                                  <p:childTnLst>
                                    <p:cmd type="call" cmd="playFrom(0.0)">
                                      <p:cBhvr>
                                        <p:cTn id="15" dur="22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8"/>
                </p:tgtEl>
              </p:cMediaNode>
            </p:video>
            <p:seq concurrent="1" nextAc="seek">
              <p:cTn id="17" restart="whenNotActive" fill="hold" evtFilter="cancelBubble" nodeType="interactiveSeq">
                <p:stCondLst>
                  <p:cond evt="onClick" delay="0">
                    <p:tgtEl>
                      <p:spTgt spid="8"/>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8"/>
                                        </p:tgtEl>
                                      </p:cBhvr>
                                    </p:cmd>
                                  </p:childTnLst>
                                </p:cTn>
                              </p:par>
                            </p:childTnLst>
                          </p:cTn>
                        </p:par>
                      </p:childTnLst>
                    </p:cTn>
                  </p:par>
                </p:childTnLst>
              </p:cTn>
              <p:nextCondLst>
                <p:cond evt="onClick" delay="0">
                  <p:tgtEl>
                    <p:spTgt spid="8"/>
                  </p:tgtEl>
                </p:cond>
              </p:nextCondLst>
            </p:seq>
            <p:video>
              <p:cMediaNode vol="80000">
                <p:cTn id="22" repeatCount="indefinite" fill="hold" display="0">
                  <p:stCondLst>
                    <p:cond delay="indefinite"/>
                  </p:stCondLst>
                </p:cTn>
                <p:tgtEl>
                  <p:spTgt spid="7"/>
                </p:tgtEl>
              </p:cMediaNode>
            </p:video>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7"/>
                                        </p:tgtEl>
                                      </p:cBhvr>
                                    </p:cmd>
                                  </p:childTnLst>
                                </p:cTn>
                              </p:par>
                            </p:childTnLst>
                          </p:cTn>
                        </p:par>
                      </p:childTnLst>
                    </p:cTn>
                  </p:par>
                </p:childTnLst>
              </p:cTn>
              <p:nextCondLst>
                <p:cond evt="onClick" delay="0">
                  <p:tgtEl>
                    <p:spTgt spid="7"/>
                  </p:tgtEl>
                </p:cond>
              </p:nextCondLst>
            </p:seq>
            <p:video>
              <p:cMediaNode vol="80000">
                <p:cTn id="28" repeatCount="indefinite" fill="hold" display="0">
                  <p:stCondLst>
                    <p:cond delay="indefinite"/>
                  </p:stCondLst>
                </p:cTn>
                <p:tgtEl>
                  <p:spTgt spid="2"/>
                </p:tgtEl>
              </p:cMediaNode>
            </p:video>
            <p:seq concurrent="1" nextAc="seek">
              <p:cTn id="29" restart="whenNotActive" fill="hold" evtFilter="cancelBubble" nodeType="interactiveSeq">
                <p:stCondLst>
                  <p:cond evt="onClick" delay="0">
                    <p:tgtEl>
                      <p:spTgt spid="2"/>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2"/>
                                        </p:tgtEl>
                                      </p:cBhvr>
                                    </p:cmd>
                                  </p:childTnLst>
                                </p:cTn>
                              </p:par>
                            </p:childTnLst>
                          </p:cTn>
                        </p:par>
                      </p:childTnLst>
                    </p:cTn>
                  </p:par>
                </p:childTnLst>
              </p:cTn>
              <p:nextCondLst>
                <p:cond evt="onClick" delay="0">
                  <p:tgtEl>
                    <p:spTgt spid="2"/>
                  </p:tgtEl>
                </p:cond>
              </p:nextCondLst>
            </p:seq>
            <p:audio isNarration="1">
              <p:cMediaNode vol="80000" showWhenStopped="0">
                <p:cTn id="34"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59" objId="8"/>
        <p14:playEvt time="2353" objId="7"/>
        <p14:playEvt time="2634" objId="8"/>
        <p14:playEvt time="4520" objId="2"/>
        <p14:playEvt time="4845" objId="7"/>
        <p14:playEvt time="4951" objId="8"/>
        <p14:playEvt time="7105" objId="2"/>
        <p14:playEvt time="7120" objId="7"/>
        <p14:playEvt time="7586" objId="8"/>
        <p14:playEvt time="9606" objId="2"/>
        <p14:playEvt time="9622" objId="7"/>
        <p14:playEvt time="10117" objId="8"/>
        <p14:playEvt time="12077" objId="2"/>
        <p14:playEvt time="12087" objId="7"/>
        <p14:playEvt time="12648" objId="8"/>
        <p14:playEvt time="14221" objId="2"/>
        <p14:playEvt time="14529" objId="7"/>
        <p14:playEvt time="15169" objId="8"/>
        <p14:playEvt time="16602" objId="7"/>
        <p14:playEvt time="16869" objId="2"/>
        <p14:playEvt time="17355" objId="8"/>
        <p14:playEvt time="19130" objId="7"/>
        <p14:playEvt time="19380" objId="2"/>
        <p14:playEvt time="20121" objId="8"/>
        <p14:playEvt time="21571" objId="7"/>
        <p14:playEvt time="21871" objId="2"/>
        <p14:playEvt time="22306" objId="8"/>
        <p14:playEvt time="23992" objId="7"/>
        <p14:playEvt time="24382" objId="2"/>
        <p14:playEvt time="24903" objId="8"/>
        <p14:playEvt time="26403" objId="7"/>
        <p14:playEvt time="26863" objId="2"/>
        <p14:playEvt time="27089" objId="8"/>
        <p14:playEvt time="28784" objId="7"/>
        <p14:playEvt time="29335" objId="2"/>
        <p14:playEvt time="29755" objId="8"/>
        <p14:playEvt time="30853" objId="7"/>
        <p14:playEvt time="31490" objId="2"/>
        <p14:playEvt time="31846" objId="8"/>
        <p14:playEvt time="33266" objId="7"/>
        <p14:playEvt time="34066" objId="2"/>
        <p14:playEvt time="34657" objId="8"/>
        <p14:playEvt time="35677" objId="7"/>
        <p14:playEvt time="36547" objId="2"/>
        <p14:playEvt time="37168" objId="8"/>
        <p14:playEvt time="38068" objId="7"/>
        <p14:playEvt time="39018" objId="2"/>
        <p14:playEvt time="39354" objId="8"/>
        <p14:playEvt time="40030" objId="7"/>
        <p14:playEvt time="41175" objId="2"/>
        <p14:playEvt time="42150" objId="8"/>
        <p14:stopEvt time="42159" objId="8"/>
        <p14:stopEvt time="42159" objId="7"/>
        <p14:stopEvt time="42159" objId="2"/>
      </p14:showEvtLst>
    </p:ext>
  </p:extLst>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76200"/>
            <a:ext cx="8229600" cy="1143000"/>
          </a:xfrm>
        </p:spPr>
        <p:txBody>
          <a:bodyPr/>
          <a:lstStyle/>
          <a:p>
            <a:r>
              <a:rPr lang="en-US" dirty="0" smtClean="0"/>
              <a:t>Apical 2C - LA</a:t>
            </a:r>
            <a:endParaRPr lang="en-US" dirty="0"/>
          </a:p>
        </p:txBody>
      </p:sp>
      <p:pic>
        <p:nvPicPr>
          <p:cNvPr id="7" name="Image-.A2_volumes54">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11"/>
          <a:stretch>
            <a:fillRect/>
          </a:stretch>
        </p:blipFill>
        <p:spPr>
          <a:xfrm>
            <a:off x="515211" y="1173480"/>
            <a:ext cx="3751989" cy="2560320"/>
          </a:xfrm>
        </p:spPr>
      </p:pic>
      <p:pic>
        <p:nvPicPr>
          <p:cNvPr id="8" name="Image-.A2_volumes57">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a:blip r:embed="rId12"/>
          <a:stretch>
            <a:fillRect/>
          </a:stretch>
        </p:blipFill>
        <p:spPr>
          <a:xfrm>
            <a:off x="515211" y="3886200"/>
            <a:ext cx="3751989" cy="2560320"/>
          </a:xfrm>
        </p:spPr>
      </p:pic>
      <p:pic>
        <p:nvPicPr>
          <p:cNvPr id="9" name="Image-RA_focus-volumes55">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3"/>
          <a:stretch>
            <a:fillRect/>
          </a:stretch>
        </p:blipFill>
        <p:spPr>
          <a:xfrm>
            <a:off x="4569690" y="1173480"/>
            <a:ext cx="3751989" cy="2560320"/>
          </a:xfrm>
          <a:prstGeom prst="rect">
            <a:avLst/>
          </a:prstGeom>
        </p:spPr>
      </p:pic>
      <p:pic>
        <p:nvPicPr>
          <p:cNvPr id="10" name="Picture 9"/>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569690" y="3900814"/>
            <a:ext cx="3751986" cy="2560320"/>
          </a:xfrm>
          <a:prstGeom prst="rect">
            <a:avLst/>
          </a:prstGeom>
        </p:spPr>
      </p:pic>
      <p:sp>
        <p:nvSpPr>
          <p:cNvPr id="2" name="Slide Number Placeholder 1"/>
          <p:cNvSpPr>
            <a:spLocks noGrp="1"/>
          </p:cNvSpPr>
          <p:nvPr>
            <p:ph type="sldNum" sz="quarter" idx="12"/>
          </p:nvPr>
        </p:nvSpPr>
        <p:spPr/>
        <p:txBody>
          <a:bodyPr/>
          <a:lstStyle/>
          <a:p>
            <a:fld id="{010617E4-0856-40ED-AA07-9DC7726CB606}" type="slidenum">
              <a:rPr lang="en-US" smtClean="0"/>
              <a:t>55</a:t>
            </a:fld>
            <a:endParaRPr lang="en-US"/>
          </a:p>
        </p:txBody>
      </p:sp>
      <p:pic>
        <p:nvPicPr>
          <p:cNvPr id="3" name="Audio 2">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409260049"/>
      </p:ext>
    </p:extLst>
  </p:cSld>
  <p:clrMapOvr>
    <a:masterClrMapping/>
  </p:clrMapOvr>
  <mc:AlternateContent xmlns:mc="http://schemas.openxmlformats.org/markup-compatibility/2006" xmlns:p14="http://schemas.microsoft.com/office/powerpoint/2010/main">
    <mc:Choice Requires="p14">
      <p:transition spd="slow" p14:dur="2000" advTm="14400"/>
    </mc:Choice>
    <mc:Fallback xmlns="">
      <p:transition spd="slow" advTm="14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124" fill="hold"/>
                                        <p:tgtEl>
                                          <p:spTgt spid="9"/>
                                        </p:tgtEl>
                                      </p:cBhvr>
                                    </p:cmd>
                                  </p:childTnLst>
                                </p:cTn>
                              </p:par>
                            </p:childTnLst>
                          </p:cTn>
                        </p:par>
                        <p:par>
                          <p:cTn id="10" fill="hold">
                            <p:stCondLst>
                              <p:cond delay="2124"/>
                            </p:stCondLst>
                            <p:childTnLst>
                              <p:par>
                                <p:cTn id="11" presetID="1" presetClass="mediacall" presetSubtype="0" fill="hold" nodeType="afterEffect">
                                  <p:stCondLst>
                                    <p:cond delay="0"/>
                                  </p:stCondLst>
                                  <p:childTnLst>
                                    <p:cmd type="call" cmd="playFrom(0.0)">
                                      <p:cBhvr>
                                        <p:cTn id="12" dur="2291" fill="hold"/>
                                        <p:tgtEl>
                                          <p:spTgt spid="8"/>
                                        </p:tgtEl>
                                      </p:cBhvr>
                                    </p:cmd>
                                  </p:childTnLst>
                                </p:cTn>
                              </p:par>
                            </p:childTnLst>
                          </p:cTn>
                        </p:par>
                        <p:par>
                          <p:cTn id="13" fill="hold">
                            <p:stCondLst>
                              <p:cond delay="4415"/>
                            </p:stCondLst>
                            <p:childTnLst>
                              <p:par>
                                <p:cTn id="14" presetID="1" presetClass="mediacall" presetSubtype="0" fill="hold" nodeType="afterEffect">
                                  <p:stCondLst>
                                    <p:cond delay="0"/>
                                  </p:stCondLst>
                                  <p:childTnLst>
                                    <p:cmd type="call" cmd="playFrom(0.0)">
                                      <p:cBhvr>
                                        <p:cTn id="15" dur="216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9"/>
                </p:tgtEl>
              </p:cMediaNode>
            </p:video>
            <p:seq concurrent="1" nextAc="seek">
              <p:cTn id="17" restart="whenNotActive" fill="hold" evtFilter="cancelBubble" nodeType="interactiveSeq">
                <p:stCondLst>
                  <p:cond evt="onClick" delay="0">
                    <p:tgtEl>
                      <p:spTgt spid="9"/>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9"/>
                                        </p:tgtEl>
                                      </p:cBhvr>
                                    </p:cmd>
                                  </p:childTnLst>
                                </p:cTn>
                              </p:par>
                            </p:childTnLst>
                          </p:cTn>
                        </p:par>
                      </p:childTnLst>
                    </p:cTn>
                  </p:par>
                </p:childTnLst>
              </p:cTn>
              <p:nextCondLst>
                <p:cond evt="onClick" delay="0">
                  <p:tgtEl>
                    <p:spTgt spid="9"/>
                  </p:tgtEl>
                </p:cond>
              </p:nextCondLst>
            </p:seq>
            <p:video>
              <p:cMediaNode vol="80000">
                <p:cTn id="22" repeatCount="indefinite" fill="hold" display="0">
                  <p:stCondLst>
                    <p:cond delay="indefinite"/>
                  </p:stCondLst>
                </p:cTn>
                <p:tgtEl>
                  <p:spTgt spid="8"/>
                </p:tgtEl>
              </p:cMediaNode>
            </p:video>
            <p:seq concurrent="1" nextAc="seek">
              <p:cTn id="23" restart="whenNotActive" fill="hold" evtFilter="cancelBubble" nodeType="interactiveSeq">
                <p:stCondLst>
                  <p:cond evt="onClick" delay="0">
                    <p:tgtEl>
                      <p:spTgt spid="8"/>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8"/>
                                        </p:tgtEl>
                                      </p:cBhvr>
                                    </p:cmd>
                                  </p:childTnLst>
                                </p:cTn>
                              </p:par>
                            </p:childTnLst>
                          </p:cTn>
                        </p:par>
                      </p:childTnLst>
                    </p:cTn>
                  </p:par>
                </p:childTnLst>
              </p:cTn>
              <p:nextCondLst>
                <p:cond evt="onClick" delay="0">
                  <p:tgtEl>
                    <p:spTgt spid="8"/>
                  </p:tgtEl>
                </p:cond>
              </p:nextCondLst>
            </p:seq>
            <p:video>
              <p:cMediaNode vol="80000">
                <p:cTn id="28" repeatCount="indefinite" fill="hold" display="0">
                  <p:stCondLst>
                    <p:cond delay="indefinite"/>
                  </p:stCondLst>
                </p:cTn>
                <p:tgtEl>
                  <p:spTgt spid="7"/>
                </p:tgtEl>
              </p:cMediaNode>
            </p:video>
            <p:seq concurrent="1" nextAc="seek">
              <p:cTn id="29" restart="whenNotActive" fill="hold" evtFilter="cancelBubble" nodeType="interactiveSeq">
                <p:stCondLst>
                  <p:cond evt="onClick" delay="0">
                    <p:tgtEl>
                      <p:spTgt spid="7"/>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7"/>
                                        </p:tgtEl>
                                      </p:cBhvr>
                                    </p:cmd>
                                  </p:childTnLst>
                                </p:cTn>
                              </p:par>
                            </p:childTnLst>
                          </p:cTn>
                        </p:par>
                      </p:childTnLst>
                    </p:cTn>
                  </p:par>
                </p:childTnLst>
              </p:cTn>
              <p:nextCondLst>
                <p:cond evt="onClick" delay="0">
                  <p:tgtEl>
                    <p:spTgt spid="7"/>
                  </p:tgtEl>
                </p:cond>
              </p:nextCondLst>
            </p:seq>
            <p:audio isNarration="1">
              <p:cMediaNode vol="80000" showWhenStopped="0">
                <p:cTn id="34"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20" objId="9"/>
        <p14:playEvt time="2146" objId="8"/>
        <p14:playEvt time="2438" objId="9"/>
        <p14:playEvt time="4447" objId="7"/>
        <p14:playEvt time="4729" objId="8"/>
        <p14:playEvt time="4747" objId="9"/>
        <p14:playEvt time="6920" objId="7"/>
        <p14:playEvt time="7190" objId="9"/>
        <p14:playEvt time="7390" objId="8"/>
        <p14:playEvt time="9226" objId="9"/>
        <p14:playEvt time="9421" objId="7"/>
        <p14:playEvt time="9941" objId="8"/>
        <p14:playEvt time="11642" objId="9"/>
        <p14:playEvt time="11649" objId="7"/>
        <p14:playEvt time="12130" objId="8"/>
        <p14:playEvt time="14023" objId="9"/>
        <p14:playEvt time="14031" objId="7"/>
        <p14:stopEvt time="14400" objId="9"/>
        <p14:stopEvt time="14400" objId="8"/>
        <p14:stopEvt time="14400" objId="7"/>
      </p14:showEvtLst>
    </p:ext>
  </p:extLs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lvl="0"/>
            <a:r>
              <a:rPr lang="en-US" dirty="0"/>
              <a:t>Apical 5 chamber view at increased </a:t>
            </a:r>
            <a:r>
              <a:rPr lang="en-US" dirty="0" smtClean="0"/>
              <a:t>depth</a:t>
            </a:r>
          </a:p>
          <a:p>
            <a:r>
              <a:rPr lang="en-US" dirty="0"/>
              <a:t>Color Doppler </a:t>
            </a:r>
            <a:r>
              <a:rPr lang="en-US" dirty="0" smtClean="0"/>
              <a:t>LVOT, PW </a:t>
            </a:r>
            <a:r>
              <a:rPr lang="en-US" dirty="0"/>
              <a:t>Doppler LVOT</a:t>
            </a:r>
          </a:p>
          <a:p>
            <a:pPr lvl="0"/>
            <a:r>
              <a:rPr lang="en-US" dirty="0"/>
              <a:t>Perform Valsalva if Systolic Anterior Motion of the MV is suspected</a:t>
            </a:r>
          </a:p>
          <a:p>
            <a:pPr lvl="0"/>
            <a:r>
              <a:rPr lang="en-US" dirty="0"/>
              <a:t>CW Doppler across AV (parallel to flow)</a:t>
            </a:r>
          </a:p>
          <a:p>
            <a:pPr lvl="0"/>
            <a:r>
              <a:rPr lang="en-US" dirty="0"/>
              <a:t>For suspected/known AS, obtain  CW Doppler peak systolic velocities from </a:t>
            </a:r>
            <a:r>
              <a:rPr lang="en-US" dirty="0">
                <a:solidFill>
                  <a:srgbClr val="FFFF00"/>
                </a:solidFill>
              </a:rPr>
              <a:t>multiple</a:t>
            </a:r>
            <a:r>
              <a:rPr lang="en-US" dirty="0"/>
              <a:t> transducer positions (including </a:t>
            </a:r>
            <a:r>
              <a:rPr lang="en-US" dirty="0" err="1"/>
              <a:t>Pedoff</a:t>
            </a:r>
            <a:r>
              <a:rPr lang="en-US" dirty="0"/>
              <a:t> imaging)</a:t>
            </a:r>
          </a:p>
          <a:p>
            <a:pPr marL="0" indent="0">
              <a:buNone/>
            </a:pPr>
            <a:r>
              <a:rPr lang="en-US" dirty="0"/>
              <a:t> </a:t>
            </a:r>
          </a:p>
          <a:p>
            <a:endParaRPr lang="en-US" dirty="0"/>
          </a:p>
        </p:txBody>
      </p:sp>
      <p:sp>
        <p:nvSpPr>
          <p:cNvPr id="4" name="Title 1"/>
          <p:cNvSpPr>
            <a:spLocks noGrp="1"/>
          </p:cNvSpPr>
          <p:nvPr>
            <p:ph type="title"/>
          </p:nvPr>
        </p:nvSpPr>
        <p:spPr/>
        <p:txBody>
          <a:bodyPr/>
          <a:lstStyle/>
          <a:p>
            <a:r>
              <a:rPr lang="en-US" dirty="0" smtClean="0"/>
              <a:t>Apical 5 Chamber </a:t>
            </a:r>
            <a:endParaRPr lang="en-US" dirty="0"/>
          </a:p>
        </p:txBody>
      </p:sp>
      <p:sp>
        <p:nvSpPr>
          <p:cNvPr id="2" name="Slide Number Placeholder 1"/>
          <p:cNvSpPr>
            <a:spLocks noGrp="1"/>
          </p:cNvSpPr>
          <p:nvPr>
            <p:ph type="sldNum" sz="quarter" idx="12"/>
          </p:nvPr>
        </p:nvSpPr>
        <p:spPr/>
        <p:txBody>
          <a:bodyPr/>
          <a:lstStyle/>
          <a:p>
            <a:fld id="{010617E4-0856-40ED-AA07-9DC7726CB606}" type="slidenum">
              <a:rPr lang="en-US" smtClean="0"/>
              <a:t>56</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805467321"/>
      </p:ext>
    </p:extLst>
  </p:cSld>
  <p:clrMapOvr>
    <a:masterClrMapping/>
  </p:clrMapOvr>
  <mc:AlternateContent xmlns:mc="http://schemas.openxmlformats.org/markup-compatibility/2006" xmlns:p14="http://schemas.microsoft.com/office/powerpoint/2010/main">
    <mc:Choice Requires="p14">
      <p:transition spd="slow" p14:dur="2000" advTm="6362"/>
    </mc:Choice>
    <mc:Fallback xmlns="">
      <p:transition spd="slow" advTm="6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7"/>
          <a:srcRect l="27457" t="18752" r="7418" b="8337"/>
          <a:stretch/>
        </p:blipFill>
        <p:spPr>
          <a:xfrm>
            <a:off x="5267630" y="5550597"/>
            <a:ext cx="1354753" cy="1094224"/>
          </a:xfrm>
          <a:prstGeom prst="rect">
            <a:avLst/>
          </a:prstGeom>
          <a:ln w="19050">
            <a:solidFill>
              <a:schemeClr val="bg1"/>
            </a:solidFill>
          </a:ln>
        </p:spPr>
      </p:pic>
      <p:sp>
        <p:nvSpPr>
          <p:cNvPr id="4" name="Title 1"/>
          <p:cNvSpPr>
            <a:spLocks noGrp="1"/>
          </p:cNvSpPr>
          <p:nvPr>
            <p:ph type="title"/>
          </p:nvPr>
        </p:nvSpPr>
        <p:spPr/>
        <p:txBody>
          <a:bodyPr/>
          <a:lstStyle/>
          <a:p>
            <a:r>
              <a:rPr lang="en-US" dirty="0" smtClean="0"/>
              <a:t>Apical 5 Chamber </a:t>
            </a:r>
            <a:endParaRPr lang="en-US" dirty="0"/>
          </a:p>
        </p:txBody>
      </p:sp>
      <p:pic>
        <p:nvPicPr>
          <p:cNvPr id="7" name="Image-Apical 5C43">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8"/>
          <a:stretch>
            <a:fillRect/>
          </a:stretch>
        </p:blipFill>
        <p:spPr>
          <a:xfrm>
            <a:off x="533400" y="1199232"/>
            <a:ext cx="4095017" cy="2834640"/>
          </a:xfrm>
        </p:spPr>
      </p:pic>
      <p:pic>
        <p:nvPicPr>
          <p:cNvPr id="21" name="Content Placeholder 20"/>
          <p:cNvPicPr>
            <a:picLocks noGrp="1" noChangeAspect="1"/>
          </p:cNvPicPr>
          <p:nvPr>
            <p:ph sz="half" idx="2"/>
          </p:nvPr>
        </p:nvPicPr>
        <p:blipFill>
          <a:blip r:embed="rId9">
            <a:extLst>
              <a:ext uri="{28A0092B-C50C-407E-A947-70E740481C1C}">
                <a14:useLocalDpi xmlns:a14="http://schemas.microsoft.com/office/drawing/2010/main" val="0"/>
              </a:ext>
            </a:extLst>
          </a:blip>
          <a:stretch>
            <a:fillRect/>
          </a:stretch>
        </p:blipFill>
        <p:spPr>
          <a:xfrm>
            <a:off x="5260612" y="3386698"/>
            <a:ext cx="3081989" cy="2103120"/>
          </a:xfrm>
        </p:spPr>
      </p:pic>
      <p:pic>
        <p:nvPicPr>
          <p:cNvPr id="22" name="Picture 2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260613" y="1197173"/>
            <a:ext cx="3081989" cy="2103120"/>
          </a:xfrm>
          <a:prstGeom prst="rect">
            <a:avLst/>
          </a:prstGeom>
        </p:spPr>
      </p:pic>
      <p:sp>
        <p:nvSpPr>
          <p:cNvPr id="23" name="TextBox 22"/>
          <p:cNvSpPr txBox="1"/>
          <p:nvPr/>
        </p:nvSpPr>
        <p:spPr>
          <a:xfrm>
            <a:off x="304800" y="4120277"/>
            <a:ext cx="5032012" cy="2585323"/>
          </a:xfrm>
          <a:prstGeom prst="rect">
            <a:avLst/>
          </a:prstGeom>
          <a:noFill/>
        </p:spPr>
        <p:txBody>
          <a:bodyPr wrap="square" rtlCol="0">
            <a:spAutoFit/>
          </a:bodyPr>
          <a:lstStyle/>
          <a:p>
            <a:r>
              <a:rPr lang="en-US" dirty="0" smtClean="0"/>
              <a:t>If SAM is present or an obstruction is suspected evaluate for LVOT gradient by pulsing from mid LV to LVOT, and perform the </a:t>
            </a:r>
            <a:r>
              <a:rPr lang="en-US" dirty="0" smtClean="0">
                <a:solidFill>
                  <a:srgbClr val="FFFF00"/>
                </a:solidFill>
              </a:rPr>
              <a:t>valsalva maneuver </a:t>
            </a:r>
            <a:r>
              <a:rPr lang="en-US" dirty="0" smtClean="0"/>
              <a:t>to provoke the gradient </a:t>
            </a:r>
          </a:p>
          <a:p>
            <a:endParaRPr lang="en-US" dirty="0"/>
          </a:p>
          <a:p>
            <a:r>
              <a:rPr lang="en-US" dirty="0"/>
              <a:t>For suspected </a:t>
            </a:r>
            <a:r>
              <a:rPr lang="en-US" dirty="0" smtClean="0"/>
              <a:t>or known </a:t>
            </a:r>
            <a:r>
              <a:rPr lang="en-US" dirty="0"/>
              <a:t>aortic stenosis obtain CW Doppler velocities from multiple transducer positions including </a:t>
            </a:r>
            <a:r>
              <a:rPr lang="en-US" dirty="0">
                <a:solidFill>
                  <a:srgbClr val="FFFF00"/>
                </a:solidFill>
              </a:rPr>
              <a:t>PEDOFF imaging</a:t>
            </a:r>
          </a:p>
          <a:p>
            <a:endParaRPr lang="en-US" dirty="0"/>
          </a:p>
        </p:txBody>
      </p:sp>
      <p:sp>
        <p:nvSpPr>
          <p:cNvPr id="2" name="Slide Number Placeholder 1"/>
          <p:cNvSpPr>
            <a:spLocks noGrp="1"/>
          </p:cNvSpPr>
          <p:nvPr>
            <p:ph type="sldNum" sz="quarter" idx="12"/>
          </p:nvPr>
        </p:nvSpPr>
        <p:spPr/>
        <p:txBody>
          <a:bodyPr/>
          <a:lstStyle/>
          <a:p>
            <a:fld id="{010617E4-0856-40ED-AA07-9DC7726CB606}" type="slidenum">
              <a:rPr lang="en-US" smtClean="0"/>
              <a:t>57</a:t>
            </a:fld>
            <a:endParaRPr lang="en-US"/>
          </a:p>
        </p:txBody>
      </p:sp>
      <p:pic>
        <p:nvPicPr>
          <p:cNvPr id="5" name="Picture 4"/>
          <p:cNvPicPr>
            <a:picLocks noChangeAspect="1"/>
          </p:cNvPicPr>
          <p:nvPr/>
        </p:nvPicPr>
        <p:blipFill rotWithShape="1">
          <a:blip r:embed="rId11"/>
          <a:srcRect l="8182" r="1117"/>
          <a:stretch/>
        </p:blipFill>
        <p:spPr>
          <a:xfrm>
            <a:off x="6777137" y="5510778"/>
            <a:ext cx="1565464" cy="1154920"/>
          </a:xfrm>
          <a:prstGeom prst="rect">
            <a:avLst/>
          </a:prstGeom>
        </p:spPr>
      </p:pic>
      <p:sp>
        <p:nvSpPr>
          <p:cNvPr id="6" name="Right Arrow 5"/>
          <p:cNvSpPr/>
          <p:nvPr/>
        </p:nvSpPr>
        <p:spPr>
          <a:xfrm>
            <a:off x="3886200" y="6172200"/>
            <a:ext cx="990600" cy="229869"/>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268275335"/>
      </p:ext>
    </p:extLst>
  </p:cSld>
  <p:clrMapOvr>
    <a:masterClrMapping/>
  </p:clrMapOvr>
  <mc:AlternateContent xmlns:mc="http://schemas.openxmlformats.org/markup-compatibility/2006" xmlns:p14="http://schemas.microsoft.com/office/powerpoint/2010/main">
    <mc:Choice Requires="p14">
      <p:transition spd="slow" p14:dur="2000" advTm="37214"/>
    </mc:Choice>
    <mc:Fallback xmlns="">
      <p:transition spd="slow" advTm="37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12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7"/>
                </p:tgtEl>
              </p:cMediaNode>
            </p:video>
            <p:seq concurrent="1" nextAc="seek">
              <p:cTn id="11" restart="whenNotActive" fill="hold" evtFilter="cancelBubble" nodeType="interactiveSeq">
                <p:stCondLst>
                  <p:cond evt="onClick" delay="0">
                    <p:tgtEl>
                      <p:spTgt spid="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7"/>
                                        </p:tgtEl>
                                      </p:cBhvr>
                                    </p:cmd>
                                  </p:childTnLst>
                                </p:cTn>
                              </p:par>
                            </p:childTnLst>
                          </p:cTn>
                        </p:par>
                      </p:childTnLst>
                    </p:cTn>
                  </p:par>
                </p:childTnLst>
              </p:cTn>
              <p:nextCondLst>
                <p:cond evt="onClick" delay="0">
                  <p:tgtEl>
                    <p:spTgt spid="7"/>
                  </p:tgtEl>
                </p:cond>
              </p:nextCondLst>
            </p:seq>
            <p:audio isNarration="1">
              <p:cMediaNode vol="80000" showWhenStopped="0">
                <p:cTn id="16" fill="hold" display="0">
                  <p:stCondLst>
                    <p:cond delay="indefinite"/>
                  </p:stCondLst>
                  <p:endCondLst>
                    <p:cond evt="onStopAudio" delay="0">
                      <p:tgtEl>
                        <p:sldTgt/>
                      </p:tgtEl>
                    </p:cond>
                  </p:endCondLst>
                </p:cTn>
                <p:tgtEl>
                  <p:spTgt spid="8"/>
                </p:tgtEl>
              </p:cMediaNode>
            </p:audio>
          </p:childTnLst>
        </p:cTn>
      </p:par>
    </p:tnLst>
  </p:timing>
  <p:extLst>
    <p:ext uri="{E180D4A7-C9FB-4DFB-919C-405C955672EB}">
      <p14:showEvtLst xmlns:p14="http://schemas.microsoft.com/office/powerpoint/2010/main">
        <p14:playEvt time="50" objId="7"/>
        <p14:playEvt time="2474" objId="7"/>
        <p14:playEvt time="4815" objId="7"/>
        <p14:playEvt time="6837" objId="7"/>
        <p14:playEvt time="9467" objId="7"/>
        <p14:playEvt time="11488" objId="7"/>
        <p14:playEvt time="14039" objId="7"/>
        <p14:playEvt time="16057" objId="7"/>
        <p14:playEvt time="18671" objId="7"/>
        <p14:playEvt time="21022" objId="7"/>
        <p14:playEvt time="23040" objId="7"/>
        <p14:playEvt time="25704" objId="7"/>
        <p14:playEvt time="28055" objId="7"/>
        <p14:playEvt time="30075" objId="7"/>
        <p14:playEvt time="32457" objId="7"/>
        <p14:playEvt time="34475" objId="7"/>
        <p14:playEvt time="37138" objId="7"/>
      </p14:showEvtLst>
    </p:ext>
  </p:extLs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234778"/>
            <a:ext cx="8229600" cy="1182860"/>
          </a:xfrm>
        </p:spPr>
        <p:txBody>
          <a:bodyPr/>
          <a:lstStyle/>
          <a:p>
            <a:r>
              <a:rPr lang="en-US" dirty="0" smtClean="0"/>
              <a:t>Apical 3 Chamber/Apical Long Axis </a:t>
            </a:r>
            <a:endParaRPr lang="en-US" dirty="0"/>
          </a:p>
        </p:txBody>
      </p:sp>
      <p:sp>
        <p:nvSpPr>
          <p:cNvPr id="6" name="Content Placeholder 5"/>
          <p:cNvSpPr>
            <a:spLocks noGrp="1"/>
          </p:cNvSpPr>
          <p:nvPr>
            <p:ph idx="1"/>
          </p:nvPr>
        </p:nvSpPr>
        <p:spPr/>
        <p:txBody>
          <a:bodyPr>
            <a:normAutofit/>
          </a:bodyPr>
          <a:lstStyle/>
          <a:p>
            <a:pPr lvl="0"/>
            <a:r>
              <a:rPr lang="en-US" dirty="0"/>
              <a:t>Apical 3 chamber view at increased depth (including entire atrial borders) </a:t>
            </a:r>
            <a:endParaRPr lang="en-US" dirty="0" smtClean="0"/>
          </a:p>
          <a:p>
            <a:pPr lvl="0"/>
            <a:r>
              <a:rPr lang="en-US" dirty="0" smtClean="0"/>
              <a:t>Dedicated </a:t>
            </a:r>
            <a:r>
              <a:rPr lang="en-US" dirty="0"/>
              <a:t>2D LV </a:t>
            </a:r>
            <a:r>
              <a:rPr lang="en-US" dirty="0" smtClean="0"/>
              <a:t>view decreased </a:t>
            </a:r>
            <a:r>
              <a:rPr lang="en-US" dirty="0"/>
              <a:t>depth </a:t>
            </a:r>
            <a:r>
              <a:rPr lang="en-US" dirty="0" smtClean="0"/>
              <a:t>collected </a:t>
            </a:r>
            <a:r>
              <a:rPr lang="en-US" dirty="0"/>
              <a:t>at </a:t>
            </a:r>
            <a:r>
              <a:rPr lang="en-US" dirty="0">
                <a:solidFill>
                  <a:srgbClr val="FFFF00"/>
                </a:solidFill>
              </a:rPr>
              <a:t>frame rates between 60-90 </a:t>
            </a:r>
            <a:r>
              <a:rPr lang="en-US" dirty="0" smtClean="0">
                <a:solidFill>
                  <a:srgbClr val="FFFF00"/>
                </a:solidFill>
              </a:rPr>
              <a:t>fps</a:t>
            </a:r>
            <a:endParaRPr lang="en-US" dirty="0">
              <a:solidFill>
                <a:srgbClr val="FFFF00"/>
              </a:solidFill>
            </a:endParaRPr>
          </a:p>
          <a:p>
            <a:pPr lvl="0"/>
            <a:r>
              <a:rPr lang="en-US" dirty="0"/>
              <a:t>Color across MV -</a:t>
            </a:r>
            <a:r>
              <a:rPr lang="en-US" dirty="0" smtClean="0"/>
              <a:t> assess MR </a:t>
            </a:r>
            <a:endParaRPr lang="en-US" dirty="0"/>
          </a:p>
          <a:p>
            <a:pPr lvl="0"/>
            <a:r>
              <a:rPr lang="en-US" dirty="0"/>
              <a:t>Color across </a:t>
            </a:r>
            <a:r>
              <a:rPr lang="en-US" dirty="0" smtClean="0"/>
              <a:t>AV - assess AI</a:t>
            </a:r>
          </a:p>
          <a:p>
            <a:pPr lvl="0"/>
            <a:r>
              <a:rPr lang="en-US" dirty="0" smtClean="0"/>
              <a:t>PW LVOT</a:t>
            </a:r>
            <a:endParaRPr lang="en-US" dirty="0"/>
          </a:p>
        </p:txBody>
      </p:sp>
      <p:sp>
        <p:nvSpPr>
          <p:cNvPr id="2" name="Slide Number Placeholder 1"/>
          <p:cNvSpPr>
            <a:spLocks noGrp="1"/>
          </p:cNvSpPr>
          <p:nvPr>
            <p:ph type="sldNum" sz="quarter" idx="12"/>
          </p:nvPr>
        </p:nvSpPr>
        <p:spPr/>
        <p:txBody>
          <a:bodyPr/>
          <a:lstStyle/>
          <a:p>
            <a:fld id="{010617E4-0856-40ED-AA07-9DC7726CB606}" type="slidenum">
              <a:rPr lang="en-US" smtClean="0"/>
              <a:t>58</a:t>
            </a:fld>
            <a:endParaRPr lang="en-US"/>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10704008"/>
      </p:ext>
    </p:extLst>
  </p:cSld>
  <p:clrMapOvr>
    <a:masterClrMapping/>
  </p:clrMapOvr>
  <mc:AlternateContent xmlns:mc="http://schemas.openxmlformats.org/markup-compatibility/2006" xmlns:p14="http://schemas.microsoft.com/office/powerpoint/2010/main">
    <mc:Choice Requires="p14">
      <p:transition spd="slow" p14:dur="2000" advTm="9383"/>
    </mc:Choice>
    <mc:Fallback xmlns="">
      <p:transition spd="slow" advTm="9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dirty="0" smtClean="0"/>
              <a:t>LV- Apical 3C /Apical Long Axis </a:t>
            </a:r>
            <a:endParaRPr lang="en-US" dirty="0"/>
          </a:p>
        </p:txBody>
      </p:sp>
      <p:pic>
        <p:nvPicPr>
          <p:cNvPr id="6" name="Image-.A3C- increased depth72">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11"/>
          <a:stretch>
            <a:fillRect/>
          </a:stretch>
        </p:blipFill>
        <p:spPr>
          <a:xfrm>
            <a:off x="450937" y="1332234"/>
            <a:ext cx="3617989" cy="2468880"/>
          </a:xfrm>
        </p:spPr>
      </p:pic>
      <p:pic>
        <p:nvPicPr>
          <p:cNvPr id="7" name="Image-.A3C CFD73">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a:blip r:embed="rId12"/>
          <a:stretch>
            <a:fillRect/>
          </a:stretch>
        </p:blipFill>
        <p:spPr>
          <a:xfrm>
            <a:off x="4679517" y="1345804"/>
            <a:ext cx="3617989" cy="2468880"/>
          </a:xfrm>
        </p:spPr>
      </p:pic>
      <p:pic>
        <p:nvPicPr>
          <p:cNvPr id="8" name="Image-.A3C CFD74">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3"/>
          <a:stretch>
            <a:fillRect/>
          </a:stretch>
        </p:blipFill>
        <p:spPr>
          <a:xfrm>
            <a:off x="4679516" y="3962400"/>
            <a:ext cx="3617990" cy="2468880"/>
          </a:xfrm>
          <a:prstGeom prst="rect">
            <a:avLst/>
          </a:prstGeom>
        </p:spPr>
      </p:pic>
      <p:pic>
        <p:nvPicPr>
          <p:cNvPr id="10" name="Picture 9"/>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53025" y="3962400"/>
            <a:ext cx="3617990" cy="2468880"/>
          </a:xfrm>
          <a:prstGeom prst="rect">
            <a:avLst/>
          </a:prstGeom>
        </p:spPr>
      </p:pic>
      <p:sp>
        <p:nvSpPr>
          <p:cNvPr id="2" name="Slide Number Placeholder 1"/>
          <p:cNvSpPr>
            <a:spLocks noGrp="1"/>
          </p:cNvSpPr>
          <p:nvPr>
            <p:ph type="sldNum" sz="quarter" idx="12"/>
          </p:nvPr>
        </p:nvSpPr>
        <p:spPr/>
        <p:txBody>
          <a:bodyPr/>
          <a:lstStyle/>
          <a:p>
            <a:fld id="{010617E4-0856-40ED-AA07-9DC7726CB606}" type="slidenum">
              <a:rPr lang="en-US" smtClean="0"/>
              <a:t>59</a:t>
            </a:fld>
            <a:endParaRPr lang="en-US"/>
          </a:p>
        </p:txBody>
      </p:sp>
      <p:pic>
        <p:nvPicPr>
          <p:cNvPr id="3" name="Audio 2">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053258789"/>
      </p:ext>
    </p:extLst>
  </p:cSld>
  <p:clrMapOvr>
    <a:masterClrMapping/>
  </p:clrMapOvr>
  <mc:AlternateContent xmlns:mc="http://schemas.openxmlformats.org/markup-compatibility/2006" xmlns:p14="http://schemas.microsoft.com/office/powerpoint/2010/main">
    <mc:Choice Requires="p14">
      <p:transition spd="slow" p14:dur="2000" advTm="29261"/>
    </mc:Choice>
    <mc:Fallback xmlns="">
      <p:transition spd="slow" advTm="29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916" fill="hold"/>
                                        <p:tgtEl>
                                          <p:spTgt spid="6"/>
                                        </p:tgtEl>
                                      </p:cBhvr>
                                    </p:cmd>
                                  </p:childTnLst>
                                </p:cTn>
                              </p:par>
                            </p:childTnLst>
                          </p:cTn>
                        </p:par>
                        <p:par>
                          <p:cTn id="10" fill="hold">
                            <p:stCondLst>
                              <p:cond delay="1916"/>
                            </p:stCondLst>
                            <p:childTnLst>
                              <p:par>
                                <p:cTn id="11" presetID="1" presetClass="mediacall" presetSubtype="0" fill="hold" nodeType="afterEffect">
                                  <p:stCondLst>
                                    <p:cond delay="0"/>
                                  </p:stCondLst>
                                  <p:childTnLst>
                                    <p:cmd type="call" cmd="playFrom(0.0)">
                                      <p:cBhvr>
                                        <p:cTn id="12" dur="1999" fill="hold"/>
                                        <p:tgtEl>
                                          <p:spTgt spid="7"/>
                                        </p:tgtEl>
                                      </p:cBhvr>
                                    </p:cmd>
                                  </p:childTnLst>
                                </p:cTn>
                              </p:par>
                            </p:childTnLst>
                          </p:cTn>
                        </p:par>
                        <p:par>
                          <p:cTn id="13" fill="hold">
                            <p:stCondLst>
                              <p:cond delay="3915"/>
                            </p:stCondLst>
                            <p:childTnLst>
                              <p:par>
                                <p:cTn id="14" presetID="1" presetClass="mediacall" presetSubtype="0" fill="hold" nodeType="afterEffect">
                                  <p:stCondLst>
                                    <p:cond delay="0"/>
                                  </p:stCondLst>
                                  <p:childTnLst>
                                    <p:cmd type="call" cmd="playFrom(0.0)">
                                      <p:cBhvr>
                                        <p:cTn id="15" dur="191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6"/>
                </p:tgtEl>
              </p:cMediaNode>
            </p:video>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6"/>
                                        </p:tgtEl>
                                      </p:cBhvr>
                                    </p:cmd>
                                  </p:childTnLst>
                                </p:cTn>
                              </p:par>
                            </p:childTnLst>
                          </p:cTn>
                        </p:par>
                      </p:childTnLst>
                    </p:cTn>
                  </p:par>
                </p:childTnLst>
              </p:cTn>
              <p:nextCondLst>
                <p:cond evt="onClick" delay="0">
                  <p:tgtEl>
                    <p:spTgt spid="6"/>
                  </p:tgtEl>
                </p:cond>
              </p:nextCondLst>
            </p:seq>
            <p:video>
              <p:cMediaNode vol="80000">
                <p:cTn id="22" repeatCount="indefinite" fill="hold" display="0">
                  <p:stCondLst>
                    <p:cond delay="indefinite"/>
                  </p:stCondLst>
                </p:cTn>
                <p:tgtEl>
                  <p:spTgt spid="7"/>
                </p:tgtEl>
              </p:cMediaNode>
            </p:video>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7"/>
                                        </p:tgtEl>
                                      </p:cBhvr>
                                    </p:cmd>
                                  </p:childTnLst>
                                </p:cTn>
                              </p:par>
                            </p:childTnLst>
                          </p:cTn>
                        </p:par>
                      </p:childTnLst>
                    </p:cTn>
                  </p:par>
                </p:childTnLst>
              </p:cTn>
              <p:nextCondLst>
                <p:cond evt="onClick" delay="0">
                  <p:tgtEl>
                    <p:spTgt spid="7"/>
                  </p:tgtEl>
                </p:cond>
              </p:nextCondLst>
            </p:seq>
            <p:video>
              <p:cMediaNode vol="80000">
                <p:cTn id="28" repeatCount="indefinite" fill="hold" display="0">
                  <p:stCondLst>
                    <p:cond delay="indefinite"/>
                  </p:stCondLst>
                </p:cTn>
                <p:tgtEl>
                  <p:spTgt spid="8"/>
                </p:tgtEl>
              </p:cMediaNode>
            </p:video>
            <p:seq concurrent="1" nextAc="seek">
              <p:cTn id="29" restart="whenNotActive" fill="hold" evtFilter="cancelBubble" nodeType="interactiveSeq">
                <p:stCondLst>
                  <p:cond evt="onClick" delay="0">
                    <p:tgtEl>
                      <p:spTgt spid="8"/>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8"/>
                                        </p:tgtEl>
                                      </p:cBhvr>
                                    </p:cmd>
                                  </p:childTnLst>
                                </p:cTn>
                              </p:par>
                            </p:childTnLst>
                          </p:cTn>
                        </p:par>
                      </p:childTnLst>
                    </p:cTn>
                  </p:par>
                </p:childTnLst>
              </p:cTn>
              <p:nextCondLst>
                <p:cond evt="onClick" delay="0">
                  <p:tgtEl>
                    <p:spTgt spid="8"/>
                  </p:tgtEl>
                </p:cond>
              </p:nextCondLst>
            </p:seq>
            <p:audio isNarration="1">
              <p:cMediaNode vol="80000" showWhenStopped="0">
                <p:cTn id="34"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56" objId="6"/>
        <p14:playEvt time="1988" objId="7"/>
        <p14:playEvt time="2251" objId="6"/>
        <p14:playEvt time="4052" objId="6"/>
        <p14:playEvt time="4088" objId="8"/>
        <p14:playEvt time="4371" objId="7"/>
        <p14:playEvt time="6312" objId="6"/>
        <p14:playEvt time="6418" objId="7"/>
        <p14:playEvt time="8136" objId="6"/>
        <p14:playEvt time="8413" objId="8"/>
        <p14:playEvt time="8773" objId="7"/>
        <p14:playEvt time="10414" objId="6"/>
        <p14:playEvt time="10614" objId="8"/>
        <p14:playEvt time="11014" objId="7"/>
        <p14:playEvt time="12555" objId="6"/>
        <p14:playEvt time="12835" objId="8"/>
        <p14:playEvt time="13235" objId="7"/>
        <p14:playEvt time="14371" objId="6"/>
        <p14:playEvt time="14966" objId="8"/>
        <p14:playEvt time="15136" objId="7"/>
        <p14:playEvt time="16556" objId="6"/>
        <p14:playEvt time="16788" objId="8"/>
        <p14:playEvt time="17557" objId="7"/>
        <p14:playEvt time="18717" objId="6"/>
        <p14:playEvt time="19067" objId="8"/>
        <p14:playEvt time="19818" objId="7"/>
        <p14:playEvt time="20868" objId="6"/>
        <p14:playEvt time="21198" objId="8"/>
        <p14:playEvt time="22049" objId="7"/>
        <p14:playEvt time="23019" objId="6"/>
        <p14:playEvt time="23142" objId="8"/>
        <p14:playEvt time="24270" objId="7"/>
        <p14:playEvt time="25150" objId="6"/>
        <p14:playEvt time="25420" objId="8"/>
        <p14:playEvt time="26173" objId="7"/>
        <p14:playEvt time="26959" objId="6"/>
        <p14:playEvt time="27571" objId="8"/>
        <p14:playEvt time="28551" objId="7"/>
        <p14:playEvt time="29242" objId="6"/>
        <p14:stopEvt time="29261" objId="6"/>
        <p14:stopEvt time="29261" objId="8"/>
      </p14:showEvtLst>
    </p:ext>
  </p:extLs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A4,2,3,for MA7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5583813" y="1584960"/>
            <a:ext cx="3483987" cy="2377440"/>
          </a:xfrm>
          <a:prstGeom prst="rect">
            <a:avLst/>
          </a:prstGeom>
        </p:spPr>
      </p:pic>
      <p:pic>
        <p:nvPicPr>
          <p:cNvPr id="6" name="Image-.A4,2,3,for MA69">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2"/>
          <a:stretch>
            <a:fillRect/>
          </a:stretch>
        </p:blipFill>
        <p:spPr>
          <a:xfrm>
            <a:off x="2971800" y="1584960"/>
            <a:ext cx="3483987" cy="2377440"/>
          </a:xfrm>
          <a:prstGeom prst="rect">
            <a:avLst/>
          </a:prstGeom>
        </p:spPr>
      </p:pic>
      <p:pic>
        <p:nvPicPr>
          <p:cNvPr id="5" name="Image-.A4,2,3,for MA68">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3"/>
          <a:stretch>
            <a:fillRect/>
          </a:stretch>
        </p:blipFill>
        <p:spPr>
          <a:xfrm>
            <a:off x="53067" y="1584960"/>
            <a:ext cx="3483987" cy="2377440"/>
          </a:xfrm>
          <a:prstGeom prst="rect">
            <a:avLst/>
          </a:prstGeom>
        </p:spPr>
      </p:pic>
      <p:cxnSp>
        <p:nvCxnSpPr>
          <p:cNvPr id="12" name="Straight Arrow Connector 11"/>
          <p:cNvCxnSpPr/>
          <p:nvPr/>
        </p:nvCxnSpPr>
        <p:spPr>
          <a:xfrm flipV="1">
            <a:off x="3429000" y="4114800"/>
            <a:ext cx="0" cy="381000"/>
          </a:xfrm>
          <a:prstGeom prst="straightConnector1">
            <a:avLst/>
          </a:prstGeom>
          <a:ln w="381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8839200" y="4114800"/>
            <a:ext cx="0" cy="381000"/>
          </a:xfrm>
          <a:prstGeom prst="straightConnector1">
            <a:avLst/>
          </a:prstGeom>
          <a:ln w="381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6400800" y="4114800"/>
            <a:ext cx="0" cy="381000"/>
          </a:xfrm>
          <a:prstGeom prst="straightConnector1">
            <a:avLst/>
          </a:prstGeom>
          <a:ln w="3810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15" name="Title 14"/>
          <p:cNvSpPr>
            <a:spLocks noGrp="1"/>
          </p:cNvSpPr>
          <p:nvPr>
            <p:ph type="title"/>
          </p:nvPr>
        </p:nvSpPr>
        <p:spPr/>
        <p:txBody>
          <a:bodyPr>
            <a:normAutofit fontScale="90000"/>
          </a:bodyPr>
          <a:lstStyle/>
          <a:p>
            <a:r>
              <a:rPr lang="en-US" dirty="0" smtClean="0"/>
              <a:t>LV Myocardial Evaluation</a:t>
            </a:r>
            <a:br>
              <a:rPr lang="en-US" dirty="0" smtClean="0"/>
            </a:br>
            <a:r>
              <a:rPr lang="en-US" dirty="0" smtClean="0"/>
              <a:t>Successional Collection at 60-90 fps</a:t>
            </a:r>
            <a:endParaRPr lang="en-US" dirty="0"/>
          </a:p>
        </p:txBody>
      </p:sp>
      <p:sp>
        <p:nvSpPr>
          <p:cNvPr id="16" name="TextBox 15"/>
          <p:cNvSpPr txBox="1"/>
          <p:nvPr/>
        </p:nvSpPr>
        <p:spPr>
          <a:xfrm>
            <a:off x="152400" y="4724400"/>
            <a:ext cx="8686800" cy="1200329"/>
          </a:xfrm>
          <a:prstGeom prst="rect">
            <a:avLst/>
          </a:prstGeom>
          <a:noFill/>
        </p:spPr>
        <p:txBody>
          <a:bodyPr wrap="square" rtlCol="0">
            <a:spAutoFit/>
          </a:bodyPr>
          <a:lstStyle/>
          <a:p>
            <a:pPr algn="ctr"/>
            <a:r>
              <a:rPr lang="en-US" sz="2400" dirty="0" smtClean="0"/>
              <a:t>Capturing reduced depth LV images at </a:t>
            </a:r>
            <a:r>
              <a:rPr lang="en-US" sz="2400" dirty="0" smtClean="0">
                <a:solidFill>
                  <a:srgbClr val="FFFF00"/>
                </a:solidFill>
              </a:rPr>
              <a:t>frame rates between 60-90 </a:t>
            </a:r>
            <a:r>
              <a:rPr lang="en-US" sz="2400" dirty="0" smtClean="0"/>
              <a:t>show best results if captured sequentially to reduce heart rate  variability and promote lengthening of LV  </a:t>
            </a:r>
            <a:endParaRPr lang="en-US" sz="2400" dirty="0"/>
          </a:p>
        </p:txBody>
      </p:sp>
      <p:sp>
        <p:nvSpPr>
          <p:cNvPr id="2" name="Slide Number Placeholder 1"/>
          <p:cNvSpPr>
            <a:spLocks noGrp="1"/>
          </p:cNvSpPr>
          <p:nvPr>
            <p:ph type="sldNum" sz="quarter" idx="12"/>
          </p:nvPr>
        </p:nvSpPr>
        <p:spPr/>
        <p:txBody>
          <a:bodyPr/>
          <a:lstStyle/>
          <a:p>
            <a:fld id="{010617E4-0856-40ED-AA07-9DC7726CB606}" type="slidenum">
              <a:rPr lang="en-US" smtClean="0"/>
              <a:t>60</a:t>
            </a:fld>
            <a:endParaRPr lang="en-US"/>
          </a:p>
        </p:txBody>
      </p:sp>
      <p:pic>
        <p:nvPicPr>
          <p:cNvPr id="3" name="Audio 2">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982805407"/>
      </p:ext>
    </p:extLst>
  </p:cSld>
  <p:clrMapOvr>
    <a:masterClrMapping/>
  </p:clrMapOvr>
  <mc:AlternateContent xmlns:mc="http://schemas.openxmlformats.org/markup-compatibility/2006" xmlns:p14="http://schemas.microsoft.com/office/powerpoint/2010/main">
    <mc:Choice Requires="p14">
      <p:transition spd="slow" p14:dur="2000" advTm="20542"/>
    </mc:Choice>
    <mc:Fallback xmlns="">
      <p:transition spd="slow" advTm="20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124" fill="hold"/>
                                        <p:tgtEl>
                                          <p:spTgt spid="5"/>
                                        </p:tgtEl>
                                      </p:cBhvr>
                                    </p:cmd>
                                  </p:childTnLst>
                                </p:cTn>
                              </p:par>
                            </p:childTnLst>
                          </p:cTn>
                        </p:par>
                        <p:par>
                          <p:cTn id="10" fill="hold">
                            <p:stCondLst>
                              <p:cond delay="2124"/>
                            </p:stCondLst>
                            <p:childTnLst>
                              <p:par>
                                <p:cTn id="11" presetID="1" presetClass="mediacall" presetSubtype="0" fill="hold" nodeType="afterEffect">
                                  <p:stCondLst>
                                    <p:cond delay="0"/>
                                  </p:stCondLst>
                                  <p:childTnLst>
                                    <p:cmd type="call" cmd="playFrom(0.0)">
                                      <p:cBhvr>
                                        <p:cTn id="12" dur="2166" fill="hold"/>
                                        <p:tgtEl>
                                          <p:spTgt spid="6"/>
                                        </p:tgtEl>
                                      </p:cBhvr>
                                    </p:cmd>
                                  </p:childTnLst>
                                </p:cTn>
                              </p:par>
                            </p:childTnLst>
                          </p:cTn>
                        </p:par>
                        <p:par>
                          <p:cTn id="13" fill="hold">
                            <p:stCondLst>
                              <p:cond delay="4290"/>
                            </p:stCondLst>
                            <p:childTnLst>
                              <p:par>
                                <p:cTn id="14" presetID="1" presetClass="mediacall" presetSubtype="0" fill="hold" nodeType="afterEffect">
                                  <p:stCondLst>
                                    <p:cond delay="0"/>
                                  </p:stCondLst>
                                  <p:childTnLst>
                                    <p:cmd type="call" cmd="playFrom(0.0)">
                                      <p:cBhvr>
                                        <p:cTn id="15" dur="216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repeatCount="indefinite" fill="hold" display="0">
                  <p:stCondLst>
                    <p:cond delay="indefinite"/>
                  </p:stCondLst>
                </p:cTn>
                <p:tgtEl>
                  <p:spTgt spid="5"/>
                </p:tgtEl>
              </p:cMediaNode>
            </p:video>
            <p:seq concurrent="1" nextAc="seek">
              <p:cTn id="17" restart="whenNotActive" fill="hold" evtFilter="cancelBubble" nodeType="interactiveSeq">
                <p:stCondLst>
                  <p:cond evt="onClick" delay="0">
                    <p:tgtEl>
                      <p:spTgt spid="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
                                        </p:tgtEl>
                                      </p:cBhvr>
                                    </p:cmd>
                                  </p:childTnLst>
                                </p:cTn>
                              </p:par>
                            </p:childTnLst>
                          </p:cTn>
                        </p:par>
                      </p:childTnLst>
                    </p:cTn>
                  </p:par>
                </p:childTnLst>
              </p:cTn>
              <p:nextCondLst>
                <p:cond evt="onClick" delay="0">
                  <p:tgtEl>
                    <p:spTgt spid="5"/>
                  </p:tgtEl>
                </p:cond>
              </p:nextCondLst>
            </p:seq>
            <p:video>
              <p:cMediaNode vol="80000">
                <p:cTn id="22" repeatCount="indefinite" fill="hold" display="0">
                  <p:stCondLst>
                    <p:cond delay="indefinite"/>
                  </p:stCondLst>
                </p:cTn>
                <p:tgtEl>
                  <p:spTgt spid="6"/>
                </p:tgtEl>
              </p:cMediaNode>
            </p:video>
            <p:seq concurrent="1" nextAc="seek">
              <p:cTn id="23" restart="whenNotActive" fill="hold" evtFilter="cancelBubble" nodeType="interactiveSeq">
                <p:stCondLst>
                  <p:cond evt="onClick" delay="0">
                    <p:tgtEl>
                      <p:spTgt spid="6"/>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6"/>
                                        </p:tgtEl>
                                      </p:cBhvr>
                                    </p:cmd>
                                  </p:childTnLst>
                                </p:cTn>
                              </p:par>
                            </p:childTnLst>
                          </p:cTn>
                        </p:par>
                      </p:childTnLst>
                    </p:cTn>
                  </p:par>
                </p:childTnLst>
              </p:cTn>
              <p:nextCondLst>
                <p:cond evt="onClick" delay="0">
                  <p:tgtEl>
                    <p:spTgt spid="6"/>
                  </p:tgtEl>
                </p:cond>
              </p:nextCondLst>
            </p:seq>
            <p:video>
              <p:cMediaNode vol="80000">
                <p:cTn id="28" repeatCount="indefinite" fill="hold" display="0">
                  <p:stCondLst>
                    <p:cond delay="indefinite"/>
                  </p:stCondLst>
                </p:cTn>
                <p:tgtEl>
                  <p:spTgt spid="7"/>
                </p:tgtEl>
              </p:cMediaNode>
            </p:video>
            <p:seq concurrent="1" nextAc="seek">
              <p:cTn id="29" restart="whenNotActive" fill="hold" evtFilter="cancelBubble" nodeType="interactiveSeq">
                <p:stCondLst>
                  <p:cond evt="onClick" delay="0">
                    <p:tgtEl>
                      <p:spTgt spid="7"/>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7"/>
                                        </p:tgtEl>
                                      </p:cBhvr>
                                    </p:cmd>
                                  </p:childTnLst>
                                </p:cTn>
                              </p:par>
                            </p:childTnLst>
                          </p:cTn>
                        </p:par>
                      </p:childTnLst>
                    </p:cTn>
                  </p:par>
                </p:childTnLst>
              </p:cTn>
              <p:nextCondLst>
                <p:cond evt="onClick" delay="0">
                  <p:tgtEl>
                    <p:spTgt spid="7"/>
                  </p:tgtEl>
                </p:cond>
              </p:nextCondLst>
            </p:seq>
            <p:audio isNarration="1">
              <p:cMediaNode vol="80000" showWhenStopped="0">
                <p:cTn id="34"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19" objId="5"/>
        <p14:playEvt time="2152" objId="6"/>
        <p14:playEvt time="2429" objId="5"/>
        <p14:playEvt time="4319" objId="7"/>
        <p14:playEvt time="4469" objId="5"/>
        <p14:playEvt time="4780" objId="6"/>
        <p14:playEvt time="6790" objId="7"/>
        <p14:playEvt time="6803" objId="5"/>
        <p14:playEvt time="7171" objId="6"/>
        <p14:playEvt time="9191" objId="7"/>
        <p14:playEvt time="9402" objId="5"/>
        <p14:playEvt time="9511" objId="6"/>
        <p14:playEvt time="11582" objId="7"/>
        <p14:playEvt time="11863" objId="5"/>
        <p14:playEvt time="12063" objId="6"/>
        <p14:playEvt time="13637" objId="7"/>
        <p14:playEvt time="13791" objId="5"/>
        <p14:playEvt time="14514" objId="6"/>
        <p14:playEvt time="16304" objId="7"/>
        <p14:playEvt time="16514" objId="5"/>
        <p14:playEvt time="16925" objId="6"/>
        <p14:playEvt time="18725" objId="7"/>
        <p14:playEvt time="18935" objId="5"/>
        <p14:playEvt time="19316" objId="6"/>
        <p14:stopEvt time="20542" objId="5"/>
        <p14:stopEvt time="20542" objId="7"/>
      </p14:showEvtLst>
    </p:ext>
  </p:extLst>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Apical Images for Myocardial </a:t>
            </a:r>
            <a:r>
              <a:rPr lang="en-US" dirty="0"/>
              <a:t>F</a:t>
            </a:r>
            <a:r>
              <a:rPr lang="en-US" dirty="0" smtClean="0"/>
              <a:t>unction</a:t>
            </a:r>
            <a:br>
              <a:rPr lang="en-US" dirty="0" smtClean="0"/>
            </a:br>
            <a:r>
              <a:rPr lang="en-US" dirty="0" smtClean="0"/>
              <a:t>analysis 60-90 fps </a:t>
            </a:r>
            <a:endParaRPr lang="en-US" dirty="0"/>
          </a:p>
        </p:txBody>
      </p:sp>
      <p:pic>
        <p:nvPicPr>
          <p:cNvPr id="8"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28600" y="1600200"/>
            <a:ext cx="3483989" cy="2377440"/>
          </a:xfrm>
        </p:spPr>
      </p:pic>
      <p:pic>
        <p:nvPicPr>
          <p:cNvPr id="9" name="Content Placeholder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28600" y="4038600"/>
            <a:ext cx="3483989" cy="2377440"/>
          </a:xfr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86200" y="1668049"/>
            <a:ext cx="4941236" cy="3371850"/>
          </a:xfrm>
          <a:prstGeom prst="rect">
            <a:avLst/>
          </a:prstGeom>
          <a:ln w="28575">
            <a:solidFill>
              <a:schemeClr val="bg1"/>
            </a:solidFill>
          </a:ln>
        </p:spPr>
      </p:pic>
      <p:pic>
        <p:nvPicPr>
          <p:cNvPr id="11" name="Picture 10"/>
          <p:cNvPicPr>
            <a:picLocks noChangeAspect="1"/>
          </p:cNvPicPr>
          <p:nvPr/>
        </p:nvPicPr>
        <p:blipFill rotWithShape="1">
          <a:blip r:embed="rId5">
            <a:extLst>
              <a:ext uri="{28A0092B-C50C-407E-A947-70E740481C1C}">
                <a14:useLocalDpi xmlns:a14="http://schemas.microsoft.com/office/drawing/2010/main" val="0"/>
              </a:ext>
            </a:extLst>
          </a:blip>
          <a:srcRect t="74708" r="25786"/>
          <a:stretch/>
        </p:blipFill>
        <p:spPr>
          <a:xfrm>
            <a:off x="3871586" y="5212080"/>
            <a:ext cx="4970463" cy="1188720"/>
          </a:xfrm>
          <a:prstGeom prst="rect">
            <a:avLst/>
          </a:prstGeom>
          <a:ln w="12700">
            <a:solidFill>
              <a:schemeClr val="bg1"/>
            </a:solidFill>
          </a:ln>
        </p:spPr>
      </p:pic>
      <p:sp>
        <p:nvSpPr>
          <p:cNvPr id="3" name="Slide Number Placeholder 2"/>
          <p:cNvSpPr>
            <a:spLocks noGrp="1"/>
          </p:cNvSpPr>
          <p:nvPr>
            <p:ph type="sldNum" sz="quarter" idx="12"/>
          </p:nvPr>
        </p:nvSpPr>
        <p:spPr/>
        <p:txBody>
          <a:bodyPr/>
          <a:lstStyle/>
          <a:p>
            <a:fld id="{010617E4-0856-40ED-AA07-9DC7726CB606}" type="slidenum">
              <a:rPr lang="en-US" smtClean="0"/>
              <a:t>61</a:t>
            </a:fld>
            <a:endParaRPr lang="en-US"/>
          </a:p>
        </p:txBody>
      </p:sp>
    </p:spTree>
    <p:extLst>
      <p:ext uri="{BB962C8B-B14F-4D97-AF65-F5344CB8AC3E}">
        <p14:creationId xmlns:p14="http://schemas.microsoft.com/office/powerpoint/2010/main" val="22563514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Agitated Saline Bubble Study</a:t>
            </a:r>
            <a:endParaRPr lang="en-US" dirty="0"/>
          </a:p>
        </p:txBody>
      </p:sp>
      <p:sp>
        <p:nvSpPr>
          <p:cNvPr id="6" name="Content Placeholder 5"/>
          <p:cNvSpPr>
            <a:spLocks noGrp="1"/>
          </p:cNvSpPr>
          <p:nvPr>
            <p:ph idx="1"/>
          </p:nvPr>
        </p:nvSpPr>
        <p:spPr/>
        <p:txBody>
          <a:bodyPr>
            <a:normAutofit/>
          </a:bodyPr>
          <a:lstStyle/>
          <a:p>
            <a:r>
              <a:rPr lang="en-US" sz="2800" dirty="0">
                <a:solidFill>
                  <a:srgbClr val="FFFF00"/>
                </a:solidFill>
              </a:rPr>
              <a:t>Each subject </a:t>
            </a:r>
            <a:r>
              <a:rPr lang="en-US" sz="2800" dirty="0"/>
              <a:t>should have a bubble study to r/o a shunt both at </a:t>
            </a:r>
            <a:r>
              <a:rPr lang="en-US" sz="2800" dirty="0" smtClean="0"/>
              <a:t>rest during normal respiration, and </a:t>
            </a:r>
            <a:r>
              <a:rPr lang="en-US" sz="2800" dirty="0"/>
              <a:t>with </a:t>
            </a:r>
            <a:r>
              <a:rPr lang="en-US" sz="2800" dirty="0" smtClean="0"/>
              <a:t>valsalva maneuver </a:t>
            </a:r>
          </a:p>
          <a:p>
            <a:endParaRPr lang="en-US" sz="2800" dirty="0" smtClean="0"/>
          </a:p>
          <a:p>
            <a:r>
              <a:rPr lang="en-US" sz="2800" dirty="0" smtClean="0"/>
              <a:t>Additionally to aid </a:t>
            </a:r>
            <a:r>
              <a:rPr lang="en-US" sz="2800" dirty="0"/>
              <a:t>in achieving the peak TR </a:t>
            </a:r>
            <a:r>
              <a:rPr lang="en-US" sz="2800" dirty="0" smtClean="0"/>
              <a:t>gradient, or to enhance other Doppler flow profiles if needed</a:t>
            </a:r>
            <a:endParaRPr lang="en-US" sz="2800" dirty="0"/>
          </a:p>
          <a:p>
            <a:pPr marL="0" indent="0">
              <a:buNone/>
            </a:pPr>
            <a:endParaRPr lang="en-US" sz="2800" dirty="0"/>
          </a:p>
        </p:txBody>
      </p:sp>
      <p:sp>
        <p:nvSpPr>
          <p:cNvPr id="2" name="Slide Number Placeholder 1"/>
          <p:cNvSpPr>
            <a:spLocks noGrp="1"/>
          </p:cNvSpPr>
          <p:nvPr>
            <p:ph type="sldNum" sz="quarter" idx="12"/>
          </p:nvPr>
        </p:nvSpPr>
        <p:spPr/>
        <p:txBody>
          <a:bodyPr/>
          <a:lstStyle/>
          <a:p>
            <a:fld id="{010617E4-0856-40ED-AA07-9DC7726CB606}" type="slidenum">
              <a:rPr lang="en-US" smtClean="0"/>
              <a:t>62</a:t>
            </a:fld>
            <a:endParaRPr lang="en-US"/>
          </a:p>
        </p:txBody>
      </p:sp>
    </p:spTree>
    <p:extLst>
      <p:ext uri="{BB962C8B-B14F-4D97-AF65-F5344CB8AC3E}">
        <p14:creationId xmlns:p14="http://schemas.microsoft.com/office/powerpoint/2010/main" val="23498694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Agitated Saline Technique</a:t>
            </a:r>
          </a:p>
        </p:txBody>
      </p:sp>
      <p:sp>
        <p:nvSpPr>
          <p:cNvPr id="3" name="Content Placeholder 2"/>
          <p:cNvSpPr>
            <a:spLocks noGrp="1"/>
          </p:cNvSpPr>
          <p:nvPr>
            <p:ph idx="1"/>
          </p:nvPr>
        </p:nvSpPr>
        <p:spPr/>
        <p:txBody>
          <a:bodyPr>
            <a:normAutofit/>
          </a:bodyPr>
          <a:lstStyle/>
          <a:p>
            <a:r>
              <a:rPr lang="en-US" sz="2800" dirty="0" smtClean="0"/>
              <a:t>Using </a:t>
            </a:r>
            <a:r>
              <a:rPr lang="en-US" sz="2800" dirty="0"/>
              <a:t>a three way </a:t>
            </a:r>
            <a:r>
              <a:rPr lang="en-US" sz="2800" dirty="0" smtClean="0"/>
              <a:t>stopcock to attach </a:t>
            </a:r>
            <a:r>
              <a:rPr lang="en-US" sz="2800" dirty="0"/>
              <a:t>two 10-ml </a:t>
            </a:r>
            <a:r>
              <a:rPr lang="en-US" sz="2800" dirty="0" smtClean="0"/>
              <a:t>syringes </a:t>
            </a:r>
          </a:p>
          <a:p>
            <a:r>
              <a:rPr lang="en-US" sz="2800" dirty="0" smtClean="0"/>
              <a:t>One </a:t>
            </a:r>
            <a:r>
              <a:rPr lang="en-US" sz="2800" dirty="0"/>
              <a:t>syringe should be filled with 8ml physiologic saline </a:t>
            </a:r>
            <a:endParaRPr lang="en-US" sz="2800" dirty="0" smtClean="0"/>
          </a:p>
          <a:p>
            <a:r>
              <a:rPr lang="en-US" sz="2800" dirty="0"/>
              <a:t>One syringe should be filled </a:t>
            </a:r>
            <a:r>
              <a:rPr lang="en-US" sz="2800" dirty="0" smtClean="0"/>
              <a:t>with </a:t>
            </a:r>
            <a:r>
              <a:rPr lang="en-US" sz="2800" dirty="0"/>
              <a:t>1 ml </a:t>
            </a:r>
            <a:r>
              <a:rPr lang="en-US" sz="2800" dirty="0" smtClean="0"/>
              <a:t>air </a:t>
            </a:r>
          </a:p>
          <a:p>
            <a:r>
              <a:rPr lang="en-US" sz="2800" dirty="0"/>
              <a:t>D</a:t>
            </a:r>
            <a:r>
              <a:rPr lang="en-US" sz="2800" dirty="0" smtClean="0"/>
              <a:t>raw </a:t>
            </a:r>
            <a:r>
              <a:rPr lang="en-US" sz="2800" dirty="0"/>
              <a:t>1 ml of blood </a:t>
            </a:r>
            <a:r>
              <a:rPr lang="en-US" sz="2800" dirty="0" smtClean="0"/>
              <a:t>into </a:t>
            </a:r>
            <a:r>
              <a:rPr lang="en-US" sz="2800" dirty="0"/>
              <a:t>the air filled </a:t>
            </a:r>
            <a:r>
              <a:rPr lang="en-US" sz="2800" dirty="0" smtClean="0"/>
              <a:t>syringe</a:t>
            </a:r>
          </a:p>
          <a:p>
            <a:r>
              <a:rPr lang="en-US" sz="2800" dirty="0" smtClean="0"/>
              <a:t>Begin </a:t>
            </a:r>
            <a:r>
              <a:rPr lang="en-US" sz="2800" dirty="0"/>
              <a:t>mixing by reverse flushing between both syringes until an adequate amount of micro-bubbles are </a:t>
            </a:r>
            <a:r>
              <a:rPr lang="en-US" sz="2800" dirty="0" smtClean="0"/>
              <a:t>present 				 </a:t>
            </a:r>
            <a:r>
              <a:rPr lang="en-US" sz="1800" dirty="0"/>
              <a:t>(JASE,2015;28:255-63)</a:t>
            </a:r>
          </a:p>
          <a:p>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63</a:t>
            </a:fld>
            <a:endParaRPr lang="en-US"/>
          </a:p>
        </p:txBody>
      </p:sp>
    </p:spTree>
    <p:extLst>
      <p:ext uri="{BB962C8B-B14F-4D97-AF65-F5344CB8AC3E}">
        <p14:creationId xmlns:p14="http://schemas.microsoft.com/office/powerpoint/2010/main" val="6772896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Content Placeholder 4"/>
          <p:cNvPicPr>
            <a:picLocks noGrp="1" noChangeAspect="1"/>
          </p:cNvPicPr>
          <p:nvPr>
            <p:ph sz="half" idx="4294967295"/>
          </p:nvPr>
        </p:nvPicPr>
        <p:blipFill rotWithShape="1">
          <a:blip r:embed="rId2" cstate="print">
            <a:extLst>
              <a:ext uri="{28A0092B-C50C-407E-A947-70E740481C1C}">
                <a14:useLocalDpi xmlns:a14="http://schemas.microsoft.com/office/drawing/2010/main" val="0"/>
              </a:ext>
            </a:extLst>
          </a:blip>
          <a:srcRect t="10063"/>
          <a:stretch/>
        </p:blipFill>
        <p:spPr>
          <a:xfrm>
            <a:off x="1149288" y="152400"/>
            <a:ext cx="3117912" cy="2103120"/>
          </a:xfrm>
        </p:spPr>
      </p:pic>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t="9556"/>
          <a:stretch/>
        </p:blipFill>
        <p:spPr>
          <a:xfrm>
            <a:off x="1149288" y="2362200"/>
            <a:ext cx="3100422" cy="2103120"/>
          </a:xfrm>
          <a:prstGeom prst="rect">
            <a:avLst/>
          </a:prstGeom>
        </p:spPr>
      </p:pic>
      <p:pic>
        <p:nvPicPr>
          <p:cNvPr id="8" name="Picture 7"/>
          <p:cNvPicPr>
            <a:picLocks noChangeAspect="1"/>
          </p:cNvPicPr>
          <p:nvPr/>
        </p:nvPicPr>
        <p:blipFill rotWithShape="1">
          <a:blip r:embed="rId4" cstate="print">
            <a:extLst>
              <a:ext uri="{28A0092B-C50C-407E-A947-70E740481C1C}">
                <a14:useLocalDpi xmlns:a14="http://schemas.microsoft.com/office/drawing/2010/main" val="0"/>
              </a:ext>
            </a:extLst>
          </a:blip>
          <a:srcRect t="9778"/>
          <a:stretch/>
        </p:blipFill>
        <p:spPr>
          <a:xfrm>
            <a:off x="1149288" y="4572000"/>
            <a:ext cx="3108059" cy="2103120"/>
          </a:xfrm>
          <a:prstGeom prst="rect">
            <a:avLst/>
          </a:prstGeom>
        </p:spPr>
      </p:pic>
      <p:pic>
        <p:nvPicPr>
          <p:cNvPr id="9" name="Picture 8"/>
          <p:cNvPicPr>
            <a:picLocks noChangeAspect="1"/>
          </p:cNvPicPr>
          <p:nvPr/>
        </p:nvPicPr>
        <p:blipFill rotWithShape="1">
          <a:blip r:embed="rId5" cstate="print">
            <a:extLst>
              <a:ext uri="{28A0092B-C50C-407E-A947-70E740481C1C}">
                <a14:useLocalDpi xmlns:a14="http://schemas.microsoft.com/office/drawing/2010/main" val="0"/>
              </a:ext>
            </a:extLst>
          </a:blip>
          <a:srcRect t="10000"/>
          <a:stretch/>
        </p:blipFill>
        <p:spPr>
          <a:xfrm>
            <a:off x="5791200" y="76200"/>
            <a:ext cx="3115733" cy="2103120"/>
          </a:xfrm>
          <a:prstGeom prst="rect">
            <a:avLst/>
          </a:prstGeom>
        </p:spPr>
      </p:pic>
      <p:pic>
        <p:nvPicPr>
          <p:cNvPr id="1026" name="Picture 2" descr="C:\Users\parkm\Desktop\PVDOMICS Images\bubbles\PERO, SUSAN; 77960430; 2015-6-20  10;16 AM\Bubbles-61_(307).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9733"/>
          <a:stretch/>
        </p:blipFill>
        <p:spPr bwMode="auto">
          <a:xfrm>
            <a:off x="5791200" y="2311400"/>
            <a:ext cx="3106529" cy="210312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parkm\Desktop\PVDOMICS Images\bubbles\PERO, SUSAN; 77960430; 2015-6-20  10;16 AM\Bubbles-71_(702).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67" t="10000" r="167" b="-267"/>
          <a:stretch/>
        </p:blipFill>
        <p:spPr bwMode="auto">
          <a:xfrm>
            <a:off x="5791200" y="4546600"/>
            <a:ext cx="3106529" cy="2103120"/>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Arrow Connector 10"/>
          <p:cNvCxnSpPr/>
          <p:nvPr/>
        </p:nvCxnSpPr>
        <p:spPr>
          <a:xfrm>
            <a:off x="1752600" y="2057400"/>
            <a:ext cx="0" cy="609600"/>
          </a:xfrm>
          <a:prstGeom prst="straightConnector1">
            <a:avLst/>
          </a:prstGeom>
          <a:ln w="1905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7799" y="1360060"/>
            <a:ext cx="1159868" cy="646331"/>
          </a:xfrm>
          <a:prstGeom prst="rect">
            <a:avLst/>
          </a:prstGeom>
          <a:noFill/>
          <a:ln>
            <a:solidFill>
              <a:schemeClr val="tx1"/>
            </a:solidFill>
          </a:ln>
        </p:spPr>
        <p:txBody>
          <a:bodyPr wrap="square" rtlCol="0">
            <a:spAutoFit/>
          </a:bodyPr>
          <a:lstStyle/>
          <a:p>
            <a:r>
              <a:rPr lang="en-US" dirty="0"/>
              <a:t>Begin </a:t>
            </a:r>
            <a:r>
              <a:rPr lang="en-US" sz="1700" dirty="0"/>
              <a:t>Recording</a:t>
            </a:r>
            <a:r>
              <a:rPr lang="en-US" dirty="0"/>
              <a:t> </a:t>
            </a:r>
          </a:p>
        </p:txBody>
      </p:sp>
      <p:sp>
        <p:nvSpPr>
          <p:cNvPr id="14" name="TextBox 13"/>
          <p:cNvSpPr txBox="1"/>
          <p:nvPr/>
        </p:nvSpPr>
        <p:spPr>
          <a:xfrm>
            <a:off x="69912" y="2514600"/>
            <a:ext cx="1073088" cy="923330"/>
          </a:xfrm>
          <a:prstGeom prst="rect">
            <a:avLst/>
          </a:prstGeom>
          <a:noFill/>
          <a:ln>
            <a:solidFill>
              <a:schemeClr val="tx1"/>
            </a:solidFill>
          </a:ln>
        </p:spPr>
        <p:txBody>
          <a:bodyPr wrap="square" rtlCol="0">
            <a:spAutoFit/>
          </a:bodyPr>
          <a:lstStyle/>
          <a:p>
            <a:r>
              <a:rPr lang="en-US" dirty="0"/>
              <a:t>See bubbles enter RA</a:t>
            </a:r>
          </a:p>
        </p:txBody>
      </p:sp>
      <p:cxnSp>
        <p:nvCxnSpPr>
          <p:cNvPr id="18" name="Straight Arrow Connector 17"/>
          <p:cNvCxnSpPr/>
          <p:nvPr/>
        </p:nvCxnSpPr>
        <p:spPr>
          <a:xfrm>
            <a:off x="6477000" y="1899920"/>
            <a:ext cx="0" cy="609600"/>
          </a:xfrm>
          <a:prstGeom prst="straightConnector1">
            <a:avLst/>
          </a:prstGeom>
          <a:ln w="1905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477000" y="4262120"/>
            <a:ext cx="0" cy="609600"/>
          </a:xfrm>
          <a:prstGeom prst="straightConnector1">
            <a:avLst/>
          </a:prstGeom>
          <a:ln w="1905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752600" y="4343400"/>
            <a:ext cx="0" cy="609600"/>
          </a:xfrm>
          <a:prstGeom prst="straightConnector1">
            <a:avLst/>
          </a:prstGeom>
          <a:ln w="1905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4343400" y="4724400"/>
            <a:ext cx="1447800" cy="1477328"/>
          </a:xfrm>
          <a:prstGeom prst="rect">
            <a:avLst/>
          </a:prstGeom>
          <a:noFill/>
          <a:ln>
            <a:solidFill>
              <a:schemeClr val="tx1"/>
            </a:solidFill>
          </a:ln>
        </p:spPr>
        <p:txBody>
          <a:bodyPr wrap="square" rtlCol="0">
            <a:spAutoFit/>
          </a:bodyPr>
          <a:lstStyle/>
          <a:p>
            <a:r>
              <a:rPr lang="en-US" dirty="0" smtClean="0"/>
              <a:t>Negative for pulmonary shunt if no bubbles cross to LV/LA</a:t>
            </a:r>
            <a:endParaRPr lang="en-US" dirty="0"/>
          </a:p>
        </p:txBody>
      </p:sp>
      <p:sp>
        <p:nvSpPr>
          <p:cNvPr id="21" name="TextBox 20"/>
          <p:cNvSpPr txBox="1"/>
          <p:nvPr/>
        </p:nvSpPr>
        <p:spPr>
          <a:xfrm>
            <a:off x="4343400" y="2819400"/>
            <a:ext cx="1447800" cy="923330"/>
          </a:xfrm>
          <a:prstGeom prst="rect">
            <a:avLst/>
          </a:prstGeom>
          <a:noFill/>
          <a:ln>
            <a:solidFill>
              <a:schemeClr val="tx1"/>
            </a:solidFill>
          </a:ln>
        </p:spPr>
        <p:txBody>
          <a:bodyPr wrap="square" rtlCol="0">
            <a:spAutoFit/>
          </a:bodyPr>
          <a:lstStyle/>
          <a:p>
            <a:r>
              <a:rPr lang="en-US" dirty="0" smtClean="0"/>
              <a:t>Achieve Full opacification of RV/RA</a:t>
            </a:r>
            <a:endParaRPr lang="en-US" dirty="0"/>
          </a:p>
        </p:txBody>
      </p:sp>
      <p:sp>
        <p:nvSpPr>
          <p:cNvPr id="26" name="TextBox 25"/>
          <p:cNvSpPr txBox="1"/>
          <p:nvPr/>
        </p:nvSpPr>
        <p:spPr>
          <a:xfrm>
            <a:off x="69912" y="4267200"/>
            <a:ext cx="1073088" cy="1477328"/>
          </a:xfrm>
          <a:prstGeom prst="rect">
            <a:avLst/>
          </a:prstGeom>
          <a:noFill/>
          <a:ln>
            <a:solidFill>
              <a:schemeClr val="tx1"/>
            </a:solidFill>
          </a:ln>
        </p:spPr>
        <p:txBody>
          <a:bodyPr wrap="square" rtlCol="0">
            <a:spAutoFit/>
          </a:bodyPr>
          <a:lstStyle/>
          <a:p>
            <a:r>
              <a:rPr lang="en-US" dirty="0"/>
              <a:t>Continue </a:t>
            </a:r>
            <a:r>
              <a:rPr lang="en-US" dirty="0" smtClean="0"/>
              <a:t>recording</a:t>
            </a:r>
          </a:p>
          <a:p>
            <a:r>
              <a:rPr lang="en-US" dirty="0"/>
              <a:t>for 10  beats </a:t>
            </a:r>
          </a:p>
          <a:p>
            <a:endParaRPr lang="en-US" dirty="0"/>
          </a:p>
        </p:txBody>
      </p:sp>
      <p:sp>
        <p:nvSpPr>
          <p:cNvPr id="29" name="TextBox 28"/>
          <p:cNvSpPr txBox="1"/>
          <p:nvPr/>
        </p:nvSpPr>
        <p:spPr>
          <a:xfrm>
            <a:off x="4343400" y="762000"/>
            <a:ext cx="1447800" cy="923330"/>
          </a:xfrm>
          <a:prstGeom prst="rect">
            <a:avLst/>
          </a:prstGeom>
          <a:noFill/>
          <a:ln>
            <a:solidFill>
              <a:schemeClr val="tx1"/>
            </a:solidFill>
          </a:ln>
        </p:spPr>
        <p:txBody>
          <a:bodyPr wrap="square" rtlCol="0">
            <a:spAutoFit/>
          </a:bodyPr>
          <a:lstStyle/>
          <a:p>
            <a:r>
              <a:rPr lang="en-US" dirty="0" smtClean="0"/>
              <a:t>Continuous recording in buffer</a:t>
            </a:r>
            <a:endParaRPr lang="en-US" dirty="0"/>
          </a:p>
        </p:txBody>
      </p:sp>
      <p:sp>
        <p:nvSpPr>
          <p:cNvPr id="30" name="TextBox 29"/>
          <p:cNvSpPr txBox="1"/>
          <p:nvPr/>
        </p:nvSpPr>
        <p:spPr>
          <a:xfrm>
            <a:off x="69912" y="76200"/>
            <a:ext cx="1055996" cy="923330"/>
          </a:xfrm>
          <a:prstGeom prst="rect">
            <a:avLst/>
          </a:prstGeom>
          <a:noFill/>
          <a:ln>
            <a:solidFill>
              <a:schemeClr val="tx1"/>
            </a:solidFill>
          </a:ln>
        </p:spPr>
        <p:txBody>
          <a:bodyPr wrap="square" rtlCol="0">
            <a:spAutoFit/>
          </a:bodyPr>
          <a:lstStyle/>
          <a:p>
            <a:r>
              <a:rPr lang="en-US" dirty="0" smtClean="0"/>
              <a:t>Apical 4 or subcostal</a:t>
            </a:r>
            <a:endParaRPr lang="en-US" dirty="0"/>
          </a:p>
        </p:txBody>
      </p:sp>
      <p:sp>
        <p:nvSpPr>
          <p:cNvPr id="31" name="TextBox 30"/>
          <p:cNvSpPr txBox="1"/>
          <p:nvPr/>
        </p:nvSpPr>
        <p:spPr>
          <a:xfrm>
            <a:off x="0" y="2069068"/>
            <a:ext cx="1149288" cy="369332"/>
          </a:xfrm>
          <a:prstGeom prst="rect">
            <a:avLst/>
          </a:prstGeom>
          <a:noFill/>
        </p:spPr>
        <p:txBody>
          <a:bodyPr wrap="square" rtlCol="0">
            <a:spAutoFit/>
          </a:bodyPr>
          <a:lstStyle/>
          <a:p>
            <a:pPr algn="ctr"/>
            <a:r>
              <a:rPr lang="en-US" b="1" i="1" dirty="0" smtClean="0">
                <a:solidFill>
                  <a:srgbClr val="FFFF00"/>
                </a:solidFill>
              </a:rPr>
              <a:t>Inject</a:t>
            </a:r>
            <a:endParaRPr lang="en-US" b="1" i="1" dirty="0">
              <a:solidFill>
                <a:srgbClr val="FFFF00"/>
              </a:solidFill>
            </a:endParaRPr>
          </a:p>
        </p:txBody>
      </p:sp>
      <p:sp>
        <p:nvSpPr>
          <p:cNvPr id="2" name="Slide Number Placeholder 1"/>
          <p:cNvSpPr>
            <a:spLocks noGrp="1"/>
          </p:cNvSpPr>
          <p:nvPr>
            <p:ph type="sldNum" sz="quarter" idx="12"/>
          </p:nvPr>
        </p:nvSpPr>
        <p:spPr/>
        <p:txBody>
          <a:bodyPr/>
          <a:lstStyle/>
          <a:p>
            <a:fld id="{010617E4-0856-40ED-AA07-9DC7726CB606}" type="slidenum">
              <a:rPr lang="en-US" smtClean="0"/>
              <a:t>64</a:t>
            </a:fld>
            <a:endParaRPr lang="en-US"/>
          </a:p>
        </p:txBody>
      </p:sp>
    </p:spTree>
    <p:extLst>
      <p:ext uri="{BB962C8B-B14F-4D97-AF65-F5344CB8AC3E}">
        <p14:creationId xmlns:p14="http://schemas.microsoft.com/office/powerpoint/2010/main" val="30356856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Agitated Saline Bubble </a:t>
            </a:r>
            <a:r>
              <a:rPr lang="en-US" dirty="0" smtClean="0"/>
              <a:t>Study</a:t>
            </a:r>
            <a:endParaRPr lang="en-US" dirty="0"/>
          </a:p>
        </p:txBody>
      </p:sp>
      <p:pic>
        <p:nvPicPr>
          <p:cNvPr id="5" name="Bubbles-51.avi">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rotWithShape="1">
          <a:blip r:embed="rId9"/>
          <a:srcRect t="10534"/>
          <a:stretch/>
        </p:blipFill>
        <p:spPr>
          <a:xfrm>
            <a:off x="383088" y="1752600"/>
            <a:ext cx="4038600" cy="2709863"/>
          </a:xfrm>
        </p:spPr>
      </p:pic>
      <p:pic>
        <p:nvPicPr>
          <p:cNvPr id="6" name="Image-.saline injection_positive54.avi">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rotWithShape="1">
          <a:blip r:embed="rId10"/>
          <a:srcRect t="10534"/>
          <a:stretch/>
        </p:blipFill>
        <p:spPr>
          <a:xfrm>
            <a:off x="4648200" y="2666999"/>
            <a:ext cx="4038600" cy="2709863"/>
          </a:xfrm>
        </p:spPr>
      </p:pic>
      <p:sp>
        <p:nvSpPr>
          <p:cNvPr id="7" name="TextBox 6"/>
          <p:cNvSpPr txBox="1"/>
          <p:nvPr/>
        </p:nvSpPr>
        <p:spPr>
          <a:xfrm>
            <a:off x="533400" y="4495800"/>
            <a:ext cx="3886200" cy="369332"/>
          </a:xfrm>
          <a:prstGeom prst="rect">
            <a:avLst/>
          </a:prstGeom>
          <a:noFill/>
        </p:spPr>
        <p:txBody>
          <a:bodyPr wrap="square" rtlCol="0">
            <a:spAutoFit/>
          </a:bodyPr>
          <a:lstStyle/>
          <a:p>
            <a:pPr algn="ctr"/>
            <a:r>
              <a:rPr lang="en-US" dirty="0" smtClean="0"/>
              <a:t>Negative</a:t>
            </a:r>
            <a:endParaRPr lang="en-US" dirty="0"/>
          </a:p>
        </p:txBody>
      </p:sp>
      <p:sp>
        <p:nvSpPr>
          <p:cNvPr id="8" name="TextBox 7"/>
          <p:cNvSpPr txBox="1"/>
          <p:nvPr/>
        </p:nvSpPr>
        <p:spPr>
          <a:xfrm>
            <a:off x="4648200" y="5486400"/>
            <a:ext cx="4038600" cy="369332"/>
          </a:xfrm>
          <a:prstGeom prst="rect">
            <a:avLst/>
          </a:prstGeom>
          <a:noFill/>
        </p:spPr>
        <p:txBody>
          <a:bodyPr wrap="square" rtlCol="0">
            <a:spAutoFit/>
          </a:bodyPr>
          <a:lstStyle/>
          <a:p>
            <a:pPr algn="ctr"/>
            <a:r>
              <a:rPr lang="en-US" dirty="0" smtClean="0"/>
              <a:t>Positive early detection in LV </a:t>
            </a:r>
            <a:endParaRPr lang="en-US" dirty="0"/>
          </a:p>
        </p:txBody>
      </p:sp>
      <p:sp>
        <p:nvSpPr>
          <p:cNvPr id="3" name="Slide Number Placeholder 2"/>
          <p:cNvSpPr>
            <a:spLocks noGrp="1"/>
          </p:cNvSpPr>
          <p:nvPr>
            <p:ph type="sldNum" sz="quarter" idx="12"/>
          </p:nvPr>
        </p:nvSpPr>
        <p:spPr/>
        <p:txBody>
          <a:bodyPr/>
          <a:lstStyle/>
          <a:p>
            <a:fld id="{010617E4-0856-40ED-AA07-9DC7726CB606}" type="slidenum">
              <a:rPr lang="en-US" smtClean="0"/>
              <a:t>65</a:t>
            </a:fld>
            <a:endParaRPr lang="en-US"/>
          </a:p>
        </p:txBody>
      </p:sp>
      <p:pic>
        <p:nvPicPr>
          <p:cNvPr id="13" name="Audio 12">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372663506"/>
      </p:ext>
    </p:extLst>
  </p:cSld>
  <p:clrMapOvr>
    <a:masterClrMapping/>
  </p:clrMapOvr>
  <mc:AlternateContent xmlns:mc="http://schemas.openxmlformats.org/markup-compatibility/2006" xmlns:p14="http://schemas.microsoft.com/office/powerpoint/2010/main">
    <mc:Choice Requires="p14">
      <p:transition spd="slow" p14:dur="2000" advTm="57784"/>
    </mc:Choice>
    <mc:Fallback xmlns="">
      <p:transition spd="slow" advTm="57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3291" fill="hold"/>
                                        <p:tgtEl>
                                          <p:spTgt spid="5"/>
                                        </p:tgtEl>
                                      </p:cBhvr>
                                    </p:cmd>
                                  </p:childTnLst>
                                </p:cTn>
                              </p:par>
                            </p:childTnLst>
                          </p:cTn>
                        </p:par>
                        <p:par>
                          <p:cTn id="10" fill="hold">
                            <p:stCondLst>
                              <p:cond delay="13292"/>
                            </p:stCondLst>
                            <p:childTnLst>
                              <p:par>
                                <p:cTn id="11" presetID="1" presetClass="mediacall" presetSubtype="0" fill="hold" nodeType="afterEffect">
                                  <p:stCondLst>
                                    <p:cond delay="0"/>
                                  </p:stCondLst>
                                  <p:childTnLst>
                                    <p:cmd type="call" cmd="playFrom(0.0)">
                                      <p:cBhvr>
                                        <p:cTn id="12" dur="1812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5"/>
                </p:tgtEl>
              </p:cMediaNode>
            </p:video>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5"/>
                                        </p:tgtEl>
                                      </p:cBhvr>
                                    </p:cmd>
                                  </p:childTnLst>
                                </p:cTn>
                              </p:par>
                            </p:childTnLst>
                          </p:cTn>
                        </p:par>
                      </p:childTnLst>
                    </p:cTn>
                  </p:par>
                </p:childTnLst>
              </p:cTn>
              <p:nextCondLst>
                <p:cond evt="onClick" delay="0">
                  <p:tgtEl>
                    <p:spTgt spid="5"/>
                  </p:tgtEl>
                </p:cond>
              </p:nextCondLst>
            </p:seq>
            <p:audio isNarration="1">
              <p:cMediaNode vol="80000" showWhenStopped="0">
                <p:cTn id="19" fill="hold" display="0">
                  <p:stCondLst>
                    <p:cond delay="indefinite"/>
                  </p:stCondLst>
                  <p:endCondLst>
                    <p:cond evt="onStopAudio" delay="0">
                      <p:tgtEl>
                        <p:sldTgt/>
                      </p:tgtEl>
                    </p:cond>
                  </p:endCondLst>
                </p:cTn>
                <p:tgtEl>
                  <p:spTgt spid="13"/>
                </p:tgtEl>
              </p:cMediaNode>
            </p:audio>
            <p:video>
              <p:cMediaNode vol="80000">
                <p:cTn id="20" repeatCount="indefinite" fill="hold" display="0">
                  <p:stCondLst>
                    <p:cond delay="indefinite"/>
                  </p:stCondLst>
                </p:cTn>
                <p:tgtEl>
                  <p:spTgt spid="6"/>
                </p:tgtEl>
              </p:cMediaNode>
            </p:video>
            <p:seq concurrent="1" nextAc="seek">
              <p:cTn id="21" restart="whenNotActive" fill="hold" evtFilter="cancelBubble" nodeType="interactiveSeq">
                <p:stCondLst>
                  <p:cond evt="onClick" delay="0">
                    <p:tgtEl>
                      <p:spTgt spid="6"/>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6"/>
                                        </p:tgtEl>
                                      </p:cBhvr>
                                    </p:cmd>
                                  </p:childTnLst>
                                </p:cTn>
                              </p:par>
                            </p:childTnLst>
                          </p:cTn>
                        </p:par>
                      </p:childTnLst>
                    </p:cTn>
                  </p:par>
                </p:childTnLst>
              </p:cTn>
              <p:nextCondLst>
                <p:cond evt="onClick" delay="0">
                  <p:tgtEl>
                    <p:spTgt spid="6"/>
                  </p:tgtEl>
                </p:cond>
              </p:nextCondLst>
            </p:seq>
          </p:childTnLst>
        </p:cTn>
      </p:par>
    </p:tnLst>
  </p:timing>
  <p:extLst mod="1">
    <p:ext uri="{E180D4A7-C9FB-4DFB-919C-405C955672EB}">
      <p14:showEvtLst xmlns:p14="http://schemas.microsoft.com/office/powerpoint/2010/main">
        <p14:playEvt time="8" objId="5"/>
        <p14:playEvt time="13644" objId="5"/>
        <p14:seekEvt time="18325" objId="5" seek="187"/>
        <p14:seekEvt time="20848" objId="5" seek="534"/>
        <p14:stopEvt time="23612" objId="5"/>
        <p14:playEvt time="23808" objId="5"/>
        <p14:playEvt time="37324" objId="5"/>
        <p14:playEvt time="39462" objId="6"/>
        <p14:playEvt time="50732" objId="5"/>
        <p14:pauseEvt time="55056" objId="5"/>
        <p14:pauseEvt time="55056" objId="6"/>
        <p14:stopEvt time="57784" objId="5"/>
        <p14:stopEvt time="57784" objId="6"/>
      </p14:showEvtLst>
    </p:ext>
  </p:extLs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normAutofit/>
          </a:bodyPr>
          <a:lstStyle/>
          <a:p>
            <a:r>
              <a:rPr lang="en-US" dirty="0" smtClean="0"/>
              <a:t>Agitated Saline to Enhance TR Jet</a:t>
            </a:r>
            <a:endParaRPr lang="en-US" dirty="0"/>
          </a:p>
        </p:txBody>
      </p:sp>
      <p:sp>
        <p:nvSpPr>
          <p:cNvPr id="8" name="Content Placeholder 7"/>
          <p:cNvSpPr>
            <a:spLocks noGrp="1"/>
          </p:cNvSpPr>
          <p:nvPr>
            <p:ph sz="half" idx="1"/>
          </p:nvPr>
        </p:nvSpPr>
        <p:spPr/>
        <p:txBody>
          <a:bodyPr/>
          <a:lstStyle/>
          <a:p>
            <a:r>
              <a:rPr lang="en-US" dirty="0" smtClean="0"/>
              <a:t>Pre Agitated Saline </a:t>
            </a:r>
            <a:endParaRPr lang="en-US" dirty="0"/>
          </a:p>
        </p:txBody>
      </p:sp>
      <p:sp>
        <p:nvSpPr>
          <p:cNvPr id="10" name="Content Placeholder 9"/>
          <p:cNvSpPr>
            <a:spLocks noGrp="1"/>
          </p:cNvSpPr>
          <p:nvPr>
            <p:ph sz="half" idx="2"/>
          </p:nvPr>
        </p:nvSpPr>
        <p:spPr/>
        <p:txBody>
          <a:bodyPr/>
          <a:lstStyle/>
          <a:p>
            <a:r>
              <a:rPr lang="en-US" dirty="0" smtClean="0"/>
              <a:t>Post Agitated Saline</a:t>
            </a:r>
            <a:endParaRPr lang="en-US" dirty="0"/>
          </a:p>
        </p:txBody>
      </p:sp>
      <p:pic>
        <p:nvPicPr>
          <p:cNvPr id="4098"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r="50749" b="11124"/>
          <a:stretch/>
        </p:blipFill>
        <p:spPr bwMode="auto">
          <a:xfrm>
            <a:off x="304800" y="2895600"/>
            <a:ext cx="4186423" cy="3291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rotWithShape="1">
          <a:blip r:embed="rId6">
            <a:extLst>
              <a:ext uri="{28A0092B-C50C-407E-A947-70E740481C1C}">
                <a14:useLocalDpi xmlns:a14="http://schemas.microsoft.com/office/drawing/2010/main" val="0"/>
              </a:ext>
            </a:extLst>
          </a:blip>
          <a:srcRect l="50726"/>
          <a:stretch/>
        </p:blipFill>
        <p:spPr bwMode="auto">
          <a:xfrm>
            <a:off x="4724400" y="2895600"/>
            <a:ext cx="4091664" cy="3291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p:cNvSpPr>
            <a:spLocks noGrp="1"/>
          </p:cNvSpPr>
          <p:nvPr>
            <p:ph type="sldNum" sz="quarter" idx="12"/>
          </p:nvPr>
        </p:nvSpPr>
        <p:spPr/>
        <p:txBody>
          <a:bodyPr/>
          <a:lstStyle/>
          <a:p>
            <a:fld id="{010617E4-0856-40ED-AA07-9DC7726CB606}" type="slidenum">
              <a:rPr lang="en-US" smtClean="0"/>
              <a:t>66</a:t>
            </a:fld>
            <a:endParaRPr lang="en-US"/>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136539920"/>
      </p:ext>
    </p:extLst>
  </p:cSld>
  <p:clrMapOvr>
    <a:masterClrMapping/>
  </p:clrMapOvr>
  <mc:AlternateContent xmlns:mc="http://schemas.openxmlformats.org/markup-compatibility/2006" xmlns:p14="http://schemas.microsoft.com/office/powerpoint/2010/main">
    <mc:Choice Requires="p14">
      <p:transition spd="slow" p14:dur="2000" advTm="15072"/>
    </mc:Choice>
    <mc:Fallback xmlns="">
      <p:transition spd="slow" advTm="15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Subcostal Imaging</a:t>
            </a:r>
            <a:endParaRPr lang="en-US" dirty="0"/>
          </a:p>
        </p:txBody>
      </p:sp>
      <p:sp>
        <p:nvSpPr>
          <p:cNvPr id="5" name="Content Placeholder 4"/>
          <p:cNvSpPr>
            <a:spLocks noGrp="1"/>
          </p:cNvSpPr>
          <p:nvPr>
            <p:ph idx="1"/>
          </p:nvPr>
        </p:nvSpPr>
        <p:spPr/>
        <p:txBody>
          <a:bodyPr>
            <a:noAutofit/>
          </a:bodyPr>
          <a:lstStyle/>
          <a:p>
            <a:r>
              <a:rPr lang="en-US" sz="2400" dirty="0" smtClean="0"/>
              <a:t>2D </a:t>
            </a:r>
            <a:r>
              <a:rPr lang="en-US" sz="2400" dirty="0"/>
              <a:t>four chamber </a:t>
            </a:r>
            <a:r>
              <a:rPr lang="en-US" sz="2400" dirty="0" smtClean="0"/>
              <a:t>Image</a:t>
            </a:r>
          </a:p>
          <a:p>
            <a:r>
              <a:rPr lang="en-US" sz="2400" dirty="0" smtClean="0"/>
              <a:t>Zoom </a:t>
            </a:r>
            <a:r>
              <a:rPr lang="en-US" sz="2400" dirty="0"/>
              <a:t>on RV freewall for RV </a:t>
            </a:r>
            <a:r>
              <a:rPr lang="en-US" sz="2400" dirty="0" smtClean="0"/>
              <a:t>thickness</a:t>
            </a:r>
          </a:p>
          <a:p>
            <a:r>
              <a:rPr lang="en-US" sz="2400" dirty="0" smtClean="0"/>
              <a:t>Zoom </a:t>
            </a:r>
            <a:r>
              <a:rPr lang="en-US" sz="2400" dirty="0"/>
              <a:t>on </a:t>
            </a:r>
            <a:r>
              <a:rPr lang="en-US" sz="2400" dirty="0" smtClean="0"/>
              <a:t>IAS</a:t>
            </a:r>
          </a:p>
          <a:p>
            <a:r>
              <a:rPr lang="en-US" sz="2400" dirty="0" smtClean="0"/>
              <a:t>Color</a:t>
            </a:r>
            <a:r>
              <a:rPr lang="en-US" sz="2400" dirty="0"/>
              <a:t>, </a:t>
            </a:r>
            <a:r>
              <a:rPr lang="en-US" sz="2400" dirty="0">
                <a:solidFill>
                  <a:srgbClr val="FFFF00"/>
                </a:solidFill>
              </a:rPr>
              <a:t>lower color scale to 35-40 cm/sec </a:t>
            </a:r>
            <a:r>
              <a:rPr lang="en-US" sz="2400" dirty="0"/>
              <a:t>then PW </a:t>
            </a:r>
            <a:r>
              <a:rPr lang="en-US" sz="2400" dirty="0" smtClean="0"/>
              <a:t>Doppler, </a:t>
            </a:r>
            <a:r>
              <a:rPr lang="en-US" sz="2400" dirty="0"/>
              <a:t>if shunt is suspected </a:t>
            </a:r>
            <a:r>
              <a:rPr lang="en-US" sz="2400" dirty="0" smtClean="0"/>
              <a:t>follow with </a:t>
            </a:r>
            <a:r>
              <a:rPr lang="en-US" sz="2400" dirty="0"/>
              <a:t>CW </a:t>
            </a:r>
            <a:r>
              <a:rPr lang="en-US" sz="2400" dirty="0" smtClean="0"/>
              <a:t>Doppler</a:t>
            </a:r>
          </a:p>
          <a:p>
            <a:r>
              <a:rPr lang="en-US" sz="2400" dirty="0" smtClean="0"/>
              <a:t>2D </a:t>
            </a:r>
            <a:r>
              <a:rPr lang="en-US" sz="2400" dirty="0"/>
              <a:t>image of IVC during normal </a:t>
            </a:r>
            <a:r>
              <a:rPr lang="en-US" sz="2400" dirty="0" smtClean="0"/>
              <a:t>respiration</a:t>
            </a:r>
          </a:p>
          <a:p>
            <a:r>
              <a:rPr lang="en-US" sz="2400" dirty="0" smtClean="0"/>
              <a:t>M-mode </a:t>
            </a:r>
            <a:r>
              <a:rPr lang="en-US" sz="2400" dirty="0"/>
              <a:t>IVC to document respiratory collapse with “</a:t>
            </a:r>
            <a:r>
              <a:rPr lang="en-US" sz="2400" dirty="0" smtClean="0"/>
              <a:t>sniff”</a:t>
            </a:r>
          </a:p>
          <a:p>
            <a:r>
              <a:rPr lang="en-US" sz="2400" dirty="0" smtClean="0"/>
              <a:t>Color </a:t>
            </a:r>
            <a:r>
              <a:rPr lang="en-US" sz="2400" dirty="0"/>
              <a:t>Doppler </a:t>
            </a:r>
            <a:r>
              <a:rPr lang="en-US" sz="2400" dirty="0" smtClean="0"/>
              <a:t>IVC </a:t>
            </a:r>
          </a:p>
          <a:p>
            <a:r>
              <a:rPr lang="en-US" sz="2400" dirty="0" smtClean="0"/>
              <a:t>PW </a:t>
            </a:r>
            <a:r>
              <a:rPr lang="en-US" sz="2400" dirty="0"/>
              <a:t>Doppler </a:t>
            </a:r>
            <a:r>
              <a:rPr lang="en-US" sz="2400" dirty="0" smtClean="0"/>
              <a:t>in </a:t>
            </a:r>
            <a:r>
              <a:rPr lang="en-US" sz="2400" dirty="0"/>
              <a:t>hepatic </a:t>
            </a:r>
            <a:r>
              <a:rPr lang="en-US" sz="2400" dirty="0" smtClean="0"/>
              <a:t>vein</a:t>
            </a:r>
          </a:p>
          <a:p>
            <a:r>
              <a:rPr lang="en-US" sz="2400" dirty="0"/>
              <a:t>Visualize Abdominal Aorta, then Color and PW Doppler </a:t>
            </a:r>
          </a:p>
          <a:p>
            <a:endParaRPr lang="en-US" sz="2400" dirty="0"/>
          </a:p>
          <a:p>
            <a:endParaRPr lang="en-US" sz="2400" dirty="0"/>
          </a:p>
        </p:txBody>
      </p:sp>
      <p:sp>
        <p:nvSpPr>
          <p:cNvPr id="3" name="Slide Number Placeholder 2"/>
          <p:cNvSpPr>
            <a:spLocks noGrp="1"/>
          </p:cNvSpPr>
          <p:nvPr>
            <p:ph type="sldNum" sz="quarter" idx="12"/>
          </p:nvPr>
        </p:nvSpPr>
        <p:spPr/>
        <p:txBody>
          <a:bodyPr/>
          <a:lstStyle/>
          <a:p>
            <a:fld id="{010617E4-0856-40ED-AA07-9DC7726CB606}" type="slidenum">
              <a:rPr lang="en-US" smtClean="0"/>
              <a:t>67</a:t>
            </a:fld>
            <a:endParaRPr lang="en-US"/>
          </a:p>
        </p:txBody>
      </p:sp>
    </p:spTree>
    <p:extLst>
      <p:ext uri="{BB962C8B-B14F-4D97-AF65-F5344CB8AC3E}">
        <p14:creationId xmlns:p14="http://schemas.microsoft.com/office/powerpoint/2010/main" val="17258742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ubs_RVFWT118.av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4636611" y="1905000"/>
            <a:ext cx="4354989" cy="2971800"/>
          </a:xfrm>
          <a:prstGeom prst="rect">
            <a:avLst/>
          </a:prstGeom>
        </p:spPr>
      </p:pic>
      <p:sp>
        <p:nvSpPr>
          <p:cNvPr id="2" name="Title 1"/>
          <p:cNvSpPr>
            <a:spLocks noGrp="1"/>
          </p:cNvSpPr>
          <p:nvPr>
            <p:ph type="title"/>
          </p:nvPr>
        </p:nvSpPr>
        <p:spPr/>
        <p:txBody>
          <a:bodyPr>
            <a:normAutofit fontScale="90000"/>
          </a:bodyPr>
          <a:lstStyle/>
          <a:p>
            <a:r>
              <a:rPr lang="en-US" dirty="0" smtClean="0"/>
              <a:t>Subcostal Imaging</a:t>
            </a:r>
            <a:br>
              <a:rPr lang="en-US" dirty="0" smtClean="0"/>
            </a:br>
            <a:r>
              <a:rPr lang="en-US" dirty="0" smtClean="0"/>
              <a:t>RV Thickness</a:t>
            </a:r>
            <a:endParaRPr lang="en-US" dirty="0"/>
          </a:p>
        </p:txBody>
      </p:sp>
      <p:pic>
        <p:nvPicPr>
          <p:cNvPr id="14" name="Content Placeholder 13"/>
          <p:cNvPicPr>
            <a:picLocks noGrp="1" noChangeAspect="1"/>
          </p:cNvPicPr>
          <p:nvPr>
            <p:ph sz="half" idx="1"/>
          </p:nvPr>
        </p:nvPicPr>
        <p:blipFill>
          <a:blip r:embed="rId8">
            <a:extLst>
              <a:ext uri="{28A0092B-C50C-407E-A947-70E740481C1C}">
                <a14:useLocalDpi xmlns:a14="http://schemas.microsoft.com/office/drawing/2010/main" val="0"/>
              </a:ext>
            </a:extLst>
          </a:blip>
          <a:stretch>
            <a:fillRect/>
          </a:stretch>
        </p:blipFill>
        <p:spPr>
          <a:xfrm>
            <a:off x="158277" y="1524000"/>
            <a:ext cx="4399655" cy="3002280"/>
          </a:xfrm>
        </p:spPr>
      </p:pic>
      <p:sp>
        <p:nvSpPr>
          <p:cNvPr id="3" name="Slide Number Placeholder 2"/>
          <p:cNvSpPr>
            <a:spLocks noGrp="1"/>
          </p:cNvSpPr>
          <p:nvPr>
            <p:ph type="sldNum" sz="quarter" idx="12"/>
          </p:nvPr>
        </p:nvSpPr>
        <p:spPr/>
        <p:txBody>
          <a:bodyPr/>
          <a:lstStyle/>
          <a:p>
            <a:fld id="{010617E4-0856-40ED-AA07-9DC7726CB606}" type="slidenum">
              <a:rPr lang="en-US" smtClean="0"/>
              <a:t>68</a:t>
            </a:fld>
            <a:endParaRPr lang="en-US"/>
          </a:p>
        </p:txBody>
      </p:sp>
      <p:pic>
        <p:nvPicPr>
          <p:cNvPr id="7" name="Content Placeholder 14"/>
          <p:cNvPicPr>
            <a:picLocks noGrp="1" noChangeAspect="1"/>
          </p:cNvPicPr>
          <p:nvPr>
            <p:ph sz="half" idx="1"/>
          </p:nvPr>
        </p:nvPicPr>
        <p:blipFill>
          <a:blip r:embed="rId9">
            <a:extLst>
              <a:ext uri="{28A0092B-C50C-407E-A947-70E740481C1C}">
                <a14:useLocalDpi xmlns:a14="http://schemas.microsoft.com/office/drawing/2010/main" val="0"/>
              </a:ext>
            </a:extLst>
          </a:blip>
          <a:stretch>
            <a:fillRect/>
          </a:stretch>
        </p:blipFill>
        <p:spPr>
          <a:xfrm>
            <a:off x="461889" y="4114800"/>
            <a:ext cx="3623596" cy="2472705"/>
          </a:xfrm>
        </p:spPr>
      </p:pic>
      <p:pic>
        <p:nvPicPr>
          <p:cNvPr id="5" name="Audio 4">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175851032"/>
      </p:ext>
    </p:extLst>
  </p:cSld>
  <p:clrMapOvr>
    <a:masterClrMapping/>
  </p:clrMapOvr>
  <mc:AlternateContent xmlns:mc="http://schemas.openxmlformats.org/markup-compatibility/2006" xmlns:p14="http://schemas.microsoft.com/office/powerpoint/2010/main">
    <mc:Choice Requires="p14">
      <p:transition spd="slow" p14:dur="2000" advTm="21232"/>
    </mc:Choice>
    <mc:Fallback xmlns="">
      <p:transition spd="slow" advTm="21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6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4"/>
                </p:tgtEl>
              </p:cMediaNode>
            </p:video>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6"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58" objId="4"/>
        <p14:playEvt time="2102" objId="4"/>
        <p14:playEvt time="3674" objId="4"/>
        <p14:playEvt time="6004" objId="4"/>
        <p14:playEvt time="7885" objId="4"/>
        <p14:playEvt time="9459" objId="4"/>
        <p14:playEvt time="11686" objId="4"/>
        <p14:playEvt time="13577" objId="4"/>
        <p14:playEvt time="15328" objId="4"/>
        <p14:playEvt time="16893" objId="4"/>
        <p14:playEvt time="19089" objId="4"/>
        <p14:playEvt time="20659" objId="4"/>
        <p14:stopEvt time="21232" objId="4"/>
      </p14:showEvtLst>
    </p:ext>
  </p:extLst>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Subcostal Imaging</a:t>
            </a:r>
            <a:br>
              <a:rPr lang="en-US" dirty="0"/>
            </a:br>
            <a:r>
              <a:rPr lang="en-US" dirty="0"/>
              <a:t>RV Thickness</a:t>
            </a:r>
          </a:p>
        </p:txBody>
      </p:sp>
      <p:pic>
        <p:nvPicPr>
          <p:cNvPr id="6" name="Image-Subs RVFWT134.avi">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4"/>
          <a:stretch>
            <a:fillRect/>
          </a:stretch>
        </p:blipFill>
        <p:spPr>
          <a:xfrm>
            <a:off x="4648200" y="2484438"/>
            <a:ext cx="4038600" cy="2755900"/>
          </a:xfrm>
        </p:spPr>
      </p:pic>
      <p:pic>
        <p:nvPicPr>
          <p:cNvPr id="5" name="Content Placeholder 14"/>
          <p:cNvPicPr>
            <a:picLocks noGrp="1" noChangeAspect="1"/>
          </p:cNvPicPr>
          <p:nvPr>
            <p:ph sz="half" idx="1"/>
          </p:nvPr>
        </p:nvPicPr>
        <p:blipFill>
          <a:blip r:embed="rId5">
            <a:extLst>
              <a:ext uri="{28A0092B-C50C-407E-A947-70E740481C1C}">
                <a14:useLocalDpi xmlns:a14="http://schemas.microsoft.com/office/drawing/2010/main" val="0"/>
              </a:ext>
            </a:extLst>
          </a:blip>
          <a:stretch>
            <a:fillRect/>
          </a:stretch>
        </p:blipFill>
        <p:spPr>
          <a:xfrm>
            <a:off x="457200" y="2485231"/>
            <a:ext cx="4038600" cy="2755900"/>
          </a:xfrm>
        </p:spPr>
      </p:pic>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3400" y="2743200"/>
            <a:ext cx="1524000" cy="280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 name="Straight Connector 9"/>
          <p:cNvCxnSpPr/>
          <p:nvPr/>
        </p:nvCxnSpPr>
        <p:spPr>
          <a:xfrm>
            <a:off x="2362200" y="3100387"/>
            <a:ext cx="0" cy="176213"/>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p:txBody>
          <a:bodyPr/>
          <a:lstStyle/>
          <a:p>
            <a:fld id="{010617E4-0856-40ED-AA07-9DC7726CB606}" type="slidenum">
              <a:rPr lang="en-US" smtClean="0"/>
              <a:t>69</a:t>
            </a:fld>
            <a:endParaRPr lang="en-US"/>
          </a:p>
        </p:txBody>
      </p:sp>
    </p:spTree>
    <p:extLst>
      <p:ext uri="{BB962C8B-B14F-4D97-AF65-F5344CB8AC3E}">
        <p14:creationId xmlns:p14="http://schemas.microsoft.com/office/powerpoint/2010/main" val="18636980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91202" name="Rectangle 2"/>
          <p:cNvSpPr>
            <a:spLocks noGrp="1" noChangeArrowheads="1"/>
          </p:cNvSpPr>
          <p:nvPr>
            <p:ph type="title"/>
          </p:nvPr>
        </p:nvSpPr>
        <p:spPr/>
        <p:txBody>
          <a:bodyPr>
            <a:normAutofit fontScale="90000"/>
          </a:bodyPr>
          <a:lstStyle/>
          <a:p>
            <a:r>
              <a:rPr lang="en-US" dirty="0" smtClean="0"/>
              <a:t> </a:t>
            </a:r>
            <a:r>
              <a:rPr lang="en-US" dirty="0"/>
              <a:t>F</a:t>
            </a:r>
            <a:r>
              <a:rPr lang="en-US" dirty="0" smtClean="0"/>
              <a:t>rontal </a:t>
            </a:r>
            <a:r>
              <a:rPr lang="en-US" dirty="0"/>
              <a:t>View- Evaluate for Shunting</a:t>
            </a:r>
            <a:r>
              <a:rPr lang="en-US" dirty="0" smtClean="0"/>
              <a:t/>
            </a:r>
            <a:br>
              <a:rPr lang="en-US" dirty="0" smtClean="0"/>
            </a:br>
            <a:r>
              <a:rPr lang="en-US" dirty="0" smtClean="0"/>
              <a:t>Color </a:t>
            </a:r>
            <a:r>
              <a:rPr lang="en-US" dirty="0"/>
              <a:t>Flow for PFO/ASD</a:t>
            </a:r>
          </a:p>
        </p:txBody>
      </p:sp>
      <p:pic>
        <p:nvPicPr>
          <p:cNvPr id="19" name="Content Placeholder 18"/>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69397" y="1520232"/>
            <a:ext cx="3751989" cy="2560320"/>
          </a:xfrm>
        </p:spPr>
      </p:pic>
      <p:grpSp>
        <p:nvGrpSpPr>
          <p:cNvPr id="22" name="Group 21"/>
          <p:cNvGrpSpPr/>
          <p:nvPr/>
        </p:nvGrpSpPr>
        <p:grpSpPr>
          <a:xfrm>
            <a:off x="4572000" y="1523364"/>
            <a:ext cx="4104720" cy="2560320"/>
            <a:chOff x="4724400" y="2438400"/>
            <a:chExt cx="4104720" cy="2925850"/>
          </a:xfrm>
        </p:grpSpPr>
        <p:grpSp>
          <p:nvGrpSpPr>
            <p:cNvPr id="691213" name="Group 13"/>
            <p:cNvGrpSpPr>
              <a:grpSpLocks/>
            </p:cNvGrpSpPr>
            <p:nvPr/>
          </p:nvGrpSpPr>
          <p:grpSpPr bwMode="auto">
            <a:xfrm>
              <a:off x="4724400" y="2438400"/>
              <a:ext cx="4104720" cy="2925850"/>
              <a:chOff x="259" y="917"/>
              <a:chExt cx="4270" cy="2910"/>
            </a:xfrm>
          </p:grpSpPr>
          <p:pic>
            <p:nvPicPr>
              <p:cNvPr id="691204" name="Picture 4" descr="subcostal-PF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 y="917"/>
                <a:ext cx="4270" cy="291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691207" name="Line 7"/>
              <p:cNvSpPr>
                <a:spLocks noChangeShapeType="1"/>
              </p:cNvSpPr>
              <p:nvPr/>
            </p:nvSpPr>
            <p:spPr bwMode="auto">
              <a:xfrm flipH="1" flipV="1">
                <a:off x="2880" y="2688"/>
                <a:ext cx="240" cy="96"/>
              </a:xfrm>
              <a:prstGeom prst="line">
                <a:avLst/>
              </a:prstGeom>
              <a:noFill/>
              <a:ln w="28575">
                <a:no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cxnSp>
          <p:nvCxnSpPr>
            <p:cNvPr id="7" name="Straight Arrow Connector 6"/>
            <p:cNvCxnSpPr/>
            <p:nvPr/>
          </p:nvCxnSpPr>
          <p:spPr>
            <a:xfrm flipH="1" flipV="1">
              <a:off x="6804295" y="4372954"/>
              <a:ext cx="206105" cy="351446"/>
            </a:xfrm>
            <a:prstGeom prst="straightConnector1">
              <a:avLst/>
            </a:prstGeom>
            <a:ln w="28575">
              <a:solidFill>
                <a:srgbClr val="FFFF00"/>
              </a:solidFill>
              <a:tailEnd type="arrow"/>
            </a:ln>
          </p:spPr>
          <p:style>
            <a:lnRef idx="1">
              <a:schemeClr val="accent1"/>
            </a:lnRef>
            <a:fillRef idx="0">
              <a:schemeClr val="accent1"/>
            </a:fillRef>
            <a:effectRef idx="0">
              <a:schemeClr val="accent1"/>
            </a:effectRef>
            <a:fontRef idx="minor">
              <a:schemeClr val="tx1"/>
            </a:fontRef>
          </p:style>
        </p:cxnSp>
      </p:grpSp>
      <p:pic>
        <p:nvPicPr>
          <p:cNvPr id="9" name="Content Placeholder 5"/>
          <p:cNvPicPr>
            <a:picLocks noGrp="1" noChangeAspect="1"/>
          </p:cNvPicPr>
          <p:nvPr>
            <p:ph sz="half" idx="1"/>
          </p:nvPr>
        </p:nvPicPr>
        <p:blipFill rotWithShape="1">
          <a:blip r:embed="rId4">
            <a:extLst>
              <a:ext uri="{28A0092B-C50C-407E-A947-70E740481C1C}">
                <a14:useLocalDpi xmlns:a14="http://schemas.microsoft.com/office/drawing/2010/main" val="0"/>
              </a:ext>
            </a:extLst>
          </a:blip>
          <a:srcRect t="12222"/>
          <a:stretch/>
        </p:blipFill>
        <p:spPr>
          <a:xfrm>
            <a:off x="4572000" y="4147656"/>
            <a:ext cx="3889107" cy="2560320"/>
          </a:xfrm>
        </p:spPr>
      </p:pic>
      <p:pic>
        <p:nvPicPr>
          <p:cNvPr id="10" name="Content Placeholder 6"/>
          <p:cNvPicPr>
            <a:picLocks noGrp="1" noChangeAspect="1"/>
          </p:cNvPicPr>
          <p:nvPr>
            <p:ph sz="half" idx="2"/>
          </p:nvPr>
        </p:nvPicPr>
        <p:blipFill rotWithShape="1">
          <a:blip r:embed="rId5">
            <a:extLst>
              <a:ext uri="{28A0092B-C50C-407E-A947-70E740481C1C}">
                <a14:useLocalDpi xmlns:a14="http://schemas.microsoft.com/office/drawing/2010/main" val="0"/>
              </a:ext>
            </a:extLst>
          </a:blip>
          <a:srcRect t="10508"/>
          <a:stretch/>
        </p:blipFill>
        <p:spPr>
          <a:xfrm>
            <a:off x="238083" y="4177927"/>
            <a:ext cx="3814615" cy="2560320"/>
          </a:xfrm>
        </p:spPr>
      </p:pic>
      <p:sp>
        <p:nvSpPr>
          <p:cNvPr id="2" name="Slide Number Placeholder 1"/>
          <p:cNvSpPr>
            <a:spLocks noGrp="1"/>
          </p:cNvSpPr>
          <p:nvPr>
            <p:ph type="sldNum" sz="quarter" idx="12"/>
          </p:nvPr>
        </p:nvSpPr>
        <p:spPr/>
        <p:txBody>
          <a:bodyPr/>
          <a:lstStyle/>
          <a:p>
            <a:fld id="{010617E4-0856-40ED-AA07-9DC7726CB606}" type="slidenum">
              <a:rPr lang="en-US" smtClean="0"/>
              <a:t>70</a:t>
            </a:fld>
            <a:endParaRPr lang="en-US"/>
          </a:p>
        </p:txBody>
      </p:sp>
    </p:spTree>
    <p:extLst>
      <p:ext uri="{BB962C8B-B14F-4D97-AF65-F5344CB8AC3E}">
        <p14:creationId xmlns:p14="http://schemas.microsoft.com/office/powerpoint/2010/main" val="28906889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Subcostal Frontal View</a:t>
            </a:r>
            <a:br>
              <a:rPr lang="en-US" dirty="0"/>
            </a:br>
            <a:r>
              <a:rPr lang="en-US" dirty="0"/>
              <a:t>Color Flow for PFO/ASD</a:t>
            </a:r>
          </a:p>
        </p:txBody>
      </p:sp>
      <p:sp>
        <p:nvSpPr>
          <p:cNvPr id="8" name="TextBox 7"/>
          <p:cNvSpPr txBox="1"/>
          <p:nvPr/>
        </p:nvSpPr>
        <p:spPr>
          <a:xfrm>
            <a:off x="381000" y="3962400"/>
            <a:ext cx="2743200" cy="1938992"/>
          </a:xfrm>
          <a:prstGeom prst="rect">
            <a:avLst/>
          </a:prstGeom>
          <a:noFill/>
        </p:spPr>
        <p:txBody>
          <a:bodyPr wrap="square" rtlCol="0">
            <a:spAutoFit/>
          </a:bodyPr>
          <a:lstStyle/>
          <a:p>
            <a:pPr marL="285750" indent="-285750">
              <a:buFont typeface="Arial" panose="020B0604020202020204" pitchFamily="34" charset="0"/>
              <a:buChar char="•"/>
            </a:pPr>
            <a:r>
              <a:rPr lang="en-US" sz="2400" dirty="0"/>
              <a:t>Drop Color scale to </a:t>
            </a:r>
            <a:r>
              <a:rPr lang="en-US" sz="2400" dirty="0" smtClean="0"/>
              <a:t>35-40</a:t>
            </a:r>
            <a:endParaRPr lang="en-US" sz="2400" dirty="0"/>
          </a:p>
          <a:p>
            <a:pPr marL="285750" indent="-285750">
              <a:buFont typeface="Arial" panose="020B0604020202020204" pitchFamily="34" charset="0"/>
              <a:buChar char="•"/>
            </a:pPr>
            <a:r>
              <a:rPr lang="en-US" sz="2400" dirty="0" smtClean="0"/>
              <a:t>Use of dual screen is recommended</a:t>
            </a:r>
          </a:p>
        </p:txBody>
      </p:sp>
      <p:pic>
        <p:nvPicPr>
          <p:cNvPr id="4" name="Image-.sub4C for PFO70.avi">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9"/>
          <a:stretch>
            <a:fillRect/>
          </a:stretch>
        </p:blipFill>
        <p:spPr>
          <a:xfrm>
            <a:off x="3429000" y="2484438"/>
            <a:ext cx="5515852" cy="3763962"/>
          </a:xfrm>
        </p:spPr>
      </p:pic>
      <p:sp>
        <p:nvSpPr>
          <p:cNvPr id="7" name="Oval 6"/>
          <p:cNvSpPr/>
          <p:nvPr/>
        </p:nvSpPr>
        <p:spPr>
          <a:xfrm>
            <a:off x="8497841" y="2286000"/>
            <a:ext cx="569959" cy="1752600"/>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Image-Subs4C_full for PFO69.avi">
            <a:hlinkClick r:id="" action="ppaction://media"/>
          </p:cNvPr>
          <p:cNvPicPr>
            <a:picLocks noGrp="1" noChangeAspect="1"/>
          </p:cNvPicPr>
          <p:nvPr>
            <p:ph sz="half" idx="1"/>
            <a:videoFile r:link="rId4"/>
            <p:extLst>
              <p:ext uri="{DAA4B4D4-6D71-4841-9C94-3DE7FCFB9230}">
                <p14:media xmlns:p14="http://schemas.microsoft.com/office/powerpoint/2010/main" r:embed="rId3"/>
              </p:ext>
            </p:extLst>
          </p:nvPr>
        </p:nvPicPr>
        <p:blipFill>
          <a:blip r:embed="rId10"/>
          <a:stretch>
            <a:fillRect/>
          </a:stretch>
        </p:blipFill>
        <p:spPr>
          <a:xfrm>
            <a:off x="76200" y="1507004"/>
            <a:ext cx="3263230" cy="2226796"/>
          </a:xfrm>
        </p:spPr>
      </p:pic>
      <p:sp>
        <p:nvSpPr>
          <p:cNvPr id="3" name="Slide Number Placeholder 2"/>
          <p:cNvSpPr>
            <a:spLocks noGrp="1"/>
          </p:cNvSpPr>
          <p:nvPr>
            <p:ph type="sldNum" sz="quarter" idx="12"/>
          </p:nvPr>
        </p:nvSpPr>
        <p:spPr/>
        <p:txBody>
          <a:bodyPr/>
          <a:lstStyle/>
          <a:p>
            <a:fld id="{010617E4-0856-40ED-AA07-9DC7726CB606}" type="slidenum">
              <a:rPr lang="en-US" smtClean="0"/>
              <a:t>71</a:t>
            </a:fld>
            <a:endParaRPr lang="en-US"/>
          </a:p>
        </p:txBody>
      </p:sp>
      <p:pic>
        <p:nvPicPr>
          <p:cNvPr id="5" name="Audio 4">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701680585"/>
      </p:ext>
    </p:extLst>
  </p:cSld>
  <p:clrMapOvr>
    <a:masterClrMapping/>
  </p:clrMapOvr>
  <mc:AlternateContent xmlns:mc="http://schemas.openxmlformats.org/markup-compatibility/2006" xmlns:p14="http://schemas.microsoft.com/office/powerpoint/2010/main">
    <mc:Choice Requires="p14">
      <p:transition spd="slow" p14:dur="2000" advTm="24692"/>
    </mc:Choice>
    <mc:Fallback xmlns="">
      <p:transition spd="slow" advTm="24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91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vol="80000">
                <p:cTn id="15" repeatCount="indefinite" fill="hold" display="0">
                  <p:stCondLst>
                    <p:cond delay="indefinite"/>
                  </p:stCondLst>
                </p:cTn>
                <p:tgtEl>
                  <p:spTgt spid="4"/>
                </p:tgtEl>
              </p:cMediaNode>
            </p:video>
            <p:video>
              <p:cMediaNode vol="80000">
                <p:cTn id="16" repeatCount="indefinite" fill="hold" display="0">
                  <p:stCondLst>
                    <p:cond delay="indefinite"/>
                  </p:stCondLst>
                </p:cTn>
                <p:tgtEl>
                  <p:spTgt spid="10"/>
                </p:tgtEl>
              </p:cMediaNode>
            </p:video>
            <p:seq concurrent="1" nextAc="seek">
              <p:cTn id="17" restart="whenNotActive" fill="hold" evtFilter="cancelBubble" nodeType="interactiveSeq">
                <p:stCondLst>
                  <p:cond evt="onClick" delay="0">
                    <p:tgtEl>
                      <p:spTgt spid="10"/>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0"/>
                                        </p:tgtEl>
                                      </p:cBhvr>
                                    </p:cmd>
                                  </p:childTnLst>
                                </p:cTn>
                              </p:par>
                            </p:childTnLst>
                          </p:cTn>
                        </p:par>
                      </p:childTnLst>
                    </p:cTn>
                  </p:par>
                </p:childTnLst>
              </p:cTn>
              <p:nextCondLst>
                <p:cond evt="onClick" delay="0">
                  <p:tgtEl>
                    <p:spTgt spid="10"/>
                  </p:tgtEl>
                </p:cond>
              </p:nextCondLst>
            </p:seq>
            <p:audio isNarration="1">
              <p:cMediaNode vol="80000" showWhenStopped="0">
                <p:cTn id="22"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19" objId="10"/>
        <p14:playEvt time="2523" objId="10"/>
        <p14:playEvt time="4664" objId="10"/>
        <p14:playEvt time="6482" objId="10"/>
        <p14:playEvt time="8896" objId="10"/>
        <p14:playEvt time="10624" objId="10"/>
        <p14:playEvt time="13248" objId="10"/>
        <p14:playEvt time="15067" objId="10"/>
        <p14:playEvt time="17399" objId="10"/>
        <p14:playEvt time="19530" objId="10"/>
        <p14:playEvt time="21353" objId="10"/>
        <p14:playEvt time="23882" objId="10"/>
      </p14:showEvtLst>
    </p:ext>
  </p:extLst>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Subcostal Short </a:t>
            </a:r>
            <a:r>
              <a:rPr lang="en-US" dirty="0"/>
              <a:t>A</a:t>
            </a:r>
            <a:r>
              <a:rPr lang="en-US" dirty="0" smtClean="0"/>
              <a:t>xis (sagittal)</a:t>
            </a:r>
            <a:endParaRPr lang="en-US" dirty="0"/>
          </a:p>
        </p:txBody>
      </p:sp>
      <p:pic>
        <p:nvPicPr>
          <p:cNvPr id="3075" name="Picture 3" descr="C:\Users\parkm\Desktop\PVDOMICS Images\PAHTCH, LLH; PAHTCH_O32-V7; 2015-9-9  8;02 AM\Image-subs_SAX_IAS-CFD165_(8).jpg"/>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5042519" y="1325880"/>
            <a:ext cx="3617989" cy="246888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parkm\Desktop\PVDOMICS Images\PAHTCH, LLH; PAHTCH_O32-V7; 2015-9-9  8;02 AM\Image-.Subs_SAX_IAS164_(63).jpg"/>
          <p:cNvPicPr>
            <a:picLocks noGrp="1" noChangeAspect="1" noChangeArrowheads="1"/>
          </p:cNvPicPr>
          <p:nvPr>
            <p:ph sz="half" idx="1"/>
          </p:nvPr>
        </p:nvPicPr>
        <p:blipFill>
          <a:blip r:embed="rId6">
            <a:extLst>
              <a:ext uri="{28A0092B-C50C-407E-A947-70E740481C1C}">
                <a14:useLocalDpi xmlns:a14="http://schemas.microsoft.com/office/drawing/2010/main" val="0"/>
              </a:ext>
            </a:extLst>
          </a:blip>
          <a:srcRect/>
          <a:stretch>
            <a:fillRect/>
          </a:stretch>
        </p:blipFill>
        <p:spPr bwMode="auto">
          <a:xfrm>
            <a:off x="387740" y="2819400"/>
            <a:ext cx="4153989" cy="2834640"/>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a:off x="2286000" y="3977640"/>
            <a:ext cx="0" cy="381000"/>
          </a:xfrm>
          <a:prstGeom prst="straightConnector1">
            <a:avLst/>
          </a:prstGeom>
          <a:ln w="1905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362200" y="3886200"/>
            <a:ext cx="990600" cy="381000"/>
          </a:xfrm>
          <a:prstGeom prst="rect">
            <a:avLst/>
          </a:prstGeom>
          <a:noFill/>
        </p:spPr>
        <p:txBody>
          <a:bodyPr wrap="square" rtlCol="0">
            <a:spAutoFit/>
          </a:bodyPr>
          <a:lstStyle/>
          <a:p>
            <a:r>
              <a:rPr lang="en-US" b="1" dirty="0" smtClean="0"/>
              <a:t>IAS</a:t>
            </a:r>
            <a:endParaRPr lang="en-US" b="1" dirty="0"/>
          </a:p>
        </p:txBody>
      </p:sp>
      <p:pic>
        <p:nvPicPr>
          <p:cNvPr id="4" name="Image-.subs_SAX-IAS-CFD165">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021644" y="3977640"/>
            <a:ext cx="3617987" cy="2468880"/>
          </a:xfrm>
          <a:prstGeom prst="rect">
            <a:avLst/>
          </a:prstGeom>
        </p:spPr>
      </p:pic>
      <p:sp>
        <p:nvSpPr>
          <p:cNvPr id="3" name="Slide Number Placeholder 2"/>
          <p:cNvSpPr>
            <a:spLocks noGrp="1"/>
          </p:cNvSpPr>
          <p:nvPr>
            <p:ph type="sldNum" sz="quarter" idx="12"/>
          </p:nvPr>
        </p:nvSpPr>
        <p:spPr/>
        <p:txBody>
          <a:bodyPr/>
          <a:lstStyle/>
          <a:p>
            <a:fld id="{010617E4-0856-40ED-AA07-9DC7726CB606}" type="slidenum">
              <a:rPr lang="en-US" smtClean="0"/>
              <a:t>72</a:t>
            </a:fld>
            <a:endParaRPr lang="en-US"/>
          </a:p>
        </p:txBody>
      </p:sp>
    </p:spTree>
    <p:extLst>
      <p:ext uri="{BB962C8B-B14F-4D97-AF65-F5344CB8AC3E}">
        <p14:creationId xmlns:p14="http://schemas.microsoft.com/office/powerpoint/2010/main" val="501124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Subcostal Pulmonary Artery </a:t>
            </a:r>
            <a:endParaRPr lang="en-US" dirty="0"/>
          </a:p>
        </p:txBody>
      </p:sp>
      <p:pic>
        <p:nvPicPr>
          <p:cNvPr id="5" name="RVOT from Subcostal approach">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9"/>
          <a:stretch>
            <a:fillRect/>
          </a:stretch>
        </p:blipFill>
        <p:spPr>
          <a:xfrm>
            <a:off x="457200" y="2484438"/>
            <a:ext cx="4038600" cy="2755900"/>
          </a:xfrm>
        </p:spPr>
      </p:pic>
      <p:pic>
        <p:nvPicPr>
          <p:cNvPr id="6" name="Image-Subs_RVOT135">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a:blip r:embed="rId10"/>
          <a:stretch>
            <a:fillRect/>
          </a:stretch>
        </p:blipFill>
        <p:spPr>
          <a:xfrm>
            <a:off x="4648200" y="2484438"/>
            <a:ext cx="4038600" cy="2755900"/>
          </a:xfrm>
        </p:spPr>
      </p:pic>
      <p:sp>
        <p:nvSpPr>
          <p:cNvPr id="3" name="Slide Number Placeholder 2"/>
          <p:cNvSpPr>
            <a:spLocks noGrp="1"/>
          </p:cNvSpPr>
          <p:nvPr>
            <p:ph type="sldNum" sz="quarter" idx="12"/>
          </p:nvPr>
        </p:nvSpPr>
        <p:spPr/>
        <p:txBody>
          <a:bodyPr/>
          <a:lstStyle/>
          <a:p>
            <a:fld id="{010617E4-0856-40ED-AA07-9DC7726CB606}" type="slidenum">
              <a:rPr lang="en-US" smtClean="0"/>
              <a:t>73</a:t>
            </a:fld>
            <a:endParaRPr lang="en-US"/>
          </a:p>
        </p:txBody>
      </p:sp>
      <p:pic>
        <p:nvPicPr>
          <p:cNvPr id="7" name="Audio 6">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310005981"/>
      </p:ext>
    </p:extLst>
  </p:cSld>
  <p:clrMapOvr>
    <a:masterClrMapping/>
  </p:clrMapOvr>
  <mc:AlternateContent xmlns:mc="http://schemas.openxmlformats.org/markup-compatibility/2006" xmlns:p14="http://schemas.microsoft.com/office/powerpoint/2010/main">
    <mc:Choice Requires="p14">
      <p:transition spd="slow" p14:dur="2000" advTm="17284"/>
    </mc:Choice>
    <mc:Fallback xmlns="">
      <p:transition spd="slow" advTm="17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973" fill="hold"/>
                                        <p:tgtEl>
                                          <p:spTgt spid="5"/>
                                        </p:tgtEl>
                                      </p:cBhvr>
                                    </p:cmd>
                                  </p:childTnLst>
                                </p:cTn>
                              </p:par>
                            </p:childTnLst>
                          </p:cTn>
                        </p:par>
                        <p:par>
                          <p:cTn id="10" fill="hold">
                            <p:stCondLst>
                              <p:cond delay="1973"/>
                            </p:stCondLst>
                            <p:childTnLst>
                              <p:par>
                                <p:cTn id="11" presetID="1" presetClass="mediacall" presetSubtype="0" fill="hold" nodeType="afterEffect">
                                  <p:stCondLst>
                                    <p:cond delay="0"/>
                                  </p:stCondLst>
                                  <p:childTnLst>
                                    <p:cmd type="call" cmd="playFrom(0.0)">
                                      <p:cBhvr>
                                        <p:cTn id="12" dur="345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5"/>
                </p:tgtEl>
              </p:cMediaNode>
            </p:video>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5"/>
                                        </p:tgtEl>
                                      </p:cBhvr>
                                    </p:cmd>
                                  </p:childTnLst>
                                </p:cTn>
                              </p:par>
                            </p:childTnLst>
                          </p:cTn>
                        </p:par>
                      </p:childTnLst>
                    </p:cTn>
                  </p:par>
                </p:childTnLst>
              </p:cTn>
              <p:nextCondLst>
                <p:cond evt="onClick" delay="0">
                  <p:tgtEl>
                    <p:spTgt spid="5"/>
                  </p:tgtEl>
                </p:cond>
              </p:nextCondLst>
            </p:seq>
            <p:video>
              <p:cMediaNode vol="80000">
                <p:cTn id="19" repeatCount="indefinite" fill="hold" display="0">
                  <p:stCondLst>
                    <p:cond delay="indefinite"/>
                  </p:stCondLst>
                </p:cTn>
                <p:tgtEl>
                  <p:spTgt spid="6"/>
                </p:tgtEl>
              </p:cMediaNode>
            </p:video>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25"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7" objId="5"/>
        <p14:playEvt time="1998" objId="6"/>
        <p14:playEvt time="2020" objId="5"/>
        <p14:playEvt time="4527" objId="5"/>
        <p14:playEvt time="5882" objId="6"/>
        <p14:playEvt time="6493" objId="5"/>
        <p14:playEvt time="8643" objId="5"/>
        <p14:playEvt time="9229" objId="6"/>
        <p14:playEvt time="10879" objId="5"/>
        <p14:playEvt time="13185" objId="6"/>
        <p14:playEvt time="13294" objId="5"/>
        <p14:playEvt time="15413" objId="5"/>
        <p14:playEvt time="16866" objId="6"/>
      </p14:showEvtLst>
    </p:ext>
  </p:extLs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parkm\Desktop\PVDOMICS Images\PAHTCH, FJ; PAHTCH_002-V7; 2013-9-3  1;16 PM\Image-ivc respiratory sniff121.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8200" y="4267200"/>
            <a:ext cx="3617987" cy="24688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fontScale="90000"/>
          </a:bodyPr>
          <a:lstStyle/>
          <a:p>
            <a:r>
              <a:rPr lang="en-US" dirty="0" smtClean="0"/>
              <a:t>Estimation of RA Pressure</a:t>
            </a:r>
            <a:br>
              <a:rPr lang="en-US" dirty="0" smtClean="0"/>
            </a:br>
            <a:r>
              <a:rPr lang="en-US" dirty="0" smtClean="0"/>
              <a:t>IVC Collapsibility “sniff” Test</a:t>
            </a:r>
            <a:endParaRPr lang="en-US" dirty="0"/>
          </a:p>
        </p:txBody>
      </p:sp>
      <p:pic>
        <p:nvPicPr>
          <p:cNvPr id="4" name="Image-.IVC -normal respiration.117.avi">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10"/>
          <a:stretch>
            <a:fillRect/>
          </a:stretch>
        </p:blipFill>
        <p:spPr>
          <a:xfrm>
            <a:off x="152400" y="1447800"/>
            <a:ext cx="3885989" cy="2651760"/>
          </a:xfrm>
        </p:spPr>
      </p:pic>
      <p:pic>
        <p:nvPicPr>
          <p:cNvPr id="9" name="Image-.IVC with inspiratory sniff120.avi">
            <a:hlinkClick r:id="" action="ppaction://media"/>
          </p:cNvPr>
          <p:cNvPicPr>
            <a:picLocks noGrp="1" noChangeAspect="1"/>
          </p:cNvPicPr>
          <p:nvPr>
            <p:ph sz="half" idx="2"/>
            <a:videoFile r:link="rId4"/>
            <p:extLst>
              <p:ext uri="{DAA4B4D4-6D71-4841-9C94-3DE7FCFB9230}">
                <p14:media xmlns:p14="http://schemas.microsoft.com/office/powerpoint/2010/main" r:embed="rId3"/>
              </p:ext>
            </p:extLst>
          </p:nvPr>
        </p:nvPicPr>
        <p:blipFill>
          <a:blip r:embed="rId11"/>
          <a:stretch>
            <a:fillRect/>
          </a:stretch>
        </p:blipFill>
        <p:spPr>
          <a:xfrm>
            <a:off x="5065998" y="1447800"/>
            <a:ext cx="3885989" cy="2651760"/>
          </a:xfrm>
        </p:spPr>
      </p:pic>
      <p:pic>
        <p:nvPicPr>
          <p:cNvPr id="1027" name="Picture 3" descr="C:\Users\parkm\Desktop\PVDOMICS Images\PAHTCH, FJ; PAHTCH_002-V7; 2013-9-3  1;16 PM\Image-hepatic veins118.jpg"/>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724400" y="4267200"/>
            <a:ext cx="3617987" cy="2468880"/>
          </a:xfrm>
          <a:prstGeom prst="rect">
            <a:avLst/>
          </a:prstGeom>
          <a:noFill/>
          <a:extLst>
            <a:ext uri="{909E8E84-426E-40DD-AFC4-6F175D3DCCD1}">
              <a14:hiddenFill xmlns:a14="http://schemas.microsoft.com/office/drawing/2010/main">
                <a:solidFill>
                  <a:srgbClr val="FFFFFF"/>
                </a:solidFill>
              </a14:hiddenFill>
            </a:ext>
          </a:extLst>
        </p:spPr>
      </p:pic>
      <p:sp>
        <p:nvSpPr>
          <p:cNvPr id="3" name="Right Arrow 2"/>
          <p:cNvSpPr/>
          <p:nvPr/>
        </p:nvSpPr>
        <p:spPr>
          <a:xfrm>
            <a:off x="4191000" y="2667000"/>
            <a:ext cx="685800" cy="121919"/>
          </a:xfrm>
          <a:prstGeom prst="rightArrow">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228600" y="3593068"/>
            <a:ext cx="2590800" cy="369332"/>
          </a:xfrm>
          <a:prstGeom prst="rect">
            <a:avLst/>
          </a:prstGeom>
          <a:noFill/>
        </p:spPr>
        <p:txBody>
          <a:bodyPr wrap="square" rtlCol="0">
            <a:spAutoFit/>
          </a:bodyPr>
          <a:lstStyle/>
          <a:p>
            <a:r>
              <a:rPr lang="en-US" dirty="0" smtClean="0"/>
              <a:t>Normal respiration</a:t>
            </a:r>
            <a:endParaRPr lang="en-US" dirty="0"/>
          </a:p>
        </p:txBody>
      </p:sp>
      <p:sp>
        <p:nvSpPr>
          <p:cNvPr id="6" name="TextBox 5"/>
          <p:cNvSpPr txBox="1"/>
          <p:nvPr/>
        </p:nvSpPr>
        <p:spPr>
          <a:xfrm>
            <a:off x="5105400" y="3516868"/>
            <a:ext cx="1752600" cy="369332"/>
          </a:xfrm>
          <a:prstGeom prst="rect">
            <a:avLst/>
          </a:prstGeom>
          <a:noFill/>
        </p:spPr>
        <p:txBody>
          <a:bodyPr wrap="square" rtlCol="0">
            <a:spAutoFit/>
          </a:bodyPr>
          <a:lstStyle/>
          <a:p>
            <a:r>
              <a:rPr lang="en-US" dirty="0" smtClean="0"/>
              <a:t>Sniff performed</a:t>
            </a:r>
            <a:endParaRPr lang="en-US" dirty="0"/>
          </a:p>
        </p:txBody>
      </p:sp>
      <p:sp>
        <p:nvSpPr>
          <p:cNvPr id="7" name="Slide Number Placeholder 6"/>
          <p:cNvSpPr>
            <a:spLocks noGrp="1"/>
          </p:cNvSpPr>
          <p:nvPr>
            <p:ph type="sldNum" sz="quarter" idx="12"/>
          </p:nvPr>
        </p:nvSpPr>
        <p:spPr/>
        <p:txBody>
          <a:bodyPr/>
          <a:lstStyle/>
          <a:p>
            <a:fld id="{010617E4-0856-40ED-AA07-9DC7726CB606}" type="slidenum">
              <a:rPr lang="en-US" smtClean="0"/>
              <a:t>74</a:t>
            </a:fld>
            <a:endParaRPr lang="en-US"/>
          </a:p>
        </p:txBody>
      </p:sp>
      <p:pic>
        <p:nvPicPr>
          <p:cNvPr id="8" name="Audio 7">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473185444"/>
      </p:ext>
    </p:extLst>
  </p:cSld>
  <p:clrMapOvr>
    <a:masterClrMapping/>
  </p:clrMapOvr>
  <mc:AlternateContent xmlns:mc="http://schemas.openxmlformats.org/markup-compatibility/2006" xmlns:p14="http://schemas.microsoft.com/office/powerpoint/2010/main">
    <mc:Choice Requires="p14">
      <p:transition spd="slow" p14:dur="2000" advTm="21816"/>
    </mc:Choice>
    <mc:Fallback xmlns="">
      <p:transition spd="slow" advTm="21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166" fill="hold"/>
                                        <p:tgtEl>
                                          <p:spTgt spid="4"/>
                                        </p:tgtEl>
                                      </p:cBhvr>
                                    </p:cmd>
                                  </p:childTnLst>
                                </p:cTn>
                              </p:par>
                            </p:childTnLst>
                          </p:cTn>
                        </p:par>
                        <p:par>
                          <p:cTn id="10" fill="hold">
                            <p:stCondLst>
                              <p:cond delay="2166"/>
                            </p:stCondLst>
                            <p:childTnLst>
                              <p:par>
                                <p:cTn id="11" presetID="1" presetClass="mediacall" presetSubtype="0" fill="hold" nodeType="afterEffect">
                                  <p:stCondLst>
                                    <p:cond delay="0"/>
                                  </p:stCondLst>
                                  <p:childTnLst>
                                    <p:cmd type="call" cmd="playFrom(0.0)">
                                      <p:cBhvr>
                                        <p:cTn id="12" dur="2249"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4"/>
                </p:tgtEl>
              </p:cMediaNode>
            </p:video>
            <p:seq concurrent="1" nextAc="seek">
              <p:cTn id="14" restart="whenNotActive" fill="hold" evtFilter="cancelBubble" nodeType="interactiveSeq">
                <p:stCondLst>
                  <p:cond evt="onClick" delay="0">
                    <p:tgtEl>
                      <p:spTgt spid="4"/>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4"/>
                                        </p:tgtEl>
                                      </p:cBhvr>
                                    </p:cmd>
                                  </p:childTnLst>
                                </p:cTn>
                              </p:par>
                            </p:childTnLst>
                          </p:cTn>
                        </p:par>
                      </p:childTnLst>
                    </p:cTn>
                  </p:par>
                </p:childTnLst>
              </p:cTn>
              <p:nextCondLst>
                <p:cond evt="onClick" delay="0">
                  <p:tgtEl>
                    <p:spTgt spid="4"/>
                  </p:tgtEl>
                </p:cond>
              </p:nextCondLst>
            </p:seq>
            <p:video>
              <p:cMediaNode vol="80000">
                <p:cTn id="19" repeatCount="indefinite" fill="hold" display="0">
                  <p:stCondLst>
                    <p:cond delay="indefinite"/>
                  </p:stCondLst>
                </p:cTn>
                <p:tgtEl>
                  <p:spTgt spid="9"/>
                </p:tgtEl>
              </p:cMediaNode>
            </p:video>
            <p:seq concurrent="1" nextAc="seek">
              <p:cTn id="20" restart="whenNotActive" fill="hold" evtFilter="cancelBubble" nodeType="interactiveSeq">
                <p:stCondLst>
                  <p:cond evt="onClick" delay="0">
                    <p:tgtEl>
                      <p:spTgt spid="9"/>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9"/>
                                        </p:tgtEl>
                                      </p:cBhvr>
                                    </p:cmd>
                                  </p:childTnLst>
                                </p:cTn>
                              </p:par>
                            </p:childTnLst>
                          </p:cTn>
                        </p:par>
                      </p:childTnLst>
                    </p:cTn>
                  </p:par>
                </p:childTnLst>
              </p:cTn>
              <p:nextCondLst>
                <p:cond evt="onClick" delay="0">
                  <p:tgtEl>
                    <p:spTgt spid="9"/>
                  </p:tgtEl>
                </p:cond>
              </p:nextCondLst>
            </p:seq>
            <p:audio isNarration="1">
              <p:cMediaNode vol="80000" showWhenStopped="0">
                <p:cTn id="25" fill="hold" display="0">
                  <p:stCondLst>
                    <p:cond delay="indefinite"/>
                  </p:stCondLst>
                  <p:endCondLst>
                    <p:cond evt="onStopAudio" delay="0">
                      <p:tgtEl>
                        <p:sldTgt/>
                      </p:tgtEl>
                    </p:cond>
                  </p:endCondLst>
                </p:cTn>
                <p:tgtEl>
                  <p:spTgt spid="8"/>
                </p:tgtEl>
              </p:cMediaNode>
            </p:audio>
          </p:childTnLst>
        </p:cTn>
      </p:par>
    </p:tnLst>
  </p:timing>
  <p:extLst>
    <p:ext uri="{E180D4A7-C9FB-4DFB-919C-405C955672EB}">
      <p14:showEvtLst xmlns:p14="http://schemas.microsoft.com/office/powerpoint/2010/main">
        <p14:playEvt time="52" objId="4"/>
        <p14:playEvt time="2220" objId="9"/>
        <p14:playEvt time="2637" objId="4"/>
        <p14:playEvt time="4748" objId="9"/>
        <p14:playEvt time="4848" objId="4"/>
        <p14:playEvt time="6884" objId="9"/>
        <p14:playEvt time="7359" objId="4"/>
        <p14:playEvt time="9520" objId="9"/>
        <p14:playEvt time="9780" objId="4"/>
        <p14:playEvt time="11651" objId="9"/>
        <p14:playEvt time="12181" objId="4"/>
        <p14:playEvt time="14282" objId="9"/>
        <p14:playEvt time="14572" objId="4"/>
        <p14:playEvt time="16417" objId="9"/>
        <p14:playEvt time="16641" objId="4"/>
        <p14:playEvt time="19134" objId="9"/>
        <p14:playEvt time="19155" objId="4"/>
        <p14:playEvt time="21605" objId="9"/>
        <p14:playEvt time="21815" objId="4"/>
        <p14:stopEvt time="21816" objId="4"/>
        <p14:stopEvt time="21816" objId="9"/>
      </p14:showEvtLst>
    </p:ext>
  </p:extLs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58306" y="4267200"/>
            <a:ext cx="3483987" cy="2377440"/>
          </a:xfrm>
          <a:prstGeom prst="rect">
            <a:avLst/>
          </a:prstGeom>
        </p:spPr>
      </p:pic>
      <p:sp>
        <p:nvSpPr>
          <p:cNvPr id="2" name="Title 1"/>
          <p:cNvSpPr>
            <a:spLocks noGrp="1"/>
          </p:cNvSpPr>
          <p:nvPr>
            <p:ph type="title"/>
          </p:nvPr>
        </p:nvSpPr>
        <p:spPr/>
        <p:txBody>
          <a:bodyPr/>
          <a:lstStyle/>
          <a:p>
            <a:r>
              <a:rPr lang="en-US" smtClean="0"/>
              <a:t>Hepatic Vein PW Doppler </a:t>
            </a:r>
            <a:endParaRPr lang="en-US" dirty="0"/>
          </a:p>
        </p:txBody>
      </p:sp>
      <p:pic>
        <p:nvPicPr>
          <p:cNvPr id="11" name="Image-.IVC with HVs108.avi">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10"/>
          <a:stretch>
            <a:fillRect/>
          </a:stretch>
        </p:blipFill>
        <p:spPr>
          <a:xfrm>
            <a:off x="4648200" y="1295400"/>
            <a:ext cx="4038600" cy="2755900"/>
          </a:xfrm>
        </p:spPr>
      </p:pic>
      <p:pic>
        <p:nvPicPr>
          <p:cNvPr id="13" name="Image-.IVC with HVs107.avi">
            <a:hlinkClick r:id="" action="ppaction://media"/>
          </p:cNvPr>
          <p:cNvPicPr>
            <a:picLocks noGrp="1" noChangeAspect="1"/>
          </p:cNvPicPr>
          <p:nvPr>
            <p:ph sz="half" idx="1"/>
            <a:videoFile r:link="rId4"/>
            <p:extLst>
              <p:ext uri="{DAA4B4D4-6D71-4841-9C94-3DE7FCFB9230}">
                <p14:media xmlns:p14="http://schemas.microsoft.com/office/powerpoint/2010/main" r:embed="rId3"/>
              </p:ext>
            </p:extLst>
          </p:nvPr>
        </p:nvPicPr>
        <p:blipFill>
          <a:blip r:embed="rId11"/>
          <a:stretch>
            <a:fillRect/>
          </a:stretch>
        </p:blipFill>
        <p:spPr>
          <a:xfrm>
            <a:off x="381000" y="1295400"/>
            <a:ext cx="4038600" cy="2755900"/>
          </a:xfrm>
        </p:spPr>
      </p:pic>
      <p:sp>
        <p:nvSpPr>
          <p:cNvPr id="3" name="TextBox 2"/>
          <p:cNvSpPr txBox="1"/>
          <p:nvPr/>
        </p:nvSpPr>
        <p:spPr>
          <a:xfrm>
            <a:off x="4648200" y="4267200"/>
            <a:ext cx="4038600" cy="1200329"/>
          </a:xfrm>
          <a:prstGeom prst="rect">
            <a:avLst/>
          </a:prstGeom>
          <a:noFill/>
        </p:spPr>
        <p:txBody>
          <a:bodyPr wrap="square" rtlCol="0">
            <a:spAutoFit/>
          </a:bodyPr>
          <a:lstStyle/>
          <a:p>
            <a:r>
              <a:rPr lang="en-US" sz="2400" dirty="0" smtClean="0"/>
              <a:t>Align Doppler parallel to  HV flow by adjusting scanning window as needed</a:t>
            </a:r>
            <a:endParaRPr lang="en-US" sz="2400" dirty="0"/>
          </a:p>
        </p:txBody>
      </p:sp>
      <p:sp>
        <p:nvSpPr>
          <p:cNvPr id="4" name="Slide Number Placeholder 3"/>
          <p:cNvSpPr>
            <a:spLocks noGrp="1"/>
          </p:cNvSpPr>
          <p:nvPr>
            <p:ph type="sldNum" sz="quarter" idx="12"/>
          </p:nvPr>
        </p:nvSpPr>
        <p:spPr/>
        <p:txBody>
          <a:bodyPr/>
          <a:lstStyle/>
          <a:p>
            <a:fld id="{010617E4-0856-40ED-AA07-9DC7726CB606}" type="slidenum">
              <a:rPr lang="en-US" smtClean="0"/>
              <a:t>75</a:t>
            </a:fld>
            <a:endParaRPr lang="en-US"/>
          </a:p>
        </p:txBody>
      </p:sp>
      <p:pic>
        <p:nvPicPr>
          <p:cNvPr id="5" name="Audio 4">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795740913"/>
      </p:ext>
    </p:extLst>
  </p:cSld>
  <p:clrMapOvr>
    <a:masterClrMapping/>
  </p:clrMapOvr>
  <mc:AlternateContent xmlns:mc="http://schemas.openxmlformats.org/markup-compatibility/2006" xmlns:p14="http://schemas.microsoft.com/office/powerpoint/2010/main">
    <mc:Choice Requires="p14">
      <p:transition spd="slow" p14:dur="2000" advTm="16366"/>
    </mc:Choice>
    <mc:Fallback xmlns="">
      <p:transition spd="slow" advTm="16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428" fill="hold"/>
                                        <p:tgtEl>
                                          <p:spTgt spid="11"/>
                                        </p:tgtEl>
                                      </p:cBhvr>
                                    </p:cmd>
                                  </p:childTnLst>
                                </p:cTn>
                              </p:par>
                            </p:childTnLst>
                          </p:cTn>
                        </p:par>
                        <p:par>
                          <p:cTn id="10" fill="hold">
                            <p:stCondLst>
                              <p:cond delay="3428"/>
                            </p:stCondLst>
                            <p:childTnLst>
                              <p:par>
                                <p:cTn id="11" presetID="1" presetClass="mediacall" presetSubtype="0" fill="hold" nodeType="afterEffect">
                                  <p:stCondLst>
                                    <p:cond delay="0"/>
                                  </p:stCondLst>
                                  <p:childTnLst>
                                    <p:cmd type="call" cmd="playFrom(0.0)">
                                      <p:cBhvr>
                                        <p:cTn id="12" dur="1583"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11"/>
                </p:tgtEl>
              </p:cMediaNode>
            </p:video>
            <p:seq concurrent="1" nextAc="seek">
              <p:cTn id="14" restart="whenNotActive" fill="hold" evtFilter="cancelBubble" nodeType="interactiveSeq">
                <p:stCondLst>
                  <p:cond evt="onClick" delay="0">
                    <p:tgtEl>
                      <p:spTgt spid="11"/>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11"/>
                                        </p:tgtEl>
                                      </p:cBhvr>
                                    </p:cmd>
                                  </p:childTnLst>
                                </p:cTn>
                              </p:par>
                            </p:childTnLst>
                          </p:cTn>
                        </p:par>
                      </p:childTnLst>
                    </p:cTn>
                  </p:par>
                </p:childTnLst>
              </p:cTn>
              <p:nextCondLst>
                <p:cond evt="onClick" delay="0">
                  <p:tgtEl>
                    <p:spTgt spid="11"/>
                  </p:tgtEl>
                </p:cond>
              </p:nextCondLst>
            </p:seq>
            <p:video>
              <p:cMediaNode vol="80000">
                <p:cTn id="19" repeatCount="indefinite" fill="hold" display="0">
                  <p:stCondLst>
                    <p:cond delay="indefinite"/>
                  </p:stCondLst>
                </p:cTn>
                <p:tgtEl>
                  <p:spTgt spid="13"/>
                </p:tgtEl>
              </p:cMediaNode>
            </p:video>
            <p:seq concurrent="1" nextAc="seek">
              <p:cTn id="20" restart="whenNotActive" fill="hold" evtFilter="cancelBubble" nodeType="interactiveSeq">
                <p:stCondLst>
                  <p:cond evt="onClick" delay="0">
                    <p:tgtEl>
                      <p:spTgt spid="13"/>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13"/>
                                        </p:tgtEl>
                                      </p:cBhvr>
                                    </p:cmd>
                                  </p:childTnLst>
                                </p:cTn>
                              </p:par>
                            </p:childTnLst>
                          </p:cTn>
                        </p:par>
                      </p:childTnLst>
                    </p:cTn>
                  </p:par>
                </p:childTnLst>
              </p:cTn>
              <p:nextCondLst>
                <p:cond evt="onClick" delay="0">
                  <p:tgtEl>
                    <p:spTgt spid="13"/>
                  </p:tgtEl>
                </p:cond>
              </p:nextCondLst>
            </p:seq>
            <p:audio isNarration="1">
              <p:cMediaNode vol="80000" showWhenStopped="0">
                <p:cTn id="25"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56" objId="11"/>
        <p14:playEvt time="3495" objId="13"/>
        <p14:playEvt time="3942" objId="11"/>
        <p14:playEvt time="5552" objId="13"/>
        <p14:playEvt time="7259" objId="11"/>
        <p14:playEvt time="7453" objId="13"/>
        <p14:playEvt time="9254" objId="13"/>
        <p14:playEvt time="10742" objId="13"/>
        <p14:playEvt time="11034" objId="11"/>
        <p14:playEvt time="12655" objId="13"/>
        <p14:playEvt time="14126" objId="13"/>
        <p14:playEvt time="14696" objId="11"/>
        <p14:playEvt time="16087" objId="13"/>
      </p14:showEvtLst>
    </p:ext>
  </p:extLs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Abdominal </a:t>
            </a:r>
            <a:r>
              <a:rPr lang="en-US" dirty="0"/>
              <a:t>A</a:t>
            </a:r>
            <a:r>
              <a:rPr lang="en-US" dirty="0" smtClean="0"/>
              <a:t>orta</a:t>
            </a:r>
            <a:endParaRPr lang="en-US" dirty="0"/>
          </a:p>
        </p:txBody>
      </p:sp>
      <p:pic>
        <p:nvPicPr>
          <p:cNvPr id="4" name="Image-Abdominal AO-subs biplane76.avi">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7"/>
          <a:stretch>
            <a:fillRect/>
          </a:stretch>
        </p:blipFill>
        <p:spPr>
          <a:xfrm>
            <a:off x="1255713" y="1600200"/>
            <a:ext cx="6632575" cy="4525963"/>
          </a:xfrm>
        </p:spPr>
      </p:pic>
      <p:pic>
        <p:nvPicPr>
          <p:cNvPr id="5" name="Picture 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272120" y="4876800"/>
            <a:ext cx="2657660" cy="1813560"/>
          </a:xfrm>
          <a:prstGeom prst="rect">
            <a:avLst/>
          </a:prstGeom>
        </p:spPr>
      </p:pic>
      <p:sp>
        <p:nvSpPr>
          <p:cNvPr id="3" name="Slide Number Placeholder 2"/>
          <p:cNvSpPr>
            <a:spLocks noGrp="1"/>
          </p:cNvSpPr>
          <p:nvPr>
            <p:ph type="sldNum" sz="quarter" idx="12"/>
          </p:nvPr>
        </p:nvSpPr>
        <p:spPr/>
        <p:txBody>
          <a:bodyPr/>
          <a:lstStyle/>
          <a:p>
            <a:fld id="{010617E4-0856-40ED-AA07-9DC7726CB606}" type="slidenum">
              <a:rPr lang="en-US" smtClean="0"/>
              <a:t>76</a:t>
            </a:fld>
            <a:endParaRPr lang="en-US"/>
          </a:p>
        </p:txBody>
      </p:sp>
      <p:pic>
        <p:nvPicPr>
          <p:cNvPr id="6" name="Audio 5">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001579225"/>
      </p:ext>
    </p:extLst>
  </p:cSld>
  <p:clrMapOvr>
    <a:masterClrMapping/>
  </p:clrMapOvr>
  <mc:AlternateContent xmlns:mc="http://schemas.openxmlformats.org/markup-compatibility/2006" xmlns:p14="http://schemas.microsoft.com/office/powerpoint/2010/main">
    <mc:Choice Requires="p14">
      <p:transition spd="slow" p14:dur="2000" advTm="11745"/>
    </mc:Choice>
    <mc:Fallback xmlns="">
      <p:transition spd="slow" advTm="11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1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4"/>
                </p:tgtEl>
              </p:cMediaNode>
            </p:video>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6"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19" objId="4"/>
        <p14:playEvt time="2688" objId="4"/>
        <p14:playEvt time="4687" objId="4"/>
        <p14:playEvt time="7300" objId="4"/>
        <p14:playEvt time="9304" objId="4"/>
        <p14:playEvt time="11691" objId="4"/>
        <p14:stopEvt time="11745" objId="4"/>
      </p14:showEvtLst>
    </p:ext>
  </p:extLst>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Suprasternal Notch View</a:t>
            </a:r>
            <a:endParaRPr lang="en-US" dirty="0"/>
          </a:p>
        </p:txBody>
      </p:sp>
      <p:sp>
        <p:nvSpPr>
          <p:cNvPr id="3" name="Content Placeholder 2"/>
          <p:cNvSpPr>
            <a:spLocks noGrp="1"/>
          </p:cNvSpPr>
          <p:nvPr>
            <p:ph idx="1"/>
          </p:nvPr>
        </p:nvSpPr>
        <p:spPr/>
        <p:txBody>
          <a:bodyPr/>
          <a:lstStyle/>
          <a:p>
            <a:r>
              <a:rPr lang="en-US" dirty="0" smtClean="0"/>
              <a:t>2D Image of aortic arch</a:t>
            </a:r>
          </a:p>
          <a:p>
            <a:r>
              <a:rPr lang="en-US" dirty="0" smtClean="0"/>
              <a:t>Color Doppler of arch</a:t>
            </a:r>
          </a:p>
          <a:p>
            <a:r>
              <a:rPr lang="en-US" dirty="0" smtClean="0"/>
              <a:t>Pulsed wave Doppler</a:t>
            </a:r>
          </a:p>
          <a:p>
            <a:r>
              <a:rPr lang="en-US" dirty="0" smtClean="0"/>
              <a:t>Continuous wave Doppler</a:t>
            </a:r>
          </a:p>
          <a:p>
            <a:r>
              <a:rPr lang="en-US" dirty="0"/>
              <a:t>PEDOFF if indicated</a:t>
            </a:r>
            <a:r>
              <a:rPr lang="en-US" dirty="0" smtClean="0"/>
              <a:t> </a:t>
            </a:r>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77</a:t>
            </a:fld>
            <a:endParaRPr lang="en-US"/>
          </a:p>
        </p:txBody>
      </p:sp>
    </p:spTree>
    <p:extLst>
      <p:ext uri="{BB962C8B-B14F-4D97-AF65-F5344CB8AC3E}">
        <p14:creationId xmlns:p14="http://schemas.microsoft.com/office/powerpoint/2010/main" val="3775586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8229600" cy="1143000"/>
          </a:xfrm>
        </p:spPr>
        <p:txBody>
          <a:bodyPr/>
          <a:lstStyle/>
          <a:p>
            <a:r>
              <a:rPr lang="en-US" dirty="0" smtClean="0"/>
              <a:t>Suprasternal Notch</a:t>
            </a:r>
            <a:endParaRPr lang="en-US" dirty="0"/>
          </a:p>
        </p:txBody>
      </p:sp>
      <p:pic>
        <p:nvPicPr>
          <p:cNvPr id="2050" name="Picture 2"/>
          <p:cNvPicPr>
            <a:picLocks noGrp="1" noChangeAspect="1" noChangeArrowheads="1"/>
          </p:cNvPicPr>
          <p:nvPr>
            <p:ph sz="half" idx="1"/>
          </p:nvPr>
        </p:nvPicPr>
        <p:blipFill>
          <a:blip r:embed="rId5">
            <a:extLst>
              <a:ext uri="{28A0092B-C50C-407E-A947-70E740481C1C}">
                <a14:useLocalDpi xmlns:a14="http://schemas.microsoft.com/office/drawing/2010/main" val="0"/>
              </a:ext>
            </a:extLst>
          </a:blip>
          <a:srcRect/>
          <a:stretch>
            <a:fillRect/>
          </a:stretch>
        </p:blipFill>
        <p:spPr bwMode="auto">
          <a:xfrm>
            <a:off x="493734" y="1160026"/>
            <a:ext cx="2897946" cy="2926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0" name="Group 9"/>
          <p:cNvGrpSpPr/>
          <p:nvPr/>
        </p:nvGrpSpPr>
        <p:grpSpPr>
          <a:xfrm>
            <a:off x="5532120" y="1264920"/>
            <a:ext cx="2926080" cy="2926080"/>
            <a:chOff x="4927602" y="1981200"/>
            <a:chExt cx="3378200" cy="3657600"/>
          </a:xfrm>
        </p:grpSpPr>
        <p:pic>
          <p:nvPicPr>
            <p:cNvPr id="8" name="Picture 7" descr="F:\data\image\Fig 5.44.jpg"/>
            <p:cNvPicPr>
              <a:picLocks noChangeAspect="1" noChangeArrowheads="1"/>
            </p:cNvPicPr>
            <p:nvPr/>
          </p:nvPicPr>
          <p:blipFill>
            <a:blip r:embed="rId6">
              <a:extLst>
                <a:ext uri="{28A0092B-C50C-407E-A947-70E740481C1C}">
                  <a14:useLocalDpi xmlns:a14="http://schemas.microsoft.com/office/drawing/2010/main" val="0"/>
                </a:ext>
              </a:extLst>
            </a:blip>
            <a:srcRect l="38461" r="3847"/>
            <a:stretch>
              <a:fillRect/>
            </a:stretch>
          </p:blipFill>
          <p:spPr bwMode="auto">
            <a:xfrm>
              <a:off x="4927602" y="1981200"/>
              <a:ext cx="3378200" cy="3657600"/>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553200" y="2781300"/>
              <a:ext cx="838200" cy="369333"/>
            </a:xfrm>
            <a:prstGeom prst="rect">
              <a:avLst/>
            </a:prstGeom>
            <a:noFill/>
          </p:spPr>
          <p:txBody>
            <a:bodyPr wrap="square" rtlCol="0">
              <a:spAutoFit/>
            </a:bodyPr>
            <a:lstStyle/>
            <a:p>
              <a:r>
                <a:rPr lang="en-US" dirty="0" err="1" smtClean="0"/>
                <a:t>Ao</a:t>
              </a:r>
              <a:endParaRPr lang="en-US" dirty="0"/>
            </a:p>
          </p:txBody>
        </p:sp>
        <p:sp>
          <p:nvSpPr>
            <p:cNvPr id="6" name="TextBox 5"/>
            <p:cNvSpPr txBox="1"/>
            <p:nvPr/>
          </p:nvSpPr>
          <p:spPr>
            <a:xfrm>
              <a:off x="7162800" y="3352800"/>
              <a:ext cx="838200" cy="369332"/>
            </a:xfrm>
            <a:prstGeom prst="rect">
              <a:avLst/>
            </a:prstGeom>
            <a:noFill/>
          </p:spPr>
          <p:txBody>
            <a:bodyPr wrap="square" rtlCol="0">
              <a:spAutoFit/>
            </a:bodyPr>
            <a:lstStyle/>
            <a:p>
              <a:r>
                <a:rPr lang="en-US" dirty="0" smtClean="0"/>
                <a:t>RPA</a:t>
              </a:r>
              <a:endParaRPr lang="en-US" dirty="0"/>
            </a:p>
          </p:txBody>
        </p:sp>
        <p:sp>
          <p:nvSpPr>
            <p:cNvPr id="7" name="TextBox 6"/>
            <p:cNvSpPr txBox="1"/>
            <p:nvPr/>
          </p:nvSpPr>
          <p:spPr>
            <a:xfrm>
              <a:off x="6934200" y="4419600"/>
              <a:ext cx="685800" cy="381000"/>
            </a:xfrm>
            <a:prstGeom prst="rect">
              <a:avLst/>
            </a:prstGeom>
            <a:noFill/>
          </p:spPr>
          <p:txBody>
            <a:bodyPr wrap="square" rtlCol="0">
              <a:spAutoFit/>
            </a:bodyPr>
            <a:lstStyle/>
            <a:p>
              <a:r>
                <a:rPr lang="en-US" dirty="0" smtClean="0"/>
                <a:t>LA</a:t>
              </a:r>
              <a:endParaRPr lang="en-US" dirty="0"/>
            </a:p>
          </p:txBody>
        </p:sp>
      </p:grpSp>
      <p:pic>
        <p:nvPicPr>
          <p:cNvPr id="11" name="Picture 1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43200" y="3733800"/>
            <a:ext cx="3530600" cy="2647950"/>
          </a:xfrm>
          <a:prstGeom prst="rect">
            <a:avLst/>
          </a:prstGeom>
        </p:spPr>
      </p:pic>
      <p:sp>
        <p:nvSpPr>
          <p:cNvPr id="3" name="TextBox 2"/>
          <p:cNvSpPr txBox="1"/>
          <p:nvPr/>
        </p:nvSpPr>
        <p:spPr>
          <a:xfrm>
            <a:off x="533400" y="4419600"/>
            <a:ext cx="2057400" cy="1477328"/>
          </a:xfrm>
          <a:prstGeom prst="rect">
            <a:avLst/>
          </a:prstGeom>
          <a:noFill/>
        </p:spPr>
        <p:txBody>
          <a:bodyPr wrap="square" rtlCol="0">
            <a:spAutoFit/>
          </a:bodyPr>
          <a:lstStyle/>
          <a:p>
            <a:r>
              <a:rPr lang="en-US" dirty="0" smtClean="0"/>
              <a:t>* Indicates  PW placement of  SV into descending Aorta (DA) for AI evaluation </a:t>
            </a:r>
            <a:endParaRPr lang="en-US" dirty="0"/>
          </a:p>
        </p:txBody>
      </p:sp>
      <p:sp>
        <p:nvSpPr>
          <p:cNvPr id="4" name="TextBox 3"/>
          <p:cNvSpPr txBox="1"/>
          <p:nvPr/>
        </p:nvSpPr>
        <p:spPr>
          <a:xfrm>
            <a:off x="457200" y="6412468"/>
            <a:ext cx="8991600" cy="307777"/>
          </a:xfrm>
          <a:prstGeom prst="rect">
            <a:avLst/>
          </a:prstGeom>
          <a:noFill/>
        </p:spPr>
        <p:txBody>
          <a:bodyPr wrap="square" rtlCol="0">
            <a:spAutoFit/>
          </a:bodyPr>
          <a:lstStyle/>
          <a:p>
            <a:r>
              <a:rPr lang="en-US" sz="1400" dirty="0"/>
              <a:t>Left Common Carotid Artery (LCCA), </a:t>
            </a:r>
            <a:r>
              <a:rPr lang="en-US" sz="1400" dirty="0" smtClean="0"/>
              <a:t>Left Subclavian Artery (LSA), Right Pulmonary Artery (RPA)</a:t>
            </a:r>
            <a:endParaRPr lang="en-US" sz="1400" dirty="0"/>
          </a:p>
        </p:txBody>
      </p:sp>
      <p:pic>
        <p:nvPicPr>
          <p:cNvPr id="6146" name="Picture 2" descr="C:\Users\parkm\Desktop\PVDOMICS Images\SHOOK, MARTIN; 30740742; 2015-9-17  1;42 PM\Image-.Replace80.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81300" y="3733800"/>
            <a:ext cx="3880403" cy="2647950"/>
          </a:xfrm>
          <a:prstGeom prst="rect">
            <a:avLst/>
          </a:prstGeom>
          <a:noFill/>
          <a:extLst>
            <a:ext uri="{909E8E84-426E-40DD-AFC4-6F175D3DCCD1}">
              <a14:hiddenFill xmlns:a14="http://schemas.microsoft.com/office/drawing/2010/main">
                <a:solidFill>
                  <a:srgbClr val="FFFFFF"/>
                </a:solidFill>
              </a14:hiddenFill>
            </a:ext>
          </a:extLst>
        </p:spPr>
      </p:pic>
      <p:sp>
        <p:nvSpPr>
          <p:cNvPr id="9" name="5-Point Star 8"/>
          <p:cNvSpPr/>
          <p:nvPr/>
        </p:nvSpPr>
        <p:spPr>
          <a:xfrm>
            <a:off x="2430781" y="2727960"/>
            <a:ext cx="160019" cy="237934"/>
          </a:xfrm>
          <a:prstGeom prst="star5">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14" name="5-Point Star 13"/>
          <p:cNvSpPr/>
          <p:nvPr/>
        </p:nvSpPr>
        <p:spPr>
          <a:xfrm>
            <a:off x="6926581" y="4486466"/>
            <a:ext cx="160019" cy="237934"/>
          </a:xfrm>
          <a:prstGeom prst="star5">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12" name="TextBox 11"/>
          <p:cNvSpPr txBox="1"/>
          <p:nvPr/>
        </p:nvSpPr>
        <p:spPr>
          <a:xfrm>
            <a:off x="7086600" y="4419600"/>
            <a:ext cx="1600200" cy="923330"/>
          </a:xfrm>
          <a:prstGeom prst="rect">
            <a:avLst/>
          </a:prstGeom>
          <a:noFill/>
        </p:spPr>
        <p:txBody>
          <a:bodyPr wrap="square" rtlCol="0">
            <a:spAutoFit/>
          </a:bodyPr>
          <a:lstStyle/>
          <a:p>
            <a:r>
              <a:rPr lang="en-US" dirty="0" smtClean="0"/>
              <a:t>Indicates area of origin of PDA flow</a:t>
            </a:r>
            <a:endParaRPr lang="en-US" dirty="0"/>
          </a:p>
        </p:txBody>
      </p:sp>
      <p:sp>
        <p:nvSpPr>
          <p:cNvPr id="13" name="Slide Number Placeholder 12"/>
          <p:cNvSpPr>
            <a:spLocks noGrp="1"/>
          </p:cNvSpPr>
          <p:nvPr>
            <p:ph type="sldNum" sz="quarter" idx="12"/>
          </p:nvPr>
        </p:nvSpPr>
        <p:spPr/>
        <p:txBody>
          <a:bodyPr/>
          <a:lstStyle/>
          <a:p>
            <a:fld id="{010617E4-0856-40ED-AA07-9DC7726CB606}" type="slidenum">
              <a:rPr lang="en-US" smtClean="0"/>
              <a:t>78</a:t>
            </a:fld>
            <a:endParaRPr lang="en-US"/>
          </a:p>
        </p:txBody>
      </p:sp>
      <p:pic>
        <p:nvPicPr>
          <p:cNvPr id="15" name="Audio 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993811621"/>
      </p:ext>
    </p:extLst>
  </p:cSld>
  <p:clrMapOvr>
    <a:masterClrMapping/>
  </p:clrMapOvr>
  <mc:AlternateContent xmlns:mc="http://schemas.openxmlformats.org/markup-compatibility/2006" xmlns:p14="http://schemas.microsoft.com/office/powerpoint/2010/main">
    <mc:Choice Requires="p14">
      <p:transition spd="slow" p14:dur="2000" advTm="16708"/>
    </mc:Choice>
    <mc:Fallback xmlns="">
      <p:transition spd="slow" advTm="16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Contrast Enhancement – TDS (technically difficult study)</a:t>
            </a:r>
            <a:endParaRPr lang="en-US" dirty="0"/>
          </a:p>
        </p:txBody>
      </p:sp>
      <p:sp>
        <p:nvSpPr>
          <p:cNvPr id="5" name="Content Placeholder 4"/>
          <p:cNvSpPr>
            <a:spLocks noGrp="1"/>
          </p:cNvSpPr>
          <p:nvPr>
            <p:ph idx="1"/>
          </p:nvPr>
        </p:nvSpPr>
        <p:spPr>
          <a:xfrm>
            <a:off x="457200" y="1981200"/>
            <a:ext cx="8229600" cy="4144963"/>
          </a:xfrm>
        </p:spPr>
        <p:txBody>
          <a:bodyPr>
            <a:normAutofit/>
          </a:bodyPr>
          <a:lstStyle/>
          <a:p>
            <a:r>
              <a:rPr lang="en-US" dirty="0" smtClean="0"/>
              <a:t>Consider </a:t>
            </a:r>
            <a:r>
              <a:rPr lang="en-US" dirty="0"/>
              <a:t>echo contrast study for LV/RV opacification if endocardial definition is sub-optimal per ASE </a:t>
            </a:r>
            <a:r>
              <a:rPr lang="en-US" dirty="0" smtClean="0"/>
              <a:t>guidelines(LVO </a:t>
            </a:r>
            <a:r>
              <a:rPr lang="en-US" dirty="0"/>
              <a:t>and </a:t>
            </a:r>
            <a:r>
              <a:rPr lang="en-US" dirty="0" smtClean="0"/>
              <a:t>EBD)</a:t>
            </a:r>
            <a:endParaRPr lang="en-US" dirty="0"/>
          </a:p>
          <a:p>
            <a:pPr lvl="0"/>
            <a:r>
              <a:rPr lang="en-US" dirty="0"/>
              <a:t>Obtain all standard views without contrast prior to performing contrast imaging.</a:t>
            </a:r>
          </a:p>
          <a:p>
            <a:pPr lvl="0"/>
            <a:r>
              <a:rPr lang="en-US" dirty="0"/>
              <a:t>Additionally contrast may be used for Doppler enhancement </a:t>
            </a:r>
            <a:endParaRPr lang="en-US" dirty="0" smtClean="0"/>
          </a:p>
          <a:p>
            <a:pPr lvl="0"/>
            <a:endParaRPr lang="en-US" dirty="0"/>
          </a:p>
          <a:p>
            <a:endParaRPr lang="en-US" dirty="0"/>
          </a:p>
        </p:txBody>
      </p:sp>
      <p:sp>
        <p:nvSpPr>
          <p:cNvPr id="3" name="Slide Number Placeholder 2"/>
          <p:cNvSpPr>
            <a:spLocks noGrp="1"/>
          </p:cNvSpPr>
          <p:nvPr>
            <p:ph type="sldNum" sz="quarter" idx="12"/>
          </p:nvPr>
        </p:nvSpPr>
        <p:spPr/>
        <p:txBody>
          <a:bodyPr/>
          <a:lstStyle/>
          <a:p>
            <a:fld id="{010617E4-0856-40ED-AA07-9DC7726CB606}" type="slidenum">
              <a:rPr lang="en-US" smtClean="0"/>
              <a:t>79</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874062360"/>
      </p:ext>
    </p:extLst>
  </p:cSld>
  <p:clrMapOvr>
    <a:masterClrMapping/>
  </p:clrMapOvr>
  <mc:AlternateContent xmlns:mc="http://schemas.openxmlformats.org/markup-compatibility/2006" xmlns:p14="http://schemas.microsoft.com/office/powerpoint/2010/main">
    <mc:Choice Requires="p14">
      <p:transition spd="slow" p14:dur="2000" advTm="27269"/>
    </mc:Choice>
    <mc:Fallback xmlns="">
      <p:transition spd="slow" advTm="27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Optional Research Protocol</a:t>
            </a:r>
            <a:endParaRPr lang="en-US" dirty="0"/>
          </a:p>
        </p:txBody>
      </p:sp>
      <p:sp>
        <p:nvSpPr>
          <p:cNvPr id="3" name="Content Placeholder 2"/>
          <p:cNvSpPr>
            <a:spLocks noGrp="1"/>
          </p:cNvSpPr>
          <p:nvPr>
            <p:ph idx="1"/>
          </p:nvPr>
        </p:nvSpPr>
        <p:spPr/>
        <p:txBody>
          <a:bodyPr>
            <a:normAutofit fontScale="85000" lnSpcReduction="10000"/>
          </a:bodyPr>
          <a:lstStyle/>
          <a:p>
            <a:pPr lvl="0"/>
            <a:r>
              <a:rPr lang="en-US" dirty="0"/>
              <a:t>3D Full volume LV and RV dataset (4 beat acquisition is preferable) for the 3D LV and RV volume, function and strain measurements </a:t>
            </a:r>
          </a:p>
          <a:p>
            <a:pPr lvl="0"/>
            <a:r>
              <a:rPr lang="en-US" dirty="0"/>
              <a:t>Full volume PLAX of LV</a:t>
            </a:r>
          </a:p>
          <a:p>
            <a:r>
              <a:rPr lang="en-US" dirty="0"/>
              <a:t>Full volume apical 4 of </a:t>
            </a:r>
            <a:r>
              <a:rPr lang="en-US" dirty="0" smtClean="0"/>
              <a:t>LV</a:t>
            </a:r>
          </a:p>
          <a:p>
            <a:pPr lvl="0"/>
            <a:r>
              <a:rPr lang="en-US" dirty="0"/>
              <a:t>Full Volume Apical 4 of RV</a:t>
            </a:r>
          </a:p>
          <a:p>
            <a:r>
              <a:rPr lang="en-US" dirty="0"/>
              <a:t>Full Volume  RVOT </a:t>
            </a:r>
            <a:endParaRPr lang="en-US" dirty="0" smtClean="0"/>
          </a:p>
          <a:p>
            <a:r>
              <a:rPr lang="en-US" i="1" dirty="0">
                <a:solidFill>
                  <a:srgbClr val="FFFF00"/>
                </a:solidFill>
              </a:rPr>
              <a:t>U</a:t>
            </a:r>
            <a:r>
              <a:rPr lang="en-US" i="1" dirty="0" smtClean="0">
                <a:solidFill>
                  <a:srgbClr val="FFFF00"/>
                </a:solidFill>
              </a:rPr>
              <a:t>se </a:t>
            </a:r>
            <a:r>
              <a:rPr lang="en-US" i="1" dirty="0">
                <a:solidFill>
                  <a:srgbClr val="FFFF00"/>
                </a:solidFill>
              </a:rPr>
              <a:t>best possible image optimization algorithms, including automated options offered by the </a:t>
            </a:r>
            <a:r>
              <a:rPr lang="en-US" i="1" dirty="0" smtClean="0">
                <a:solidFill>
                  <a:srgbClr val="FFFF00"/>
                </a:solidFill>
              </a:rPr>
              <a:t>vendors</a:t>
            </a:r>
          </a:p>
          <a:p>
            <a:r>
              <a:rPr lang="en-US" dirty="0"/>
              <a:t>R</a:t>
            </a:r>
            <a:r>
              <a:rPr lang="en-US" dirty="0" smtClean="0"/>
              <a:t>egular </a:t>
            </a:r>
            <a:r>
              <a:rPr lang="en-US" dirty="0"/>
              <a:t>RR intervals </a:t>
            </a:r>
            <a:endParaRPr lang="en-US" dirty="0">
              <a:solidFill>
                <a:srgbClr val="FFFF00"/>
              </a:solidFill>
            </a:endParaRPr>
          </a:p>
        </p:txBody>
      </p:sp>
      <p:sp>
        <p:nvSpPr>
          <p:cNvPr id="4" name="Slide Number Placeholder 3"/>
          <p:cNvSpPr>
            <a:spLocks noGrp="1"/>
          </p:cNvSpPr>
          <p:nvPr>
            <p:ph type="sldNum" sz="quarter" idx="12"/>
          </p:nvPr>
        </p:nvSpPr>
        <p:spPr/>
        <p:txBody>
          <a:bodyPr/>
          <a:lstStyle/>
          <a:p>
            <a:fld id="{010617E4-0856-40ED-AA07-9DC7726CB606}" type="slidenum">
              <a:rPr lang="en-US" smtClean="0"/>
              <a:t>80</a:t>
            </a:fld>
            <a:endParaRPr lang="en-US"/>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936673485"/>
      </p:ext>
    </p:extLst>
  </p:cSld>
  <p:clrMapOvr>
    <a:masterClrMapping/>
  </p:clrMapOvr>
  <mc:AlternateContent xmlns:mc="http://schemas.openxmlformats.org/markup-compatibility/2006" xmlns:p14="http://schemas.microsoft.com/office/powerpoint/2010/main">
    <mc:Choice Requires="p14">
      <p:transition spd="slow" p14:dur="2000" advTm="37378"/>
    </mc:Choice>
    <mc:Fallback xmlns="">
      <p:transition spd="slow" advTm="37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dirty="0"/>
              <a:t>Part 2 Optional - 3D Full Volume</a:t>
            </a:r>
          </a:p>
        </p:txBody>
      </p:sp>
      <p:pic>
        <p:nvPicPr>
          <p:cNvPr id="9" name="Picture 2"/>
          <p:cNvPicPr>
            <a:picLocks noGrp="1" noChangeAspect="1" noChangeArrowheads="1"/>
          </p:cNvPicPr>
          <p:nvPr>
            <p:ph sz="half" idx="2"/>
          </p:nvPr>
        </p:nvPicPr>
        <p:blipFill>
          <a:blip r:embed="rId5" cstate="print">
            <a:extLst>
              <a:ext uri="{28A0092B-C50C-407E-A947-70E740481C1C}">
                <a14:useLocalDpi xmlns:a14="http://schemas.microsoft.com/office/drawing/2010/main" val="0"/>
              </a:ext>
            </a:extLst>
          </a:blip>
          <a:stretch>
            <a:fillRect/>
          </a:stretch>
        </p:blipFill>
        <p:spPr bwMode="auto">
          <a:xfrm>
            <a:off x="5105400" y="1600200"/>
            <a:ext cx="3581400" cy="2902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1"/>
          <p:cNvSpPr>
            <a:spLocks noGrp="1" noChangeArrowheads="1"/>
          </p:cNvSpPr>
          <p:nvPr>
            <p:ph sz="half" idx="1"/>
          </p:nvPr>
        </p:nvSpPr>
        <p:spPr bwMode="auto">
          <a:xfrm>
            <a:off x="228600" y="1600200"/>
            <a:ext cx="4760021"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Full volume PLAX of LV</a:t>
            </a:r>
            <a:endParaRPr kumimoji="0" lang="en-US" altLang="en-US" b="0" i="0" u="none" strike="noStrike" cap="none" normalizeH="0" baseline="0" dirty="0" smtClean="0">
              <a:ln>
                <a:noFill/>
              </a:ln>
              <a:solidFill>
                <a:schemeClr val="tx1"/>
              </a:solidFill>
              <a:effectLst/>
              <a:latin typeface="Arial" panose="020B0604020202020204" pitchFamily="34" charset="0"/>
            </a:endParaRPr>
          </a:p>
          <a:p>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Full volume apical 4 of LV</a:t>
            </a:r>
            <a:endParaRPr kumimoji="0" lang="en-US" altLang="en-US" b="0" i="0" u="none" strike="noStrike" cap="none" normalizeH="0" baseline="0" dirty="0" smtClean="0">
              <a:ln>
                <a:noFill/>
              </a:ln>
              <a:solidFill>
                <a:schemeClr val="tx1"/>
              </a:solidFill>
              <a:effectLst/>
              <a:latin typeface="Arial" panose="020B0604020202020204" pitchFamily="34" charset="0"/>
            </a:endParaRPr>
          </a:p>
          <a:p>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Full volume </a:t>
            </a:r>
            <a:r>
              <a:rPr lang="en-US" altLang="en-US" dirty="0">
                <a:ea typeface="Times New Roman" panose="02020603050405020304" pitchFamily="18" charset="0"/>
              </a:rPr>
              <a:t>a</a:t>
            </a: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pical 4 of RV</a:t>
            </a:r>
          </a:p>
          <a:p>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Full volume RVOT</a:t>
            </a:r>
            <a:r>
              <a:rPr kumimoji="0" lang="en-US" altLang="en-US" b="0" i="0" u="none" strike="noStrike" cap="none" normalizeH="0" baseline="0" dirty="0" smtClean="0">
                <a:ln>
                  <a:noFill/>
                </a:ln>
                <a:solidFill>
                  <a:schemeClr val="tx1"/>
                </a:solidFill>
                <a:effectLst/>
                <a:latin typeface="Arial" panose="020B0604020202020204" pitchFamily="34" charset="0"/>
              </a:rPr>
              <a:t> </a:t>
            </a:r>
          </a:p>
        </p:txBody>
      </p:sp>
      <p:pic>
        <p:nvPicPr>
          <p:cNvPr id="11" name="Picture 3"/>
          <p:cNvPicPr>
            <a:picLocks noChangeAspect="1" noChangeArrowheads="1"/>
          </p:cNvPicPr>
          <p:nvPr/>
        </p:nvPicPr>
        <p:blipFill rotWithShape="1">
          <a:blip r:embed="rId6" cstate="print">
            <a:extLst>
              <a:ext uri="{28A0092B-C50C-407E-A947-70E740481C1C}">
                <a14:useLocalDpi xmlns:a14="http://schemas.microsoft.com/office/drawing/2010/main" val="0"/>
              </a:ext>
            </a:extLst>
          </a:blip>
          <a:stretch/>
        </p:blipFill>
        <p:spPr bwMode="auto">
          <a:xfrm>
            <a:off x="562232" y="4114800"/>
            <a:ext cx="4038600" cy="2065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p:cNvSpPr>
            <a:spLocks noGrp="1"/>
          </p:cNvSpPr>
          <p:nvPr>
            <p:ph type="sldNum" sz="quarter" idx="12"/>
          </p:nvPr>
        </p:nvSpPr>
        <p:spPr/>
        <p:txBody>
          <a:bodyPr/>
          <a:lstStyle/>
          <a:p>
            <a:fld id="{010617E4-0856-40ED-AA07-9DC7726CB606}" type="slidenum">
              <a:rPr lang="en-US" smtClean="0"/>
              <a:t>81</a:t>
            </a:fld>
            <a:endParaRPr lang="en-US"/>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556220300"/>
      </p:ext>
    </p:extLst>
  </p:cSld>
  <p:clrMapOvr>
    <a:masterClrMapping/>
  </p:clrMapOvr>
  <mc:AlternateContent xmlns:mc="http://schemas.openxmlformats.org/markup-compatibility/2006" xmlns:p14="http://schemas.microsoft.com/office/powerpoint/2010/main">
    <mc:Choice Requires="p14">
      <p:transition spd="slow" p14:dur="2000" advTm="9966"/>
    </mc:Choice>
    <mc:Fallback xmlns="">
      <p:transition spd="slow" advTm="9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eaLnBrk="1" hangingPunct="1"/>
            <a:r>
              <a:rPr lang="en-US" dirty="0"/>
              <a:t>RV 3D/4D Imaging </a:t>
            </a:r>
          </a:p>
        </p:txBody>
      </p:sp>
      <p:sp>
        <p:nvSpPr>
          <p:cNvPr id="108547" name="Rectangle 3"/>
          <p:cNvSpPr>
            <a:spLocks noGrp="1" noChangeArrowheads="1"/>
          </p:cNvSpPr>
          <p:nvPr>
            <p:ph type="body" idx="1"/>
          </p:nvPr>
        </p:nvSpPr>
        <p:spPr/>
        <p:txBody>
          <a:bodyPr>
            <a:noAutofit/>
          </a:bodyPr>
          <a:lstStyle/>
          <a:p>
            <a:pPr eaLnBrk="1" hangingPunct="1">
              <a:lnSpc>
                <a:spcPct val="90000"/>
              </a:lnSpc>
            </a:pPr>
            <a:r>
              <a:rPr lang="en-US" sz="2800" dirty="0"/>
              <a:t>Multi beat full volume scan from </a:t>
            </a:r>
            <a:r>
              <a:rPr lang="en-US" sz="2800" dirty="0" smtClean="0"/>
              <a:t>apex during </a:t>
            </a:r>
            <a:r>
              <a:rPr lang="en-US" sz="2800" dirty="0"/>
              <a:t>held </a:t>
            </a:r>
            <a:r>
              <a:rPr lang="en-US" sz="2800" dirty="0" smtClean="0"/>
              <a:t>apnea</a:t>
            </a:r>
            <a:endParaRPr lang="en-US" sz="2800" dirty="0"/>
          </a:p>
          <a:p>
            <a:pPr eaLnBrk="1" hangingPunct="1">
              <a:lnSpc>
                <a:spcPct val="90000"/>
              </a:lnSpc>
            </a:pPr>
            <a:r>
              <a:rPr lang="en-US" sz="2800" dirty="0"/>
              <a:t>Off axis lateral “RV optimized image”</a:t>
            </a:r>
          </a:p>
          <a:p>
            <a:pPr eaLnBrk="1" hangingPunct="1">
              <a:lnSpc>
                <a:spcPct val="90000"/>
              </a:lnSpc>
            </a:pPr>
            <a:r>
              <a:rPr lang="en-US" sz="2800" dirty="0"/>
              <a:t>RV in center of sector</a:t>
            </a:r>
          </a:p>
          <a:p>
            <a:pPr eaLnBrk="1" hangingPunct="1">
              <a:lnSpc>
                <a:spcPct val="90000"/>
              </a:lnSpc>
            </a:pPr>
            <a:r>
              <a:rPr lang="en-US" sz="2800" dirty="0"/>
              <a:t>3D data set is Independent of geometric assumptions</a:t>
            </a:r>
          </a:p>
          <a:p>
            <a:pPr eaLnBrk="1" hangingPunct="1">
              <a:lnSpc>
                <a:spcPct val="90000"/>
              </a:lnSpc>
            </a:pPr>
            <a:r>
              <a:rPr lang="en-US" sz="2800" dirty="0"/>
              <a:t>RT3DE uses anatomically orientated method</a:t>
            </a:r>
          </a:p>
          <a:p>
            <a:pPr eaLnBrk="1" hangingPunct="1">
              <a:lnSpc>
                <a:spcPct val="90000"/>
              </a:lnSpc>
            </a:pPr>
            <a:r>
              <a:rPr lang="en-US" sz="2800" dirty="0"/>
              <a:t>Underestimation of volumes compared to MRI</a:t>
            </a:r>
          </a:p>
          <a:p>
            <a:pPr eaLnBrk="1" hangingPunct="1">
              <a:lnSpc>
                <a:spcPct val="90000"/>
              </a:lnSpc>
            </a:pPr>
            <a:r>
              <a:rPr lang="en-US" sz="2800" dirty="0"/>
              <a:t>Limited by quality of 3D RV data </a:t>
            </a:r>
          </a:p>
          <a:p>
            <a:pPr eaLnBrk="1" hangingPunct="1">
              <a:lnSpc>
                <a:spcPct val="90000"/>
              </a:lnSpc>
            </a:pPr>
            <a:r>
              <a:rPr lang="en-US" sz="2800" dirty="0"/>
              <a:t>Difficult to delineate inflow/outflow in the transverse plane (coronal view)</a:t>
            </a:r>
          </a:p>
          <a:p>
            <a:pPr eaLnBrk="1" hangingPunct="1">
              <a:lnSpc>
                <a:spcPct val="90000"/>
              </a:lnSpc>
            </a:pPr>
            <a:endParaRPr lang="en-US" sz="2800" dirty="0"/>
          </a:p>
        </p:txBody>
      </p:sp>
      <p:sp>
        <p:nvSpPr>
          <p:cNvPr id="2" name="Slide Number Placeholder 1"/>
          <p:cNvSpPr>
            <a:spLocks noGrp="1"/>
          </p:cNvSpPr>
          <p:nvPr>
            <p:ph type="sldNum" sz="quarter" idx="12"/>
          </p:nvPr>
        </p:nvSpPr>
        <p:spPr/>
        <p:txBody>
          <a:bodyPr/>
          <a:lstStyle/>
          <a:p>
            <a:fld id="{010617E4-0856-40ED-AA07-9DC7726CB606}" type="slidenum">
              <a:rPr lang="en-US" smtClean="0"/>
              <a:t>82</a:t>
            </a:fld>
            <a:endParaRPr lang="en-US"/>
          </a:p>
        </p:txBody>
      </p:sp>
    </p:spTree>
    <p:extLst>
      <p:ext uri="{BB962C8B-B14F-4D97-AF65-F5344CB8AC3E}">
        <p14:creationId xmlns:p14="http://schemas.microsoft.com/office/powerpoint/2010/main" val="3071046589"/>
      </p:ext>
    </p:extLst>
  </p:cSld>
  <p:clrMapOvr>
    <a:masterClrMapping/>
  </p:clrMapOvr>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pPr eaLnBrk="1" hangingPunct="1"/>
            <a:r>
              <a:rPr lang="en-US" dirty="0"/>
              <a:t>RT3DE</a:t>
            </a:r>
          </a:p>
        </p:txBody>
      </p:sp>
      <p:pic>
        <p:nvPicPr>
          <p:cNvPr id="114691" name="Picture 3"/>
          <p:cNvPicPr>
            <a:picLocks noGrp="1" noChangeAspect="1" noChangeArrowheads="1"/>
          </p:cNvPicPr>
          <p:nvPr>
            <p:ph type="body" idx="1"/>
          </p:nvPr>
        </p:nvPicPr>
        <p:blipFill>
          <a:blip r:embed="rId5" cstate="print"/>
          <a:srcRect/>
          <a:stretch>
            <a:fillRect/>
          </a:stretch>
        </p:blipFill>
        <p:spPr>
          <a:xfrm>
            <a:off x="2106083" y="1659100"/>
            <a:ext cx="4931834" cy="3678767"/>
          </a:xfrm>
          <a:noFill/>
          <a:ln>
            <a:solidFill>
              <a:srgbClr val="0096D5"/>
            </a:solidFill>
          </a:ln>
        </p:spPr>
      </p:pic>
      <p:sp>
        <p:nvSpPr>
          <p:cNvPr id="114692" name="Rectangle 4"/>
          <p:cNvSpPr>
            <a:spLocks noChangeArrowheads="1"/>
          </p:cNvSpPr>
          <p:nvPr/>
        </p:nvSpPr>
        <p:spPr bwMode="auto">
          <a:xfrm>
            <a:off x="1260379" y="5370642"/>
            <a:ext cx="6678098" cy="475258"/>
          </a:xfrm>
          <a:prstGeom prst="rect">
            <a:avLst/>
          </a:prstGeom>
          <a:noFill/>
          <a:ln w="9525">
            <a:noFill/>
            <a:miter lim="800000"/>
            <a:headEnd/>
            <a:tailEnd/>
          </a:ln>
        </p:spPr>
        <p:txBody>
          <a:bodyPr wrap="square">
            <a:spAutoFit/>
          </a:bodyPr>
          <a:lstStyle/>
          <a:p>
            <a:pPr algn="ctr"/>
            <a:r>
              <a:rPr lang="en-US" sz="1244" dirty="0"/>
              <a:t>Leibundgut et al: Journal of the American Society of Echocardiography</a:t>
            </a:r>
          </a:p>
          <a:p>
            <a:pPr algn="ctr"/>
            <a:r>
              <a:rPr lang="en-US" sz="1244" dirty="0"/>
              <a:t>Volume 23 Number 2 (Feb 2010)</a:t>
            </a:r>
          </a:p>
        </p:txBody>
      </p:sp>
      <p:sp>
        <p:nvSpPr>
          <p:cNvPr id="114693" name="Line 5"/>
          <p:cNvSpPr>
            <a:spLocks noChangeShapeType="1"/>
          </p:cNvSpPr>
          <p:nvPr/>
        </p:nvSpPr>
        <p:spPr bwMode="auto">
          <a:xfrm flipH="1">
            <a:off x="7213600" y="4715933"/>
            <a:ext cx="474133" cy="0"/>
          </a:xfrm>
          <a:prstGeom prst="line">
            <a:avLst/>
          </a:prstGeom>
          <a:noFill/>
          <a:ln w="9525">
            <a:solidFill>
              <a:schemeClr val="tx1"/>
            </a:solidFill>
            <a:round/>
            <a:headEnd/>
            <a:tailEnd type="triangle" w="med" len="med"/>
          </a:ln>
        </p:spPr>
        <p:txBody>
          <a:bodyPr/>
          <a:lstStyle/>
          <a:p>
            <a:endParaRPr lang="en-US" sz="1600" dirty="0"/>
          </a:p>
        </p:txBody>
      </p:sp>
      <p:sp>
        <p:nvSpPr>
          <p:cNvPr id="114694" name="Text Box 6"/>
          <p:cNvSpPr txBox="1">
            <a:spLocks noChangeArrowheads="1"/>
          </p:cNvSpPr>
          <p:nvPr/>
        </p:nvSpPr>
        <p:spPr bwMode="auto">
          <a:xfrm>
            <a:off x="7281333" y="4783668"/>
            <a:ext cx="948267" cy="338554"/>
          </a:xfrm>
          <a:prstGeom prst="rect">
            <a:avLst/>
          </a:prstGeom>
          <a:noFill/>
          <a:ln w="9525">
            <a:noFill/>
            <a:miter lim="800000"/>
            <a:headEnd/>
            <a:tailEnd/>
          </a:ln>
        </p:spPr>
        <p:txBody>
          <a:bodyPr>
            <a:spAutoFit/>
          </a:bodyPr>
          <a:lstStyle/>
          <a:p>
            <a:pPr>
              <a:spcBef>
                <a:spcPct val="50000"/>
              </a:spcBef>
            </a:pPr>
            <a:r>
              <a:rPr lang="en-US" sz="1600" dirty="0"/>
              <a:t>*RVOT</a:t>
            </a:r>
          </a:p>
        </p:txBody>
      </p:sp>
      <p:sp>
        <p:nvSpPr>
          <p:cNvPr id="2" name="Slide Number Placeholder 1"/>
          <p:cNvSpPr>
            <a:spLocks noGrp="1"/>
          </p:cNvSpPr>
          <p:nvPr>
            <p:ph type="sldNum" sz="quarter" idx="12"/>
          </p:nvPr>
        </p:nvSpPr>
        <p:spPr/>
        <p:txBody>
          <a:bodyPr/>
          <a:lstStyle/>
          <a:p>
            <a:fld id="{010617E4-0856-40ED-AA07-9DC7726CB606}" type="slidenum">
              <a:rPr lang="en-US" smtClean="0"/>
              <a:t>83</a:t>
            </a:fld>
            <a:endParaRPr lang="en-US"/>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946279216"/>
      </p:ext>
    </p:extLst>
  </p:cSld>
  <p:clrMapOvr>
    <a:masterClrMapping/>
  </p:clrMapOvr>
  <mc:AlternateContent xmlns:mc="http://schemas.openxmlformats.org/markup-compatibility/2006" xmlns:p14="http://schemas.microsoft.com/office/powerpoint/2010/main">
    <mc:Choice Requires="p14">
      <p:transition spd="slow" p14:dur="2000" advTm="42307"/>
    </mc:Choice>
    <mc:Fallback xmlns="">
      <p:transition spd="slow" advTm="42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3D/4D Imaging for RVEF &amp; Volumes</a:t>
            </a:r>
          </a:p>
        </p:txBody>
      </p:sp>
      <p:sp>
        <p:nvSpPr>
          <p:cNvPr id="3" name="Text Placeholder 2"/>
          <p:cNvSpPr>
            <a:spLocks noGrp="1"/>
          </p:cNvSpPr>
          <p:nvPr>
            <p:ph type="body" idx="1"/>
          </p:nvPr>
        </p:nvSpPr>
        <p:spPr/>
        <p:txBody>
          <a:bodyPr/>
          <a:lstStyle/>
          <a:p>
            <a:r>
              <a:rPr lang="en-US" dirty="0"/>
              <a:t>Multi beat RV focus</a:t>
            </a:r>
          </a:p>
        </p:txBody>
      </p:sp>
      <p:pic>
        <p:nvPicPr>
          <p:cNvPr id="7" name="RV 3D116">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9"/>
          <a:stretch>
            <a:fillRect/>
          </a:stretch>
        </p:blipFill>
        <p:spPr>
          <a:xfrm>
            <a:off x="457199" y="2518238"/>
            <a:ext cx="4040012" cy="3029655"/>
          </a:xfrm>
          <a:ln w="12700">
            <a:solidFill>
              <a:srgbClr val="0096D5"/>
            </a:solidFill>
          </a:ln>
        </p:spPr>
      </p:pic>
      <p:sp>
        <p:nvSpPr>
          <p:cNvPr id="5" name="Text Placeholder 4"/>
          <p:cNvSpPr>
            <a:spLocks noGrp="1"/>
          </p:cNvSpPr>
          <p:nvPr>
            <p:ph type="body" sz="quarter" idx="3"/>
          </p:nvPr>
        </p:nvSpPr>
        <p:spPr/>
        <p:txBody>
          <a:bodyPr/>
          <a:lstStyle/>
          <a:p>
            <a:r>
              <a:rPr lang="en-US" dirty="0"/>
              <a:t>Collect during held apnea</a:t>
            </a:r>
          </a:p>
        </p:txBody>
      </p:sp>
      <p:pic>
        <p:nvPicPr>
          <p:cNvPr id="8" name="RV 3D129">
            <a:hlinkClick r:id="" action="ppaction://media"/>
          </p:cNvPr>
          <p:cNvPicPr>
            <a:picLocks noGrp="1" noChangeAspect="1"/>
          </p:cNvPicPr>
          <p:nvPr>
            <p:ph sz="quarter" idx="4"/>
            <a:videoFile r:link="rId4"/>
            <p:extLst>
              <p:ext uri="{DAA4B4D4-6D71-4841-9C94-3DE7FCFB9230}">
                <p14:media xmlns:p14="http://schemas.microsoft.com/office/powerpoint/2010/main" r:embed="rId3"/>
              </p:ext>
            </p:extLst>
          </p:nvPr>
        </p:nvPicPr>
        <p:blipFill rotWithShape="1">
          <a:blip r:embed="rId10"/>
          <a:srcRect r="28990"/>
          <a:stretch/>
        </p:blipFill>
        <p:spPr>
          <a:xfrm>
            <a:off x="4645379" y="2516827"/>
            <a:ext cx="2869600" cy="3031067"/>
          </a:xfrm>
          <a:ln w="12700">
            <a:solidFill>
              <a:srgbClr val="0096D5"/>
            </a:solidFill>
          </a:ln>
        </p:spPr>
      </p:pic>
      <p:sp>
        <p:nvSpPr>
          <p:cNvPr id="4" name="Rectangle 3"/>
          <p:cNvSpPr/>
          <p:nvPr/>
        </p:nvSpPr>
        <p:spPr bwMode="auto">
          <a:xfrm>
            <a:off x="7502275" y="2554111"/>
            <a:ext cx="1238552" cy="3031067"/>
          </a:xfrm>
          <a:prstGeom prst="rect">
            <a:avLst/>
          </a:prstGeom>
          <a:solidFill>
            <a:schemeClr val="bg2"/>
          </a:solidFill>
          <a:ln w="9525" cap="flat" cmpd="sng" algn="ctr">
            <a:solidFill>
              <a:schemeClr val="bg2"/>
            </a:solidFill>
            <a:prstDash val="solid"/>
            <a:round/>
            <a:headEnd type="none" w="med" len="med"/>
            <a:tailEnd type="none" w="med" len="med"/>
          </a:ln>
          <a:effectLst/>
        </p:spPr>
        <p:txBody>
          <a:bodyPr vert="horz" wrap="square" lIns="81280" tIns="40640" rIns="81280" bIns="40640" numCol="1" rtlCol="0" anchor="t" anchorCtr="0" compatLnSpc="1">
            <a:prstTxWarp prst="textNoShape">
              <a:avLst/>
            </a:prstTxWarp>
          </a:bodyPr>
          <a:lstStyle/>
          <a:p>
            <a:pPr defTabSz="812810" eaLnBrk="0" fontAlgn="base" hangingPunct="0">
              <a:spcBef>
                <a:spcPct val="0"/>
              </a:spcBef>
              <a:spcAft>
                <a:spcPct val="0"/>
              </a:spcAft>
            </a:pPr>
            <a:endParaRPr lang="en-US" sz="1600" b="1">
              <a:effectLst>
                <a:outerShdw blurRad="38100" dist="38100" dir="2700000" algn="tl">
                  <a:srgbClr val="000000">
                    <a:alpha val="43137"/>
                  </a:srgbClr>
                </a:outerShdw>
              </a:effectLst>
              <a:latin typeface="Arial" charset="0"/>
            </a:endParaRPr>
          </a:p>
        </p:txBody>
      </p:sp>
      <p:sp>
        <p:nvSpPr>
          <p:cNvPr id="6" name="TextBox 5"/>
          <p:cNvSpPr txBox="1"/>
          <p:nvPr/>
        </p:nvSpPr>
        <p:spPr>
          <a:xfrm>
            <a:off x="7507521" y="2503547"/>
            <a:ext cx="1233306" cy="3046988"/>
          </a:xfrm>
          <a:prstGeom prst="rect">
            <a:avLst/>
          </a:prstGeom>
          <a:noFill/>
          <a:ln w="12700">
            <a:solidFill>
              <a:srgbClr val="0096D5"/>
            </a:solidFill>
          </a:ln>
        </p:spPr>
        <p:txBody>
          <a:bodyPr wrap="square" rtlCol="0">
            <a:spAutoFit/>
          </a:bodyPr>
          <a:lstStyle/>
          <a:p>
            <a:r>
              <a:rPr lang="en-US" sz="1600" dirty="0"/>
              <a:t>RVEDV  </a:t>
            </a:r>
          </a:p>
          <a:p>
            <a:r>
              <a:rPr lang="en-US" sz="1600" dirty="0"/>
              <a:t>130 ml</a:t>
            </a:r>
          </a:p>
          <a:p>
            <a:endParaRPr lang="en-US" sz="1600" dirty="0"/>
          </a:p>
          <a:p>
            <a:r>
              <a:rPr lang="en-US" sz="1600" dirty="0"/>
              <a:t>RVESV</a:t>
            </a:r>
          </a:p>
          <a:p>
            <a:r>
              <a:rPr lang="en-US" sz="1600" dirty="0"/>
              <a:t>85 ml</a:t>
            </a:r>
          </a:p>
          <a:p>
            <a:endParaRPr lang="en-US" sz="1600" dirty="0"/>
          </a:p>
          <a:p>
            <a:r>
              <a:rPr lang="en-US" sz="1600" dirty="0"/>
              <a:t>EF= 34%</a:t>
            </a:r>
          </a:p>
          <a:p>
            <a:endParaRPr lang="en-US" sz="1600" dirty="0"/>
          </a:p>
          <a:p>
            <a:r>
              <a:rPr lang="en-US" sz="1600" dirty="0"/>
              <a:t>SV= 45 ml</a:t>
            </a:r>
          </a:p>
          <a:p>
            <a:endParaRPr lang="en-US" sz="1600" dirty="0"/>
          </a:p>
          <a:p>
            <a:endParaRPr lang="en-US" sz="1600" dirty="0"/>
          </a:p>
          <a:p>
            <a:endParaRPr lang="en-US" sz="1600" dirty="0"/>
          </a:p>
        </p:txBody>
      </p:sp>
      <p:sp>
        <p:nvSpPr>
          <p:cNvPr id="9" name="Slide Number Placeholder 8"/>
          <p:cNvSpPr>
            <a:spLocks noGrp="1"/>
          </p:cNvSpPr>
          <p:nvPr>
            <p:ph type="sldNum" sz="quarter" idx="12"/>
          </p:nvPr>
        </p:nvSpPr>
        <p:spPr/>
        <p:txBody>
          <a:bodyPr/>
          <a:lstStyle/>
          <a:p>
            <a:fld id="{010617E4-0856-40ED-AA07-9DC7726CB606}" type="slidenum">
              <a:rPr lang="en-US" smtClean="0"/>
              <a:t>84</a:t>
            </a:fld>
            <a:endParaRPr lang="en-US"/>
          </a:p>
        </p:txBody>
      </p:sp>
      <p:pic>
        <p:nvPicPr>
          <p:cNvPr id="10" name="Audio 9">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839123556"/>
      </p:ext>
    </p:extLst>
  </p:cSld>
  <p:clrMapOvr>
    <a:masterClrMapping/>
  </p:clrMapOvr>
  <mc:AlternateContent xmlns:mc="http://schemas.openxmlformats.org/markup-compatibility/2006" xmlns:p14="http://schemas.microsoft.com/office/powerpoint/2010/main">
    <mc:Choice Requires="p14">
      <p:transition spd="slow" p14:dur="2000" advTm="10846"/>
    </mc:Choice>
    <mc:Fallback xmlns="">
      <p:transition spd="slow" advTm="10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357" fill="hold"/>
                                        <p:tgtEl>
                                          <p:spTgt spid="7"/>
                                        </p:tgtEl>
                                      </p:cBhvr>
                                    </p:cmd>
                                  </p:childTnLst>
                                </p:cTn>
                              </p:par>
                            </p:childTnLst>
                          </p:cTn>
                        </p:par>
                        <p:par>
                          <p:cTn id="10" fill="hold">
                            <p:stCondLst>
                              <p:cond delay="2357"/>
                            </p:stCondLst>
                            <p:childTnLst>
                              <p:par>
                                <p:cTn id="11" presetID="1" presetClass="mediacall" presetSubtype="0" fill="hold" nodeType="afterEffect">
                                  <p:stCondLst>
                                    <p:cond delay="0"/>
                                  </p:stCondLst>
                                  <p:childTnLst>
                                    <p:cmd type="call" cmd="playFrom(0.0)">
                                      <p:cBhvr>
                                        <p:cTn id="12" dur="117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7"/>
                </p:tgtEl>
              </p:cMediaNode>
            </p:video>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7"/>
                                        </p:tgtEl>
                                      </p:cBhvr>
                                    </p:cmd>
                                  </p:childTnLst>
                                </p:cTn>
                              </p:par>
                            </p:childTnLst>
                          </p:cTn>
                        </p:par>
                      </p:childTnLst>
                    </p:cTn>
                  </p:par>
                </p:childTnLst>
              </p:cTn>
              <p:nextCondLst>
                <p:cond evt="onClick" delay="0">
                  <p:tgtEl>
                    <p:spTgt spid="7"/>
                  </p:tgtEl>
                </p:cond>
              </p:nextCondLst>
            </p:seq>
            <p:video>
              <p:cMediaNode vol="80000">
                <p:cTn id="19" repeatCount="indefinite" fill="hold" display="0">
                  <p:stCondLst>
                    <p:cond delay="indefinite"/>
                  </p:stCondLst>
                </p:cTn>
                <p:tgtEl>
                  <p:spTgt spid="8"/>
                </p:tgtEl>
              </p:cMediaNode>
            </p:video>
            <p:seq concurrent="1" nextAc="seek">
              <p:cTn id="20" restart="whenNotActive" fill="hold" evtFilter="cancelBubble" nodeType="interactiveSeq">
                <p:stCondLst>
                  <p:cond evt="onClick" delay="0">
                    <p:tgtEl>
                      <p:spTgt spid="8"/>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8"/>
                                        </p:tgtEl>
                                      </p:cBhvr>
                                    </p:cmd>
                                  </p:childTnLst>
                                </p:cTn>
                              </p:par>
                            </p:childTnLst>
                          </p:cTn>
                        </p:par>
                      </p:childTnLst>
                    </p:cTn>
                  </p:par>
                </p:childTnLst>
              </p:cTn>
              <p:nextCondLst>
                <p:cond evt="onClick" delay="0">
                  <p:tgtEl>
                    <p:spTgt spid="8"/>
                  </p:tgtEl>
                </p:cond>
              </p:nextCondLst>
            </p:seq>
            <p:audio isNarration="1">
              <p:cMediaNode vol="80000" showWhenStopped="0">
                <p:cTn id="25" fill="hold" display="0">
                  <p:stCondLst>
                    <p:cond delay="indefinite"/>
                  </p:stCondLst>
                  <p:endCondLst>
                    <p:cond evt="onStopAudio" delay="0">
                      <p:tgtEl>
                        <p:sldTgt/>
                      </p:tgtEl>
                    </p:cond>
                  </p:endCondLst>
                </p:cTn>
                <p:tgtEl>
                  <p:spTgt spid="10"/>
                </p:tgtEl>
              </p:cMediaNode>
            </p:audio>
          </p:childTnLst>
        </p:cTn>
      </p:par>
    </p:tnLst>
  </p:timing>
  <p:extLst>
    <p:ext uri="{E180D4A7-C9FB-4DFB-919C-405C955672EB}">
      <p14:showEvtLst xmlns:p14="http://schemas.microsoft.com/office/powerpoint/2010/main">
        <p14:playEvt time="55" objId="7"/>
        <p14:playEvt time="2427" objId="8"/>
        <p14:playEvt time="2809" objId="7"/>
        <p14:playEvt time="3909" objId="8"/>
        <p14:playEvt time="4977" objId="8"/>
        <p14:playEvt time="5470" objId="7"/>
        <p14:playEvt time="6440" objId="8"/>
        <p14:playEvt time="7841" objId="8"/>
        <p14:playEvt time="7924" objId="7"/>
        <p14:playEvt time="8909" objId="8"/>
        <p14:playEvt time="10382" objId="8"/>
        <p14:playEvt time="10642" objId="7"/>
        <p14:stopEvt time="10846" objId="7"/>
        <p14:stopEvt time="10846" objId="8"/>
      </p14:showEvtLst>
    </p:ext>
  </p:extLs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RV 3D Capture A4C</a:t>
            </a:r>
            <a:endParaRPr lang="en-US" dirty="0"/>
          </a:p>
        </p:txBody>
      </p:sp>
      <p:sp>
        <p:nvSpPr>
          <p:cNvPr id="11" name="Content Placeholder 10"/>
          <p:cNvSpPr>
            <a:spLocks noGrp="1"/>
          </p:cNvSpPr>
          <p:nvPr>
            <p:ph sz="half" idx="1"/>
          </p:nvPr>
        </p:nvSpPr>
        <p:spPr/>
        <p:txBody>
          <a:bodyPr/>
          <a:lstStyle/>
          <a:p>
            <a:r>
              <a:rPr lang="en-US" dirty="0" smtClean="0"/>
              <a:t>Systole</a:t>
            </a:r>
            <a:endParaRPr lang="en-US" dirty="0"/>
          </a:p>
        </p:txBody>
      </p:sp>
      <p:sp>
        <p:nvSpPr>
          <p:cNvPr id="12" name="Content Placeholder 11"/>
          <p:cNvSpPr>
            <a:spLocks noGrp="1"/>
          </p:cNvSpPr>
          <p:nvPr>
            <p:ph sz="half" idx="2"/>
          </p:nvPr>
        </p:nvSpPr>
        <p:spPr/>
        <p:txBody>
          <a:bodyPr/>
          <a:lstStyle/>
          <a:p>
            <a:r>
              <a:rPr lang="en-US" dirty="0" smtClean="0"/>
              <a:t>Diastole</a:t>
            </a:r>
            <a:endParaRPr lang="en-US" dirty="0"/>
          </a:p>
        </p:txBody>
      </p:sp>
      <p:pic>
        <p:nvPicPr>
          <p:cNvPr id="2050"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r="50000" b="46803"/>
          <a:stretch/>
        </p:blipFill>
        <p:spPr bwMode="auto">
          <a:xfrm>
            <a:off x="506030" y="2423160"/>
            <a:ext cx="3853074" cy="347472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p:cNvPicPr>
            <a:picLocks noChangeAspect="1" noChangeArrowheads="1"/>
          </p:cNvPicPr>
          <p:nvPr/>
        </p:nvPicPr>
        <p:blipFill rotWithShape="1">
          <a:blip r:embed="rId6">
            <a:extLst>
              <a:ext uri="{28A0092B-C50C-407E-A947-70E740481C1C}">
                <a14:useLocalDpi xmlns:a14="http://schemas.microsoft.com/office/drawing/2010/main" val="0"/>
              </a:ext>
            </a:extLst>
          </a:blip>
          <a:srcRect l="52660"/>
          <a:stretch/>
        </p:blipFill>
        <p:spPr bwMode="auto">
          <a:xfrm>
            <a:off x="5154233" y="2410460"/>
            <a:ext cx="3648387" cy="347472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3401633" y="3337560"/>
            <a:ext cx="76200"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p:nvPr/>
        </p:nvGrpSpPr>
        <p:grpSpPr>
          <a:xfrm>
            <a:off x="762000" y="2727959"/>
            <a:ext cx="3594100" cy="1310640"/>
            <a:chOff x="700467" y="2362200"/>
            <a:chExt cx="3594100" cy="1310640"/>
          </a:xfrm>
        </p:grpSpPr>
        <p:sp>
          <p:nvSpPr>
            <p:cNvPr id="3" name="Rectangle 2"/>
            <p:cNvSpPr/>
            <p:nvPr/>
          </p:nvSpPr>
          <p:spPr>
            <a:xfrm>
              <a:off x="700467" y="2362200"/>
              <a:ext cx="457200" cy="457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3463689" y="3063240"/>
              <a:ext cx="830878" cy="609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Rectangle 5"/>
          <p:cNvSpPr/>
          <p:nvPr/>
        </p:nvSpPr>
        <p:spPr>
          <a:xfrm>
            <a:off x="1496633" y="5407660"/>
            <a:ext cx="1371600" cy="3835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5154233" y="2651760"/>
            <a:ext cx="2465767" cy="3063240"/>
            <a:chOff x="5105400" y="2362200"/>
            <a:chExt cx="2465767" cy="3063240"/>
          </a:xfrm>
        </p:grpSpPr>
        <p:sp>
          <p:nvSpPr>
            <p:cNvPr id="7" name="Rectangle 6"/>
            <p:cNvSpPr/>
            <p:nvPr/>
          </p:nvSpPr>
          <p:spPr>
            <a:xfrm>
              <a:off x="5105400" y="2362200"/>
              <a:ext cx="22860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6047167" y="5120640"/>
              <a:ext cx="1524000" cy="304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p:cNvSpPr/>
          <p:nvPr/>
        </p:nvSpPr>
        <p:spPr>
          <a:xfrm>
            <a:off x="3276600" y="3185159"/>
            <a:ext cx="248622" cy="2438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lide Number Placeholder 13"/>
          <p:cNvSpPr>
            <a:spLocks noGrp="1"/>
          </p:cNvSpPr>
          <p:nvPr>
            <p:ph type="sldNum" sz="quarter" idx="12"/>
          </p:nvPr>
        </p:nvSpPr>
        <p:spPr/>
        <p:txBody>
          <a:bodyPr/>
          <a:lstStyle/>
          <a:p>
            <a:fld id="{010617E4-0856-40ED-AA07-9DC7726CB606}" type="slidenum">
              <a:rPr lang="en-US" smtClean="0"/>
              <a:t>85</a:t>
            </a:fld>
            <a:endParaRPr lang="en-US"/>
          </a:p>
        </p:txBody>
      </p:sp>
      <p:pic>
        <p:nvPicPr>
          <p:cNvPr id="15" name="Audio 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044421394"/>
      </p:ext>
    </p:extLst>
  </p:cSld>
  <p:clrMapOvr>
    <a:masterClrMapping/>
  </p:clrMapOvr>
  <mc:AlternateContent xmlns:mc="http://schemas.openxmlformats.org/markup-compatibility/2006" xmlns:p14="http://schemas.microsoft.com/office/powerpoint/2010/main">
    <mc:Choice Requires="p14">
      <p:transition spd="slow" p14:dur="2000" advTm="8144"/>
    </mc:Choice>
    <mc:Fallback xmlns="">
      <p:transition spd="slow" advTm="8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RVOT 3D Capture PSAX</a:t>
            </a:r>
            <a:endParaRPr lang="en-US" dirty="0"/>
          </a:p>
        </p:txBody>
      </p:sp>
      <p:sp>
        <p:nvSpPr>
          <p:cNvPr id="6" name="Content Placeholder 5"/>
          <p:cNvSpPr>
            <a:spLocks noGrp="1"/>
          </p:cNvSpPr>
          <p:nvPr>
            <p:ph sz="half" idx="1"/>
          </p:nvPr>
        </p:nvSpPr>
        <p:spPr/>
        <p:txBody>
          <a:bodyPr/>
          <a:lstStyle/>
          <a:p>
            <a:r>
              <a:rPr lang="en-US" dirty="0" smtClean="0"/>
              <a:t>Systole</a:t>
            </a:r>
            <a:endParaRPr lang="en-US" dirty="0"/>
          </a:p>
        </p:txBody>
      </p:sp>
      <p:sp>
        <p:nvSpPr>
          <p:cNvPr id="8" name="Content Placeholder 7"/>
          <p:cNvSpPr>
            <a:spLocks noGrp="1"/>
          </p:cNvSpPr>
          <p:nvPr>
            <p:ph sz="half" idx="2"/>
          </p:nvPr>
        </p:nvSpPr>
        <p:spPr/>
        <p:txBody>
          <a:bodyPr/>
          <a:lstStyle/>
          <a:p>
            <a:r>
              <a:rPr lang="en-US" dirty="0" smtClean="0"/>
              <a:t>Diastole</a:t>
            </a:r>
            <a:endParaRPr lang="en-US" dirty="0"/>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2197" t="52411" r="4901"/>
          <a:stretch/>
        </p:blipFill>
        <p:spPr bwMode="auto">
          <a:xfrm>
            <a:off x="4800600" y="2400300"/>
            <a:ext cx="3695700" cy="347472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2411" r="57353"/>
          <a:stretch/>
        </p:blipFill>
        <p:spPr bwMode="auto">
          <a:xfrm>
            <a:off x="533400" y="2438400"/>
            <a:ext cx="3673717" cy="347472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762000" y="2514600"/>
            <a:ext cx="53340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4800600" y="2438400"/>
            <a:ext cx="38100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p:cNvSpPr>
            <a:spLocks noGrp="1"/>
          </p:cNvSpPr>
          <p:nvPr>
            <p:ph type="sldNum" sz="quarter" idx="12"/>
          </p:nvPr>
        </p:nvSpPr>
        <p:spPr/>
        <p:txBody>
          <a:bodyPr/>
          <a:lstStyle/>
          <a:p>
            <a:fld id="{010617E4-0856-40ED-AA07-9DC7726CB606}" type="slidenum">
              <a:rPr lang="en-US" smtClean="0"/>
              <a:t>86</a:t>
            </a:fld>
            <a:endParaRPr lang="en-US"/>
          </a:p>
        </p:txBody>
      </p:sp>
    </p:spTree>
    <p:extLst>
      <p:ext uri="{BB962C8B-B14F-4D97-AF65-F5344CB8AC3E}">
        <p14:creationId xmlns:p14="http://schemas.microsoft.com/office/powerpoint/2010/main" val="17444990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Adjust Contours as Needed</a:t>
            </a:r>
          </a:p>
        </p:txBody>
      </p:sp>
      <p:pic>
        <p:nvPicPr>
          <p:cNvPr id="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872150" y="1898223"/>
            <a:ext cx="5399701" cy="3332480"/>
          </a:xfrm>
          <a:prstGeom prst="rect">
            <a:avLst/>
          </a:prstGeom>
          <a:noFill/>
          <a:ln w="9525" cap="flat">
            <a:solidFill>
              <a:srgbClr val="0096D5"/>
            </a:solidFill>
            <a:round/>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TextBox 4"/>
          <p:cNvSpPr txBox="1"/>
          <p:nvPr/>
        </p:nvSpPr>
        <p:spPr>
          <a:xfrm>
            <a:off x="1136032" y="5299659"/>
            <a:ext cx="6807199" cy="666721"/>
          </a:xfrm>
          <a:prstGeom prst="rect">
            <a:avLst/>
          </a:prstGeom>
          <a:noFill/>
        </p:spPr>
        <p:txBody>
          <a:bodyPr wrap="square" rtlCol="0">
            <a:spAutoFit/>
          </a:bodyPr>
          <a:lstStyle/>
          <a:p>
            <a:pPr algn="ctr"/>
            <a:r>
              <a:rPr lang="en-US" sz="1244" dirty="0"/>
              <a:t>Leibundgut et al: Journal of the American Society of Echocardiography</a:t>
            </a:r>
          </a:p>
          <a:p>
            <a:pPr algn="ctr"/>
            <a:r>
              <a:rPr lang="en-US" sz="1244" dirty="0"/>
              <a:t>Volume 23 Number 2 (Feb 2010)</a:t>
            </a:r>
          </a:p>
          <a:p>
            <a:pPr algn="ctr"/>
            <a:endParaRPr lang="en-US" sz="1244" dirty="0"/>
          </a:p>
        </p:txBody>
      </p:sp>
      <p:sp>
        <p:nvSpPr>
          <p:cNvPr id="3" name="Slide Number Placeholder 2"/>
          <p:cNvSpPr>
            <a:spLocks noGrp="1"/>
          </p:cNvSpPr>
          <p:nvPr>
            <p:ph type="sldNum" sz="quarter" idx="12"/>
          </p:nvPr>
        </p:nvSpPr>
        <p:spPr/>
        <p:txBody>
          <a:bodyPr/>
          <a:lstStyle/>
          <a:p>
            <a:fld id="{010617E4-0856-40ED-AA07-9DC7726CB606}" type="slidenum">
              <a:rPr lang="en-US" smtClean="0"/>
              <a:t>87</a:t>
            </a:fld>
            <a:endParaRPr lang="en-US"/>
          </a:p>
        </p:txBody>
      </p:sp>
    </p:spTree>
    <p:extLst>
      <p:ext uri="{BB962C8B-B14F-4D97-AF65-F5344CB8AC3E}">
        <p14:creationId xmlns:p14="http://schemas.microsoft.com/office/powerpoint/2010/main" val="40297659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03_tracking revision EDES Beutel">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157758" y="1634077"/>
            <a:ext cx="7029779" cy="3964575"/>
          </a:xfrm>
          <a:ln>
            <a:solidFill>
              <a:srgbClr val="0096D5"/>
            </a:solidFill>
          </a:ln>
        </p:spPr>
      </p:pic>
      <p:sp>
        <p:nvSpPr>
          <p:cNvPr id="3" name="Slide Number Placeholder 2"/>
          <p:cNvSpPr>
            <a:spLocks noGrp="1"/>
          </p:cNvSpPr>
          <p:nvPr>
            <p:ph type="sldNum" sz="quarter" idx="12"/>
          </p:nvPr>
        </p:nvSpPr>
        <p:spPr/>
        <p:txBody>
          <a:bodyPr/>
          <a:lstStyle/>
          <a:p>
            <a:fld id="{010617E4-0856-40ED-AA07-9DC7726CB606}" type="slidenum">
              <a:rPr lang="en-US" smtClean="0"/>
              <a:t>88</a:t>
            </a:fld>
            <a:endParaRPr lang="en-US"/>
          </a:p>
        </p:txBody>
      </p:sp>
    </p:spTree>
    <p:extLst>
      <p:ext uri="{BB962C8B-B14F-4D97-AF65-F5344CB8AC3E}">
        <p14:creationId xmlns:p14="http://schemas.microsoft.com/office/powerpoint/2010/main" val="41648777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9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Echo Quality Control</a:t>
            </a:r>
            <a:endParaRPr lang="en-US" dirty="0"/>
          </a:p>
        </p:txBody>
      </p:sp>
      <p:sp>
        <p:nvSpPr>
          <p:cNvPr id="3" name="Content Placeholder 2"/>
          <p:cNvSpPr>
            <a:spLocks noGrp="1"/>
          </p:cNvSpPr>
          <p:nvPr>
            <p:ph idx="1"/>
          </p:nvPr>
        </p:nvSpPr>
        <p:spPr>
          <a:xfrm>
            <a:off x="228600" y="1447800"/>
            <a:ext cx="8762999" cy="4156075"/>
          </a:xfrm>
        </p:spPr>
        <p:txBody>
          <a:bodyPr>
            <a:noAutofit/>
          </a:bodyPr>
          <a:lstStyle/>
          <a:p>
            <a:pPr marL="0" indent="0">
              <a:buNone/>
              <a:defRPr/>
            </a:pPr>
            <a:r>
              <a:rPr lang="en-US" sz="2400" dirty="0"/>
              <a:t> </a:t>
            </a:r>
            <a:r>
              <a:rPr lang="en-US" sz="2400" dirty="0" smtClean="0"/>
              <a:t>       </a:t>
            </a:r>
            <a:r>
              <a:rPr lang="en-US" sz="2400" u="sng" dirty="0" smtClean="0"/>
              <a:t>Echo Critique</a:t>
            </a:r>
          </a:p>
          <a:p>
            <a:pPr lvl="1">
              <a:buFont typeface="Arial" panose="020B0604020202020204" pitchFamily="34" charset="0"/>
              <a:buChar char="•"/>
              <a:defRPr/>
            </a:pPr>
            <a:r>
              <a:rPr lang="en-US" sz="2400" dirty="0" smtClean="0"/>
              <a:t>Echo images will be monitored for quality and adherence to the PVDOMICS imaging protocol</a:t>
            </a:r>
          </a:p>
          <a:p>
            <a:pPr lvl="1">
              <a:buFont typeface="Arial" panose="020B0604020202020204" pitchFamily="34" charset="0"/>
              <a:buChar char="•"/>
              <a:defRPr/>
            </a:pPr>
            <a:r>
              <a:rPr lang="en-US" sz="2400" dirty="0" smtClean="0"/>
              <a:t>The Imaging Core will provide feedback in the form of an electronic critique to both the sites and the DCC for each echo exam submitted</a:t>
            </a:r>
          </a:p>
          <a:p>
            <a:pPr lvl="1">
              <a:buFont typeface="Arial" panose="020B0604020202020204" pitchFamily="34" charset="0"/>
              <a:buChar char="•"/>
              <a:defRPr/>
            </a:pPr>
            <a:r>
              <a:rPr lang="en-US" sz="2400" dirty="0" smtClean="0"/>
              <a:t>The critique should be shared with the sonographer performing the echo exam to ensure the acquisition of research quality data and to help prevent the missing data</a:t>
            </a:r>
          </a:p>
          <a:p>
            <a:pPr lvl="1">
              <a:buFont typeface="Arial" panose="020B0604020202020204" pitchFamily="34" charset="0"/>
              <a:buChar char="•"/>
              <a:defRPr/>
            </a:pPr>
            <a:r>
              <a:rPr lang="en-US" sz="2400" dirty="0" smtClean="0"/>
              <a:t>The critique is a tool intended to standardize the collection of research quality data and to capture mistakes, if any, before they are repeated</a:t>
            </a:r>
          </a:p>
          <a:p>
            <a:pPr marL="488950" lvl="1" indent="0">
              <a:buFont typeface="Arial" panose="020B0604020202020204" pitchFamily="34" charset="0"/>
              <a:buNone/>
              <a:defRPr/>
            </a:pPr>
            <a:endParaRPr lang="en-US" sz="2400" dirty="0" smtClean="0"/>
          </a:p>
          <a:p>
            <a:pPr>
              <a:defRPr/>
            </a:pPr>
            <a:endParaRPr lang="en-US" sz="2400" dirty="0" smtClean="0"/>
          </a:p>
          <a:p>
            <a:pPr lvl="1">
              <a:defRPr/>
            </a:pPr>
            <a:endParaRPr lang="en-US" sz="2400" dirty="0"/>
          </a:p>
        </p:txBody>
      </p:sp>
      <p:sp>
        <p:nvSpPr>
          <p:cNvPr id="4" name="Slide Number Placeholder 3"/>
          <p:cNvSpPr>
            <a:spLocks noGrp="1"/>
          </p:cNvSpPr>
          <p:nvPr>
            <p:ph type="sldNum" sz="quarter" idx="12"/>
          </p:nvPr>
        </p:nvSpPr>
        <p:spPr/>
        <p:txBody>
          <a:bodyPr/>
          <a:lstStyle/>
          <a:p>
            <a:fld id="{010617E4-0856-40ED-AA07-9DC7726CB606}" type="slidenum">
              <a:rPr lang="en-US" smtClean="0"/>
              <a:t>89</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276213836"/>
      </p:ext>
    </p:extLst>
  </p:cSld>
  <p:clrMapOvr>
    <a:masterClrMapping/>
  </p:clrMapOvr>
  <mc:AlternateContent xmlns:mc="http://schemas.openxmlformats.org/markup-compatibility/2006" xmlns:p14="http://schemas.microsoft.com/office/powerpoint/2010/main">
    <mc:Choice Requires="p14">
      <p:transition spd="slow" p14:dur="2000" advTm="33666"/>
    </mc:Choice>
    <mc:Fallback xmlns="">
      <p:transition spd="slow" advTm="33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Echo Status Reports</a:t>
            </a:r>
            <a:endParaRPr lang="en-US" dirty="0"/>
          </a:p>
        </p:txBody>
      </p:sp>
      <p:sp>
        <p:nvSpPr>
          <p:cNvPr id="3" name="Content Placeholder 2"/>
          <p:cNvSpPr>
            <a:spLocks noGrp="1"/>
          </p:cNvSpPr>
          <p:nvPr>
            <p:ph idx="1"/>
          </p:nvPr>
        </p:nvSpPr>
        <p:spPr/>
        <p:txBody>
          <a:bodyPr/>
          <a:lstStyle/>
          <a:p>
            <a:pPr>
              <a:defRPr/>
            </a:pPr>
            <a:r>
              <a:rPr lang="en-US" sz="2400" dirty="0" smtClean="0"/>
              <a:t>Reports </a:t>
            </a:r>
          </a:p>
          <a:p>
            <a:pPr lvl="1">
              <a:defRPr/>
            </a:pPr>
            <a:r>
              <a:rPr lang="en-US" sz="2400" dirty="0" smtClean="0"/>
              <a:t>Inventory/Quality </a:t>
            </a:r>
          </a:p>
          <a:p>
            <a:pPr lvl="1">
              <a:defRPr/>
            </a:pPr>
            <a:r>
              <a:rPr lang="en-US" sz="2400" dirty="0" smtClean="0"/>
              <a:t>Incomplete Cases </a:t>
            </a:r>
          </a:p>
          <a:p>
            <a:pPr lvl="1">
              <a:defRPr/>
            </a:pPr>
            <a:r>
              <a:rPr lang="en-US" sz="2400" dirty="0" smtClean="0"/>
              <a:t>Comprehensive Data Clarification </a:t>
            </a:r>
          </a:p>
          <a:p>
            <a:pPr lvl="1">
              <a:defRPr/>
            </a:pPr>
            <a:r>
              <a:rPr lang="en-US" sz="2400" dirty="0" smtClean="0"/>
              <a:t>Outstanding Data Clarifications</a:t>
            </a:r>
          </a:p>
          <a:p>
            <a:pPr>
              <a:defRPr/>
            </a:pPr>
            <a:r>
              <a:rPr lang="en-US" sz="2400" dirty="0" smtClean="0"/>
              <a:t>Report Distribution</a:t>
            </a:r>
          </a:p>
          <a:p>
            <a:pPr lvl="1">
              <a:defRPr/>
            </a:pPr>
            <a:r>
              <a:rPr lang="en-US" sz="2400" dirty="0" smtClean="0"/>
              <a:t>Designated sponsor personnel</a:t>
            </a:r>
          </a:p>
          <a:p>
            <a:pPr lvl="1">
              <a:defRPr/>
            </a:pPr>
            <a:r>
              <a:rPr lang="en-US" sz="2400" dirty="0" smtClean="0"/>
              <a:t>Frequency of distribution determined by sponsor</a:t>
            </a:r>
            <a:endParaRPr lang="en-US" sz="2400" dirty="0"/>
          </a:p>
        </p:txBody>
      </p:sp>
      <p:sp>
        <p:nvSpPr>
          <p:cNvPr id="4" name="Slide Number Placeholder 3"/>
          <p:cNvSpPr>
            <a:spLocks noGrp="1"/>
          </p:cNvSpPr>
          <p:nvPr>
            <p:ph type="sldNum" sz="quarter" idx="12"/>
          </p:nvPr>
        </p:nvSpPr>
        <p:spPr/>
        <p:txBody>
          <a:bodyPr/>
          <a:lstStyle/>
          <a:p>
            <a:fld id="{010617E4-0856-40ED-AA07-9DC7726CB606}" type="slidenum">
              <a:rPr lang="en-US" smtClean="0"/>
              <a:t>90</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736773941"/>
      </p:ext>
    </p:extLst>
  </p:cSld>
  <p:clrMapOvr>
    <a:masterClrMapping/>
  </p:clrMapOvr>
  <mc:AlternateContent xmlns:mc="http://schemas.openxmlformats.org/markup-compatibility/2006" xmlns:p14="http://schemas.microsoft.com/office/powerpoint/2010/main">
    <mc:Choice Requires="p14">
      <p:transition spd="slow" p14:dur="2000" advTm="24640"/>
    </mc:Choice>
    <mc:Fallback xmlns="">
      <p:transition spd="slow" advTm="24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Anonymization Process</a:t>
            </a:r>
            <a:endParaRPr lang="en-US" dirty="0"/>
          </a:p>
        </p:txBody>
      </p:sp>
      <p:sp>
        <p:nvSpPr>
          <p:cNvPr id="3" name="Content Placeholder 2"/>
          <p:cNvSpPr>
            <a:spLocks noGrp="1"/>
          </p:cNvSpPr>
          <p:nvPr>
            <p:ph idx="1"/>
          </p:nvPr>
        </p:nvSpPr>
        <p:spPr/>
        <p:txBody>
          <a:bodyPr>
            <a:normAutofit/>
          </a:bodyPr>
          <a:lstStyle/>
          <a:p>
            <a:pPr>
              <a:defRPr/>
            </a:pPr>
            <a:r>
              <a:rPr lang="en-US" sz="2800" dirty="0" smtClean="0"/>
              <a:t>Secure study assigned subject ID from site coordinator</a:t>
            </a:r>
          </a:p>
          <a:p>
            <a:pPr>
              <a:defRPr/>
            </a:pPr>
            <a:r>
              <a:rPr lang="en-US" sz="2800" dirty="0" smtClean="0"/>
              <a:t>For purposes of confidentiality and to remain compliant with Health Insurance Portability and Accountability Act (HIPAA), all references to a specific subject must be made using the entire Subject ID</a:t>
            </a:r>
          </a:p>
          <a:p>
            <a:pPr>
              <a:defRPr/>
            </a:pPr>
            <a:r>
              <a:rPr lang="en-US" sz="2800" dirty="0" smtClean="0">
                <a:solidFill>
                  <a:srgbClr val="FFFF00"/>
                </a:solidFill>
              </a:rPr>
              <a:t>Site is responsible for correctly de-identifying clinical exams with the correct study assigned Subject ID within the AG </a:t>
            </a:r>
            <a:r>
              <a:rPr lang="en-US" sz="2800" dirty="0" err="1" smtClean="0">
                <a:solidFill>
                  <a:srgbClr val="FFFF00"/>
                </a:solidFill>
              </a:rPr>
              <a:t>Mednet</a:t>
            </a:r>
            <a:r>
              <a:rPr lang="en-US" sz="2800" dirty="0" smtClean="0">
                <a:solidFill>
                  <a:srgbClr val="FFFF00"/>
                </a:solidFill>
              </a:rPr>
              <a:t> application</a:t>
            </a:r>
            <a:endParaRPr lang="en-US" sz="2800" dirty="0">
              <a:solidFill>
                <a:srgbClr val="FFFF00"/>
              </a:solidFill>
            </a:endParaRPr>
          </a:p>
        </p:txBody>
      </p:sp>
      <p:sp>
        <p:nvSpPr>
          <p:cNvPr id="4" name="Slide Number Placeholder 3"/>
          <p:cNvSpPr>
            <a:spLocks noGrp="1"/>
          </p:cNvSpPr>
          <p:nvPr>
            <p:ph type="sldNum" sz="quarter" idx="12"/>
          </p:nvPr>
        </p:nvSpPr>
        <p:spPr/>
        <p:txBody>
          <a:bodyPr/>
          <a:lstStyle/>
          <a:p>
            <a:fld id="{010617E4-0856-40ED-AA07-9DC7726CB606}" type="slidenum">
              <a:rPr lang="en-US" smtClean="0"/>
              <a:t>91</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230660850"/>
      </p:ext>
    </p:extLst>
  </p:cSld>
  <p:clrMapOvr>
    <a:masterClrMapping/>
  </p:clrMapOvr>
  <mc:AlternateContent xmlns:mc="http://schemas.openxmlformats.org/markup-compatibility/2006" xmlns:p14="http://schemas.microsoft.com/office/powerpoint/2010/main">
    <mc:Choice Requires="p14">
      <p:transition spd="slow" p14:dur="2000" advTm="23873"/>
    </mc:Choice>
    <mc:Fallback xmlns="">
      <p:transition spd="slow" advTm="23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Digital Image Transfer  AG Mednet</a:t>
            </a:r>
            <a:endParaRPr lang="en-US" dirty="0"/>
          </a:p>
        </p:txBody>
      </p:sp>
      <p:sp>
        <p:nvSpPr>
          <p:cNvPr id="3" name="Content Placeholder 2"/>
          <p:cNvSpPr>
            <a:spLocks noGrp="1"/>
          </p:cNvSpPr>
          <p:nvPr>
            <p:ph idx="1"/>
          </p:nvPr>
        </p:nvSpPr>
        <p:spPr>
          <a:xfrm>
            <a:off x="228600" y="1600200"/>
            <a:ext cx="8610599" cy="4724400"/>
          </a:xfrm>
          <a:ln>
            <a:noFill/>
          </a:ln>
        </p:spPr>
        <p:txBody>
          <a:bodyPr>
            <a:noAutofit/>
          </a:bodyPr>
          <a:lstStyle/>
          <a:p>
            <a:pPr>
              <a:defRPr/>
            </a:pPr>
            <a:r>
              <a:rPr lang="en-US" sz="2200" dirty="0" smtClean="0"/>
              <a:t>AG </a:t>
            </a:r>
            <a:r>
              <a:rPr lang="en-US" sz="2200" dirty="0" err="1" smtClean="0"/>
              <a:t>Mednet</a:t>
            </a:r>
            <a:r>
              <a:rPr lang="en-US" sz="2200" dirty="0" smtClean="0"/>
              <a:t> is a web-based diagnostic imaging network, enabling sites to send diagnostic image exams electronically and securely to the Imaging Core Lab.</a:t>
            </a:r>
          </a:p>
          <a:p>
            <a:pPr lvl="1">
              <a:defRPr/>
            </a:pPr>
            <a:r>
              <a:rPr lang="en-US" sz="2200" dirty="0">
                <a:effectLst/>
              </a:rPr>
              <a:t>AG </a:t>
            </a:r>
            <a:r>
              <a:rPr lang="en-US" sz="2200" dirty="0" err="1">
                <a:effectLst/>
              </a:rPr>
              <a:t>Mednet</a:t>
            </a:r>
            <a:r>
              <a:rPr lang="en-US" sz="2200" dirty="0">
                <a:effectLst/>
              </a:rPr>
              <a:t> will provide tools and training to anonymize exams, complete transmittal forms electronically and complete other trial specific tasks</a:t>
            </a:r>
            <a:r>
              <a:rPr lang="en-US" sz="2200" dirty="0" smtClean="0">
                <a:effectLst/>
              </a:rPr>
              <a:t>.</a:t>
            </a:r>
          </a:p>
          <a:p>
            <a:pPr>
              <a:defRPr/>
            </a:pPr>
            <a:r>
              <a:rPr lang="en-US" sz="2200" dirty="0" smtClean="0">
                <a:effectLst/>
              </a:rPr>
              <a:t>Download the Echocardiogram Transmittal Form </a:t>
            </a:r>
            <a:r>
              <a:rPr lang="en-US" sz="2200" dirty="0" smtClean="0">
                <a:solidFill>
                  <a:srgbClr val="FFFF00"/>
                </a:solidFill>
                <a:effectLst/>
              </a:rPr>
              <a:t>#250 </a:t>
            </a:r>
            <a:r>
              <a:rPr lang="en-US" sz="2200" dirty="0" smtClean="0">
                <a:effectLst/>
              </a:rPr>
              <a:t>from the QHS website </a:t>
            </a:r>
            <a:r>
              <a:rPr lang="en-US" sz="2200" dirty="0" smtClean="0">
                <a:solidFill>
                  <a:srgbClr val="FFFF00"/>
                </a:solidFill>
              </a:rPr>
              <a:t>http://qhsapps.ccf.org/pvdomics/ </a:t>
            </a:r>
            <a:r>
              <a:rPr lang="en-US" sz="2200" dirty="0" smtClean="0"/>
              <a:t>  The</a:t>
            </a:r>
            <a:r>
              <a:rPr lang="en-US" sz="2200" dirty="0" smtClean="0">
                <a:effectLst/>
              </a:rPr>
              <a:t> site </a:t>
            </a:r>
            <a:r>
              <a:rPr lang="en-US" sz="2200" dirty="0" smtClean="0">
                <a:solidFill>
                  <a:srgbClr val="FFFF00"/>
                </a:solidFill>
                <a:effectLst/>
              </a:rPr>
              <a:t>sonographer</a:t>
            </a:r>
            <a:r>
              <a:rPr lang="en-US" sz="2200" dirty="0" smtClean="0">
                <a:effectLst/>
              </a:rPr>
              <a:t> is responsible for sections 6 through 12; the remaining fields are the </a:t>
            </a:r>
            <a:r>
              <a:rPr lang="en-US" sz="2200" dirty="0" smtClean="0">
                <a:solidFill>
                  <a:srgbClr val="FFFF00"/>
                </a:solidFill>
                <a:effectLst/>
              </a:rPr>
              <a:t>coordinator’s</a:t>
            </a:r>
            <a:r>
              <a:rPr lang="en-US" sz="2200" dirty="0" smtClean="0">
                <a:effectLst/>
              </a:rPr>
              <a:t> responsibility. Completion of this hard copy data transmittal form will aid in the completion of the </a:t>
            </a:r>
            <a:r>
              <a:rPr lang="en-US" sz="2200" dirty="0">
                <a:effectLst/>
              </a:rPr>
              <a:t>AG </a:t>
            </a:r>
            <a:r>
              <a:rPr lang="en-US" sz="2200" dirty="0" err="1" smtClean="0">
                <a:effectLst/>
              </a:rPr>
              <a:t>Mednet</a:t>
            </a:r>
            <a:r>
              <a:rPr lang="en-US" sz="2200" dirty="0" smtClean="0">
                <a:effectLst/>
              </a:rPr>
              <a:t> Electronic Data Transmittal Form prior to exam upload.</a:t>
            </a:r>
          </a:p>
          <a:p>
            <a:pPr>
              <a:defRPr/>
            </a:pPr>
            <a:r>
              <a:rPr lang="en-US" sz="2200" dirty="0" smtClean="0">
                <a:solidFill>
                  <a:srgbClr val="FFFF00"/>
                </a:solidFill>
                <a:effectLst/>
              </a:rPr>
              <a:t>Each exam must be sent separately.</a:t>
            </a:r>
            <a:r>
              <a:rPr lang="en-US" sz="2200" dirty="0">
                <a:solidFill>
                  <a:srgbClr val="FFFF00"/>
                </a:solidFill>
              </a:rPr>
              <a:t> </a:t>
            </a:r>
            <a:r>
              <a:rPr lang="en-US" sz="2200" dirty="0" smtClean="0">
                <a:solidFill>
                  <a:srgbClr val="FFFF00"/>
                </a:solidFill>
              </a:rPr>
              <a:t> Please </a:t>
            </a:r>
            <a:r>
              <a:rPr lang="en-US" sz="2200" dirty="0">
                <a:solidFill>
                  <a:srgbClr val="FFFF00"/>
                </a:solidFill>
              </a:rPr>
              <a:t>transfer exams as they are collected. </a:t>
            </a:r>
            <a:endParaRPr lang="en-US" sz="2200" dirty="0" smtClean="0">
              <a:solidFill>
                <a:srgbClr val="FFFF00"/>
              </a:solidFill>
              <a:effectLst/>
            </a:endParaRPr>
          </a:p>
        </p:txBody>
      </p:sp>
      <p:sp>
        <p:nvSpPr>
          <p:cNvPr id="4" name="Slide Number Placeholder 3"/>
          <p:cNvSpPr>
            <a:spLocks noGrp="1"/>
          </p:cNvSpPr>
          <p:nvPr>
            <p:ph type="sldNum" sz="quarter" idx="12"/>
          </p:nvPr>
        </p:nvSpPr>
        <p:spPr/>
        <p:txBody>
          <a:bodyPr/>
          <a:lstStyle/>
          <a:p>
            <a:fld id="{010617E4-0856-40ED-AA07-9DC7726CB606}" type="slidenum">
              <a:rPr lang="en-US" smtClean="0"/>
              <a:t>92</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068360650"/>
      </p:ext>
    </p:extLst>
  </p:cSld>
  <p:clrMapOvr>
    <a:masterClrMapping/>
  </p:clrMapOvr>
  <mc:AlternateContent xmlns:mc="http://schemas.openxmlformats.org/markup-compatibility/2006" xmlns:p14="http://schemas.microsoft.com/office/powerpoint/2010/main">
    <mc:Choice Requires="p14">
      <p:transition spd="slow" p14:dur="2000" advTm="55526"/>
    </mc:Choice>
    <mc:Fallback xmlns="">
      <p:transition spd="slow" advTm="55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Archival Instructions</a:t>
            </a:r>
            <a:endParaRPr lang="en-US" dirty="0"/>
          </a:p>
        </p:txBody>
      </p:sp>
      <p:sp>
        <p:nvSpPr>
          <p:cNvPr id="3" name="Content Placeholder 2"/>
          <p:cNvSpPr>
            <a:spLocks noGrp="1"/>
          </p:cNvSpPr>
          <p:nvPr>
            <p:ph idx="1"/>
          </p:nvPr>
        </p:nvSpPr>
        <p:spPr/>
        <p:txBody>
          <a:bodyPr>
            <a:normAutofit/>
          </a:bodyPr>
          <a:lstStyle/>
          <a:p>
            <a:pPr>
              <a:defRPr/>
            </a:pPr>
            <a:r>
              <a:rPr lang="en-US" sz="2400" dirty="0" smtClean="0"/>
              <a:t>Complete the electronic Data Transmittal </a:t>
            </a:r>
            <a:r>
              <a:rPr lang="en-US" sz="2400" dirty="0" smtClean="0">
                <a:solidFill>
                  <a:srgbClr val="FFFF00"/>
                </a:solidFill>
              </a:rPr>
              <a:t>Form(250) </a:t>
            </a:r>
            <a:r>
              <a:rPr lang="en-US" sz="2400" dirty="0" smtClean="0"/>
              <a:t>carefully and completely.  This is treated as a source document and is subject to audit by regulatory authorities</a:t>
            </a:r>
          </a:p>
          <a:p>
            <a:pPr>
              <a:defRPr/>
            </a:pPr>
            <a:r>
              <a:rPr lang="en-US" sz="2400" dirty="0" smtClean="0"/>
              <a:t>Archive the echo exam to digital media (CD/DVD) immediately from the imaging system used to acquire the images prior to archiving to Picture Archiving and Communication System (PACS)</a:t>
            </a:r>
          </a:p>
          <a:p>
            <a:pPr lvl="1">
              <a:defRPr/>
            </a:pPr>
            <a:r>
              <a:rPr lang="en-US" sz="2400" dirty="0" smtClean="0"/>
              <a:t>Make one copy of each echo exam per disc and upload from this media to the AG Mednet website location</a:t>
            </a:r>
            <a:endParaRPr lang="en-US" sz="2400" dirty="0"/>
          </a:p>
          <a:p>
            <a:pPr lvl="1">
              <a:defRPr/>
            </a:pPr>
            <a:r>
              <a:rPr lang="en-US" sz="2400" dirty="0" smtClean="0"/>
              <a:t> Retain the disc copy of exam with site records</a:t>
            </a:r>
            <a:endParaRPr lang="en-US" sz="2400" dirty="0"/>
          </a:p>
        </p:txBody>
      </p:sp>
      <p:sp>
        <p:nvSpPr>
          <p:cNvPr id="4" name="Slide Number Placeholder 3"/>
          <p:cNvSpPr>
            <a:spLocks noGrp="1"/>
          </p:cNvSpPr>
          <p:nvPr>
            <p:ph type="sldNum" sz="quarter" idx="12"/>
          </p:nvPr>
        </p:nvSpPr>
        <p:spPr/>
        <p:txBody>
          <a:bodyPr/>
          <a:lstStyle/>
          <a:p>
            <a:fld id="{010617E4-0856-40ED-AA07-9DC7726CB606}" type="slidenum">
              <a:rPr lang="en-US" smtClean="0"/>
              <a:t>93</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211683162"/>
      </p:ext>
    </p:extLst>
  </p:cSld>
  <p:clrMapOvr>
    <a:masterClrMapping/>
  </p:clrMapOvr>
  <mc:AlternateContent xmlns:mc="http://schemas.openxmlformats.org/markup-compatibility/2006" xmlns:p14="http://schemas.microsoft.com/office/powerpoint/2010/main">
    <mc:Choice Requires="p14">
      <p:transition spd="slow" p14:dur="2000" advTm="29509"/>
    </mc:Choice>
    <mc:Fallback xmlns="">
      <p:transition spd="slow" advTm="29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endParaRPr lang="en-US"/>
          </a:p>
        </p:txBody>
      </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2912" y="457200"/>
            <a:ext cx="4120579" cy="59436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26988" y="457200"/>
            <a:ext cx="4100801" cy="5943600"/>
          </a:xfrm>
          <a:prstGeom prst="rect">
            <a:avLst/>
          </a:prstGeom>
          <a:noFill/>
          <a:ln w="12700">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Slide Number Placeholder 1"/>
          <p:cNvSpPr>
            <a:spLocks noGrp="1"/>
          </p:cNvSpPr>
          <p:nvPr>
            <p:ph type="sldNum" sz="quarter" idx="12"/>
          </p:nvPr>
        </p:nvSpPr>
        <p:spPr/>
        <p:txBody>
          <a:bodyPr/>
          <a:lstStyle/>
          <a:p>
            <a:fld id="{010617E4-0856-40ED-AA07-9DC7726CB606}" type="slidenum">
              <a:rPr lang="en-US" smtClean="0"/>
              <a:t>94</a:t>
            </a:fld>
            <a:endParaRPr lang="en-US"/>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788767983"/>
      </p:ext>
    </p:extLst>
  </p:cSld>
  <p:clrMapOvr>
    <a:masterClrMapping/>
  </p:clrMapOvr>
  <mc:AlternateContent xmlns:mc="http://schemas.openxmlformats.org/markup-compatibility/2006" xmlns:p14="http://schemas.microsoft.com/office/powerpoint/2010/main">
    <mc:Choice Requires="p14">
      <p:transition spd="slow" p14:dur="2000" advTm="22836"/>
    </mc:Choice>
    <mc:Fallback xmlns="">
      <p:transition spd="slow" advTm="22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Echo Data Clarification Process</a:t>
            </a:r>
            <a:endParaRPr lang="en-US" dirty="0"/>
          </a:p>
        </p:txBody>
      </p:sp>
      <p:sp>
        <p:nvSpPr>
          <p:cNvPr id="3" name="Content Placeholder 2"/>
          <p:cNvSpPr>
            <a:spLocks noGrp="1"/>
          </p:cNvSpPr>
          <p:nvPr>
            <p:ph idx="1"/>
          </p:nvPr>
        </p:nvSpPr>
        <p:spPr>
          <a:xfrm>
            <a:off x="658813" y="1752600"/>
            <a:ext cx="7826375" cy="4495800"/>
          </a:xfrm>
        </p:spPr>
        <p:txBody>
          <a:bodyPr>
            <a:normAutofit/>
          </a:bodyPr>
          <a:lstStyle/>
          <a:p>
            <a:pPr>
              <a:defRPr/>
            </a:pPr>
            <a:r>
              <a:rPr lang="en-US" sz="2400" dirty="0" smtClean="0"/>
              <a:t>Query Notification</a:t>
            </a:r>
          </a:p>
          <a:p>
            <a:pPr lvl="1">
              <a:defRPr/>
            </a:pPr>
            <a:r>
              <a:rPr lang="en-US" sz="2400" dirty="0" smtClean="0"/>
              <a:t>The study coordinator or designee and the sponsor will receive an email from the Imaging Core asking for resolution of any issues discovered during the quality control (QC) process.  Prompt response is required form the site coordinator</a:t>
            </a:r>
          </a:p>
          <a:p>
            <a:pPr lvl="1">
              <a:defRPr/>
            </a:pPr>
            <a:r>
              <a:rPr lang="en-US" sz="2400" b="1" dirty="0" smtClean="0"/>
              <a:t>Query Data Clarification Form</a:t>
            </a:r>
          </a:p>
          <a:p>
            <a:pPr lvl="2">
              <a:defRPr/>
            </a:pPr>
            <a:r>
              <a:rPr lang="en-US" dirty="0" smtClean="0"/>
              <a:t>Review the variable name, reported value and  comments/suggestions</a:t>
            </a:r>
          </a:p>
          <a:p>
            <a:pPr lvl="2">
              <a:defRPr/>
            </a:pPr>
            <a:r>
              <a:rPr lang="en-US" dirty="0" smtClean="0"/>
              <a:t>Record the corrected information in the resolution box</a:t>
            </a:r>
          </a:p>
          <a:p>
            <a:pPr lvl="2">
              <a:defRPr/>
            </a:pPr>
            <a:endParaRPr lang="en-US" dirty="0" smtClean="0"/>
          </a:p>
          <a:p>
            <a:pPr lvl="2">
              <a:defRPr/>
            </a:pPr>
            <a:endParaRPr lang="en-US" dirty="0"/>
          </a:p>
        </p:txBody>
      </p:sp>
      <p:sp>
        <p:nvSpPr>
          <p:cNvPr id="4" name="Slide Number Placeholder 3"/>
          <p:cNvSpPr>
            <a:spLocks noGrp="1"/>
          </p:cNvSpPr>
          <p:nvPr>
            <p:ph type="sldNum" sz="quarter" idx="12"/>
          </p:nvPr>
        </p:nvSpPr>
        <p:spPr/>
        <p:txBody>
          <a:bodyPr/>
          <a:lstStyle/>
          <a:p>
            <a:fld id="{010617E4-0856-40ED-AA07-9DC7726CB606}" type="slidenum">
              <a:rPr lang="en-US" smtClean="0"/>
              <a:t>95</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102208189"/>
      </p:ext>
    </p:extLst>
  </p:cSld>
  <p:clrMapOvr>
    <a:masterClrMapping/>
  </p:clrMapOvr>
  <mc:AlternateContent xmlns:mc="http://schemas.openxmlformats.org/markup-compatibility/2006" xmlns:p14="http://schemas.microsoft.com/office/powerpoint/2010/main">
    <mc:Choice Requires="p14">
      <p:transition spd="slow" p14:dur="2000" advTm="45828"/>
    </mc:Choice>
    <mc:Fallback xmlns="">
      <p:transition spd="slow" advTm="45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US" dirty="0" smtClean="0"/>
              <a:t>CMR Data Clarification Process Continued</a:t>
            </a:r>
            <a:endParaRPr lang="en-US" dirty="0"/>
          </a:p>
        </p:txBody>
      </p:sp>
      <p:sp>
        <p:nvSpPr>
          <p:cNvPr id="3" name="Content Placeholder 2"/>
          <p:cNvSpPr>
            <a:spLocks noGrp="1"/>
          </p:cNvSpPr>
          <p:nvPr>
            <p:ph idx="1"/>
          </p:nvPr>
        </p:nvSpPr>
        <p:spPr>
          <a:xfrm>
            <a:off x="381000" y="1524000"/>
            <a:ext cx="8121650" cy="4876800"/>
          </a:xfrm>
        </p:spPr>
        <p:txBody>
          <a:bodyPr>
            <a:normAutofit lnSpcReduction="10000"/>
          </a:bodyPr>
          <a:lstStyle/>
          <a:p>
            <a:pPr lvl="1">
              <a:buFont typeface="Arial" panose="020B0604020202020204" pitchFamily="34" charset="0"/>
              <a:buChar char="•"/>
              <a:defRPr/>
            </a:pPr>
            <a:r>
              <a:rPr lang="en-US" sz="2300" dirty="0" smtClean="0"/>
              <a:t>Media Queries</a:t>
            </a:r>
          </a:p>
          <a:p>
            <a:pPr lvl="1">
              <a:buFont typeface="Arial" panose="020B0604020202020204" pitchFamily="34" charset="0"/>
              <a:buChar char="•"/>
              <a:defRPr/>
            </a:pPr>
            <a:r>
              <a:rPr lang="en-US" sz="2300" dirty="0" smtClean="0"/>
              <a:t>Review the issue and comments/suggestions</a:t>
            </a:r>
          </a:p>
          <a:p>
            <a:pPr lvl="2">
              <a:buFont typeface="Calibri" panose="020F0502020204030204" pitchFamily="34" charset="0"/>
              <a:buChar char="̶"/>
              <a:defRPr/>
            </a:pPr>
            <a:r>
              <a:rPr lang="en-US" sz="2300" dirty="0" smtClean="0"/>
              <a:t>Record the corrected information and/or comments of   action taken (Example:  Sent Imaging Core new images via AG Mednet)</a:t>
            </a:r>
          </a:p>
          <a:p>
            <a:pPr lvl="1">
              <a:buFont typeface="Arial" panose="020B0604020202020204" pitchFamily="34" charset="0"/>
              <a:buChar char="•"/>
              <a:defRPr/>
            </a:pPr>
            <a:r>
              <a:rPr lang="en-US" sz="2300" dirty="0" smtClean="0"/>
              <a:t>Please </a:t>
            </a:r>
            <a:r>
              <a:rPr lang="en-US" sz="2300" dirty="0"/>
              <a:t>print your name, sign and date (DD/MMM/YYYY) in the space provided.  The Core Lab will not consider corrections recorded on the DCF unless signed and dated by site personnel completing the form.  A signature indicates agreement that the data should be </a:t>
            </a:r>
            <a:r>
              <a:rPr lang="en-US" sz="2300" dirty="0" smtClean="0"/>
              <a:t>changed as </a:t>
            </a:r>
            <a:r>
              <a:rPr lang="en-US" sz="2300" dirty="0"/>
              <a:t>indicated on the </a:t>
            </a:r>
            <a:r>
              <a:rPr lang="en-US" sz="2300" dirty="0" smtClean="0"/>
              <a:t>DCF</a:t>
            </a:r>
          </a:p>
          <a:p>
            <a:pPr lvl="1">
              <a:buFont typeface="Arial" panose="020B0604020202020204" pitchFamily="34" charset="0"/>
              <a:buChar char="•"/>
              <a:defRPr/>
            </a:pPr>
            <a:r>
              <a:rPr lang="en-US" sz="2300" dirty="0" smtClean="0"/>
              <a:t>Questions ?</a:t>
            </a:r>
          </a:p>
          <a:p>
            <a:pPr lvl="2">
              <a:buFont typeface="Calibri" panose="020F0502020204030204" pitchFamily="34" charset="0"/>
              <a:buChar char="̶"/>
              <a:defRPr/>
            </a:pPr>
            <a:r>
              <a:rPr lang="en-US" sz="2300" dirty="0" smtClean="0"/>
              <a:t>Contact an Imaging Core Team Member for assistance</a:t>
            </a:r>
          </a:p>
          <a:p>
            <a:pPr marL="550863" lvl="1" indent="0">
              <a:buFont typeface="Arial" panose="020B0604020202020204" pitchFamily="34" charset="0"/>
              <a:buNone/>
              <a:defRPr/>
            </a:pPr>
            <a:endParaRPr lang="en-US" sz="2200" dirty="0" smtClean="0"/>
          </a:p>
          <a:p>
            <a:pPr marL="550863" lvl="1" indent="0">
              <a:buFont typeface="Arial" panose="020B0604020202020204" pitchFamily="34" charset="0"/>
              <a:buNone/>
              <a:defRPr/>
            </a:pPr>
            <a:endParaRPr lang="en-US" sz="2200" dirty="0" smtClean="0"/>
          </a:p>
          <a:p>
            <a:pPr marL="977900" lvl="2" indent="0">
              <a:buFontTx/>
              <a:buNone/>
              <a:defRPr/>
            </a:pPr>
            <a:endParaRPr lang="en-US" sz="2200" dirty="0"/>
          </a:p>
        </p:txBody>
      </p:sp>
      <p:sp>
        <p:nvSpPr>
          <p:cNvPr id="4" name="Slide Number Placeholder 3"/>
          <p:cNvSpPr>
            <a:spLocks noGrp="1"/>
          </p:cNvSpPr>
          <p:nvPr>
            <p:ph type="sldNum" sz="quarter" idx="12"/>
          </p:nvPr>
        </p:nvSpPr>
        <p:spPr/>
        <p:txBody>
          <a:bodyPr/>
          <a:lstStyle/>
          <a:p>
            <a:fld id="{010617E4-0856-40ED-AA07-9DC7726CB606}" type="slidenum">
              <a:rPr lang="en-US" smtClean="0"/>
              <a:t>96</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958469187"/>
      </p:ext>
    </p:extLst>
  </p:cSld>
  <p:clrMapOvr>
    <a:masterClrMapping/>
  </p:clrMapOvr>
  <mc:AlternateContent xmlns:mc="http://schemas.openxmlformats.org/markup-compatibility/2006" xmlns:p14="http://schemas.microsoft.com/office/powerpoint/2010/main">
    <mc:Choice Requires="p14">
      <p:transition spd="slow" p14:dur="2000" advTm="23364"/>
    </mc:Choice>
    <mc:Fallback xmlns="">
      <p:transition spd="slow" advTm="23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US" dirty="0" smtClean="0"/>
              <a:t>CMR Data Clarification Process Continued</a:t>
            </a:r>
            <a:endParaRPr lang="en-US" dirty="0"/>
          </a:p>
        </p:txBody>
      </p:sp>
      <p:sp>
        <p:nvSpPr>
          <p:cNvPr id="3" name="Content Placeholder 2"/>
          <p:cNvSpPr>
            <a:spLocks noGrp="1"/>
          </p:cNvSpPr>
          <p:nvPr>
            <p:ph idx="1"/>
          </p:nvPr>
        </p:nvSpPr>
        <p:spPr/>
        <p:txBody>
          <a:bodyPr>
            <a:normAutofit/>
          </a:bodyPr>
          <a:lstStyle/>
          <a:p>
            <a:pPr>
              <a:defRPr/>
            </a:pPr>
            <a:r>
              <a:rPr lang="en-US" sz="2400" dirty="0" smtClean="0"/>
              <a:t>Resolution and Return of DCF</a:t>
            </a:r>
          </a:p>
          <a:p>
            <a:pPr lvl="1">
              <a:defRPr/>
            </a:pPr>
            <a:r>
              <a:rPr lang="en-US" sz="2400" dirty="0"/>
              <a:t>T</a:t>
            </a:r>
            <a:r>
              <a:rPr lang="en-US" sz="2400" dirty="0" smtClean="0"/>
              <a:t>he study center contact person must fax the completed DCF to the Imaging Core within five business days at 1-216-445-4419.  The study center will keep a copy of the DCF with corresponding study files</a:t>
            </a:r>
          </a:p>
          <a:p>
            <a:pPr>
              <a:defRPr/>
            </a:pPr>
            <a:r>
              <a:rPr lang="en-US" sz="2400" dirty="0" smtClean="0"/>
              <a:t>Unresolved Query Process</a:t>
            </a:r>
          </a:p>
          <a:p>
            <a:pPr lvl="1">
              <a:defRPr/>
            </a:pPr>
            <a:r>
              <a:rPr lang="en-US" sz="2400" dirty="0" smtClean="0"/>
              <a:t>If the Imaging Core does not receive the faxed resolution, a follow up email will be sent to the site study coordinator, and the DCC will be copied, for immediate attention and resolution of the DCF</a:t>
            </a:r>
          </a:p>
          <a:p>
            <a:pPr lvl="1">
              <a:defRPr/>
            </a:pPr>
            <a:endParaRPr lang="en-US" sz="2400" dirty="0"/>
          </a:p>
        </p:txBody>
      </p:sp>
      <p:sp>
        <p:nvSpPr>
          <p:cNvPr id="4" name="Slide Number Placeholder 3"/>
          <p:cNvSpPr>
            <a:spLocks noGrp="1"/>
          </p:cNvSpPr>
          <p:nvPr>
            <p:ph type="sldNum" sz="quarter" idx="12"/>
          </p:nvPr>
        </p:nvSpPr>
        <p:spPr/>
        <p:txBody>
          <a:bodyPr/>
          <a:lstStyle/>
          <a:p>
            <a:fld id="{010617E4-0856-40ED-AA07-9DC7726CB606}" type="slidenum">
              <a:rPr lang="en-US" smtClean="0"/>
              <a:t>97</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905895974"/>
      </p:ext>
    </p:extLst>
  </p:cSld>
  <p:clrMapOvr>
    <a:masterClrMapping/>
  </p:clrMapOvr>
  <mc:AlternateContent xmlns:mc="http://schemas.openxmlformats.org/markup-compatibility/2006" xmlns:p14="http://schemas.microsoft.com/office/powerpoint/2010/main">
    <mc:Choice Requires="p14">
      <p:transition spd="slow" p14:dur="2000" advTm="10084"/>
    </mc:Choice>
    <mc:Fallback xmlns="">
      <p:transition spd="slow" advTm="10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Replacement/Inactivation Process</a:t>
            </a:r>
            <a:endParaRPr lang="en-US" dirty="0"/>
          </a:p>
        </p:txBody>
      </p:sp>
      <p:sp>
        <p:nvSpPr>
          <p:cNvPr id="3" name="Content Placeholder 2"/>
          <p:cNvSpPr>
            <a:spLocks noGrp="1"/>
          </p:cNvSpPr>
          <p:nvPr>
            <p:ph idx="1"/>
          </p:nvPr>
        </p:nvSpPr>
        <p:spPr>
          <a:xfrm>
            <a:off x="658813" y="1676400"/>
            <a:ext cx="7826375" cy="4156075"/>
          </a:xfrm>
        </p:spPr>
        <p:txBody>
          <a:bodyPr/>
          <a:lstStyle/>
          <a:p>
            <a:pPr>
              <a:defRPr/>
            </a:pPr>
            <a:r>
              <a:rPr lang="en-US" sz="2400" dirty="0" smtClean="0"/>
              <a:t>Imaging Core will initiate query to site and DCC asking for clarification.  Imaging Core will not process clarification received from site until sponsor (DCC) verifies the accuracy with signature on the inactivation form</a:t>
            </a:r>
          </a:p>
          <a:p>
            <a:pPr lvl="1">
              <a:defRPr/>
            </a:pPr>
            <a:r>
              <a:rPr lang="en-US" sz="2400" dirty="0" smtClean="0"/>
              <a:t>Site monitor or designee will verify the date and subject ID on the Inventory/Quality Report to ensure accuracy</a:t>
            </a:r>
          </a:p>
          <a:p>
            <a:pPr lvl="1">
              <a:defRPr/>
            </a:pPr>
            <a:r>
              <a:rPr lang="en-US" sz="2400" dirty="0" smtClean="0"/>
              <a:t>Imaging Core will update the Inventory/Quality Report, PACS system and C5Research Clinical Data Management</a:t>
            </a:r>
          </a:p>
        </p:txBody>
      </p:sp>
      <p:sp>
        <p:nvSpPr>
          <p:cNvPr id="4" name="Slide Number Placeholder 3"/>
          <p:cNvSpPr>
            <a:spLocks noGrp="1"/>
          </p:cNvSpPr>
          <p:nvPr>
            <p:ph type="sldNum" sz="quarter" idx="12"/>
          </p:nvPr>
        </p:nvSpPr>
        <p:spPr/>
        <p:txBody>
          <a:bodyPr/>
          <a:lstStyle/>
          <a:p>
            <a:fld id="{010617E4-0856-40ED-AA07-9DC7726CB606}" type="slidenum">
              <a:rPr lang="en-US" smtClean="0"/>
              <a:t>98</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961844581"/>
      </p:ext>
    </p:extLst>
  </p:cSld>
  <p:clrMapOvr>
    <a:masterClrMapping/>
  </p:clrMapOvr>
  <mc:AlternateContent xmlns:mc="http://schemas.openxmlformats.org/markup-compatibility/2006" xmlns:p14="http://schemas.microsoft.com/office/powerpoint/2010/main">
    <mc:Choice Requires="p14">
      <p:transition spd="slow" p14:dur="2000" advTm="47806"/>
    </mc:Choice>
    <mc:Fallback xmlns="">
      <p:transition spd="slow" advTm="47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813" y="0"/>
            <a:ext cx="7826375" cy="1139825"/>
          </a:xfrm>
        </p:spPr>
        <p:txBody>
          <a:bodyPr>
            <a:normAutofit fontScale="90000"/>
          </a:bodyPr>
          <a:lstStyle/>
          <a:p>
            <a:pPr>
              <a:defRPr/>
            </a:pPr>
            <a:r>
              <a:rPr lang="en-US" dirty="0" smtClean="0"/>
              <a:t>Imaging Core Contact Information</a:t>
            </a:r>
            <a:endParaRPr lang="en-US" dirty="0"/>
          </a:p>
        </p:txBody>
      </p:sp>
      <p:sp>
        <p:nvSpPr>
          <p:cNvPr id="3" name="Content Placeholder 2"/>
          <p:cNvSpPr>
            <a:spLocks noGrp="1"/>
          </p:cNvSpPr>
          <p:nvPr>
            <p:ph idx="1"/>
          </p:nvPr>
        </p:nvSpPr>
        <p:spPr>
          <a:xfrm>
            <a:off x="628650" y="990600"/>
            <a:ext cx="7826375" cy="5715000"/>
          </a:xfrm>
        </p:spPr>
        <p:txBody>
          <a:bodyPr/>
          <a:lstStyle/>
          <a:p>
            <a:pPr marL="0" indent="0">
              <a:buFontTx/>
              <a:buNone/>
              <a:defRPr/>
            </a:pPr>
            <a:r>
              <a:rPr lang="en-US" sz="1500" b="0" dirty="0">
                <a:effectLst/>
              </a:rPr>
              <a:t> </a:t>
            </a:r>
            <a:r>
              <a:rPr lang="en-US" sz="1500" b="0" dirty="0" smtClean="0">
                <a:effectLst/>
              </a:rPr>
              <a:t>       Research </a:t>
            </a:r>
            <a:r>
              <a:rPr lang="en-US" sz="1500" b="0" dirty="0">
                <a:effectLst/>
              </a:rPr>
              <a:t>Coordinator II </a:t>
            </a:r>
          </a:p>
          <a:p>
            <a:pPr marL="0" indent="0">
              <a:buFontTx/>
              <a:buNone/>
              <a:defRPr/>
            </a:pPr>
            <a:r>
              <a:rPr lang="en-US" sz="1500" b="0" dirty="0">
                <a:effectLst/>
              </a:rPr>
              <a:t>	Cathy McDowell, BSW</a:t>
            </a:r>
          </a:p>
          <a:p>
            <a:pPr marL="0" indent="0">
              <a:buFontTx/>
              <a:buNone/>
              <a:defRPr/>
            </a:pPr>
            <a:r>
              <a:rPr lang="en-US" sz="1500" b="0" dirty="0">
                <a:effectLst/>
              </a:rPr>
              <a:t>	Office: 216-445-7842 or 1-800-223-2273 ext. 57842</a:t>
            </a:r>
          </a:p>
          <a:p>
            <a:pPr marL="0" indent="0">
              <a:buFontTx/>
              <a:buNone/>
              <a:defRPr/>
            </a:pPr>
            <a:r>
              <a:rPr lang="en-US" sz="1500" b="0" dirty="0">
                <a:effectLst/>
              </a:rPr>
              <a:t>	Fax:     216-445-4419</a:t>
            </a:r>
          </a:p>
          <a:p>
            <a:pPr marL="0" indent="0">
              <a:buFontTx/>
              <a:buNone/>
              <a:defRPr/>
            </a:pPr>
            <a:r>
              <a:rPr lang="en-US" sz="1500" b="0" dirty="0">
                <a:effectLst/>
              </a:rPr>
              <a:t>	Email: </a:t>
            </a:r>
            <a:r>
              <a:rPr lang="en-US" sz="1500" b="0" dirty="0" smtClean="0">
                <a:effectLst/>
              </a:rPr>
              <a:t>	 </a:t>
            </a:r>
            <a:r>
              <a:rPr lang="en-US" sz="1500" b="0" u="sng" dirty="0" smtClean="0">
                <a:solidFill>
                  <a:srgbClr val="FFFF00"/>
                </a:solidFill>
                <a:effectLst/>
                <a:hlinkClick r:id="rId5"/>
              </a:rPr>
              <a:t>mcdowec@ccf.org</a:t>
            </a:r>
            <a:endParaRPr lang="en-US" sz="1500" dirty="0" smtClean="0">
              <a:solidFill>
                <a:srgbClr val="FFFF00"/>
              </a:solidFill>
            </a:endParaRPr>
          </a:p>
          <a:p>
            <a:pPr marL="0" indent="0">
              <a:buFontTx/>
              <a:buNone/>
              <a:defRPr/>
            </a:pPr>
            <a:r>
              <a:rPr lang="en-US" sz="1500" dirty="0" smtClean="0">
                <a:solidFill>
                  <a:srgbClr val="FFFF00"/>
                </a:solidFill>
              </a:rPr>
              <a:t>        </a:t>
            </a:r>
            <a:r>
              <a:rPr lang="en-US" sz="1500" b="0" dirty="0" smtClean="0">
                <a:effectLst/>
              </a:rPr>
              <a:t>Research Coordinator	</a:t>
            </a:r>
            <a:endParaRPr lang="en-US" sz="1500" b="0" dirty="0">
              <a:effectLst/>
            </a:endParaRPr>
          </a:p>
          <a:p>
            <a:pPr marL="0" indent="0">
              <a:buFontTx/>
              <a:buNone/>
              <a:defRPr/>
            </a:pPr>
            <a:r>
              <a:rPr lang="en-US" sz="1500" b="0" dirty="0">
                <a:effectLst/>
              </a:rPr>
              <a:t>	Dawn D’Eusanio, BA</a:t>
            </a:r>
          </a:p>
          <a:p>
            <a:pPr marL="0" indent="0">
              <a:buFontTx/>
              <a:buNone/>
              <a:defRPr/>
            </a:pPr>
            <a:r>
              <a:rPr lang="en-US" sz="1500" b="0" dirty="0">
                <a:effectLst/>
              </a:rPr>
              <a:t>	Office: 216-444-8267</a:t>
            </a:r>
          </a:p>
          <a:p>
            <a:pPr marL="0" indent="0">
              <a:buFontTx/>
              <a:buNone/>
              <a:defRPr/>
            </a:pPr>
            <a:r>
              <a:rPr lang="en-US" sz="1500" b="0" dirty="0">
                <a:effectLst/>
              </a:rPr>
              <a:t>	Fax:	216-445-4419</a:t>
            </a:r>
          </a:p>
          <a:p>
            <a:pPr marL="0" indent="0">
              <a:buFontTx/>
              <a:buNone/>
              <a:defRPr/>
            </a:pPr>
            <a:r>
              <a:rPr lang="en-US" sz="1500" b="0" dirty="0">
                <a:effectLst/>
              </a:rPr>
              <a:t>	Email:	</a:t>
            </a:r>
            <a:r>
              <a:rPr lang="en-US" sz="1500" b="0" u="sng" dirty="0">
                <a:solidFill>
                  <a:srgbClr val="FFFF00"/>
                </a:solidFill>
                <a:effectLst/>
              </a:rPr>
              <a:t>deusand@ccf.org</a:t>
            </a:r>
            <a:endParaRPr lang="en-US" sz="1500" b="0" dirty="0">
              <a:solidFill>
                <a:srgbClr val="FFFF00"/>
              </a:solidFill>
              <a:effectLst/>
            </a:endParaRPr>
          </a:p>
          <a:p>
            <a:pPr marL="0" indent="0">
              <a:buFontTx/>
              <a:buNone/>
              <a:defRPr/>
            </a:pPr>
            <a:r>
              <a:rPr lang="en-US" sz="1500" b="0" dirty="0" smtClean="0">
                <a:effectLst/>
              </a:rPr>
              <a:t>       Project </a:t>
            </a:r>
            <a:r>
              <a:rPr lang="en-US" sz="1500" b="0" dirty="0">
                <a:effectLst/>
              </a:rPr>
              <a:t>Specialist </a:t>
            </a:r>
          </a:p>
          <a:p>
            <a:pPr marL="0" indent="0">
              <a:buFontTx/>
              <a:buNone/>
              <a:defRPr/>
            </a:pPr>
            <a:r>
              <a:rPr lang="en-US" sz="1500" b="0" dirty="0">
                <a:effectLst/>
              </a:rPr>
              <a:t>	</a:t>
            </a:r>
            <a:r>
              <a:rPr lang="de-DE" sz="1500" b="0" dirty="0">
                <a:effectLst/>
              </a:rPr>
              <a:t>Jill Rusticelli</a:t>
            </a:r>
            <a:endParaRPr lang="en-US" sz="1500" b="0" dirty="0">
              <a:effectLst/>
            </a:endParaRPr>
          </a:p>
          <a:p>
            <a:pPr marL="0" indent="0">
              <a:buFontTx/>
              <a:buNone/>
              <a:defRPr/>
            </a:pPr>
            <a:r>
              <a:rPr lang="de-DE" sz="1500" b="0" dirty="0">
                <a:effectLst/>
              </a:rPr>
              <a:t>	Office:	216-442-5231</a:t>
            </a:r>
            <a:endParaRPr lang="en-US" sz="1500" b="0" dirty="0">
              <a:effectLst/>
            </a:endParaRPr>
          </a:p>
          <a:p>
            <a:pPr marL="0" indent="0">
              <a:buFontTx/>
              <a:buNone/>
              <a:defRPr/>
            </a:pPr>
            <a:r>
              <a:rPr lang="de-DE" sz="1500" b="0" dirty="0">
                <a:effectLst/>
              </a:rPr>
              <a:t>	Fax:	216-445-4419</a:t>
            </a:r>
            <a:endParaRPr lang="en-US" sz="1500" b="0" dirty="0">
              <a:effectLst/>
            </a:endParaRPr>
          </a:p>
          <a:p>
            <a:pPr marL="0" indent="0">
              <a:buFontTx/>
              <a:buNone/>
              <a:defRPr/>
            </a:pPr>
            <a:r>
              <a:rPr lang="de-DE" sz="1500" b="0" dirty="0">
                <a:effectLst/>
              </a:rPr>
              <a:t>	Email:	</a:t>
            </a:r>
            <a:r>
              <a:rPr lang="de-DE" sz="1500" b="0" u="sng" dirty="0" smtClean="0">
                <a:solidFill>
                  <a:srgbClr val="FFFF00"/>
                </a:solidFill>
                <a:effectLst/>
              </a:rPr>
              <a:t>rusticj@ccf.org</a:t>
            </a:r>
            <a:endParaRPr lang="en-US" sz="1500" b="0" dirty="0" smtClean="0">
              <a:solidFill>
                <a:srgbClr val="FFFF00"/>
              </a:solidFill>
              <a:effectLst/>
            </a:endParaRPr>
          </a:p>
          <a:p>
            <a:pPr marL="0" indent="0">
              <a:buFontTx/>
              <a:buNone/>
              <a:defRPr/>
            </a:pPr>
            <a:r>
              <a:rPr lang="en-US" sz="1500" b="0" dirty="0" smtClean="0">
                <a:effectLst/>
              </a:rPr>
              <a:t>       Project Specialist </a:t>
            </a:r>
          </a:p>
          <a:p>
            <a:pPr marL="0" indent="0">
              <a:buFontTx/>
              <a:buNone/>
              <a:defRPr/>
            </a:pPr>
            <a:r>
              <a:rPr lang="en-US" sz="1500" b="0" dirty="0">
                <a:effectLst/>
              </a:rPr>
              <a:t>	</a:t>
            </a:r>
            <a:r>
              <a:rPr lang="de-DE" sz="1500" b="0" dirty="0">
                <a:effectLst/>
              </a:rPr>
              <a:t>Michelle Baksar</a:t>
            </a:r>
            <a:endParaRPr lang="en-US" sz="1500" b="0" dirty="0">
              <a:effectLst/>
            </a:endParaRPr>
          </a:p>
          <a:p>
            <a:pPr marL="0" indent="0">
              <a:buFontTx/>
              <a:buNone/>
              <a:defRPr/>
            </a:pPr>
            <a:r>
              <a:rPr lang="de-DE" sz="1500" b="0" dirty="0">
                <a:effectLst/>
              </a:rPr>
              <a:t>	Office:	216-444-9872</a:t>
            </a:r>
            <a:endParaRPr lang="en-US" sz="1500" b="0" dirty="0">
              <a:effectLst/>
            </a:endParaRPr>
          </a:p>
          <a:p>
            <a:pPr marL="0" indent="0">
              <a:buFontTx/>
              <a:buNone/>
              <a:defRPr/>
            </a:pPr>
            <a:r>
              <a:rPr lang="de-DE" sz="1500" b="0" dirty="0">
                <a:effectLst/>
              </a:rPr>
              <a:t>	Fax:	216-445-4419</a:t>
            </a:r>
            <a:endParaRPr lang="en-US" sz="1500" b="0" dirty="0">
              <a:effectLst/>
            </a:endParaRPr>
          </a:p>
          <a:p>
            <a:pPr marL="0" indent="0">
              <a:buFontTx/>
              <a:buNone/>
              <a:defRPr/>
            </a:pPr>
            <a:r>
              <a:rPr lang="de-DE" sz="1500" b="0" dirty="0">
                <a:effectLst/>
              </a:rPr>
              <a:t>	Email:	</a:t>
            </a:r>
            <a:r>
              <a:rPr lang="de-DE" sz="1500" b="0" u="sng" dirty="0">
                <a:solidFill>
                  <a:srgbClr val="FFFF00"/>
                </a:solidFill>
                <a:effectLst/>
              </a:rPr>
              <a:t>baksarm@ccf.org</a:t>
            </a:r>
            <a:endParaRPr lang="en-US" sz="1500" b="0" dirty="0">
              <a:solidFill>
                <a:srgbClr val="FFFF00"/>
              </a:solidFill>
              <a:effectLst/>
            </a:endParaRPr>
          </a:p>
          <a:p>
            <a:pPr>
              <a:defRPr/>
            </a:pPr>
            <a:endParaRPr lang="en-US" b="0" dirty="0"/>
          </a:p>
        </p:txBody>
      </p:sp>
      <p:pic>
        <p:nvPicPr>
          <p:cNvPr id="34820" name="Picture 3"/>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14400" y="1411288"/>
            <a:ext cx="65563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1" name="Picture 4"/>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14400" y="2743200"/>
            <a:ext cx="65563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2" name="Picture 5"/>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9325" y="4191000"/>
            <a:ext cx="64928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3" name="Picture 6"/>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49325" y="5557838"/>
            <a:ext cx="658813"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095059063"/>
      </p:ext>
    </p:extLst>
  </p:cSld>
  <p:clrMapOvr>
    <a:masterClrMapping/>
  </p:clrMapOvr>
  <mc:AlternateContent xmlns:mc="http://schemas.openxmlformats.org/markup-compatibility/2006" xmlns:p14="http://schemas.microsoft.com/office/powerpoint/2010/main">
    <mc:Choice Requires="p14">
      <p:transition spd="slow" p14:dur="2000" advTm="10144"/>
    </mc:Choice>
    <mc:Fallback xmlns="">
      <p:transition spd="slow" advTm="10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813" y="1295400"/>
            <a:ext cx="7826375" cy="5257800"/>
          </a:xfrm>
        </p:spPr>
        <p:txBody>
          <a:bodyPr>
            <a:normAutofit/>
          </a:bodyPr>
          <a:lstStyle/>
          <a:p>
            <a:pPr marL="0" indent="0">
              <a:buFontTx/>
              <a:buNone/>
              <a:defRPr/>
            </a:pPr>
            <a:r>
              <a:rPr lang="en-US" sz="1400" b="0" dirty="0" smtClean="0">
                <a:effectLst/>
              </a:rPr>
              <a:t>       Imaging Specialist:</a:t>
            </a:r>
          </a:p>
          <a:p>
            <a:pPr marL="0" indent="0">
              <a:buFontTx/>
              <a:buNone/>
              <a:defRPr/>
            </a:pPr>
            <a:r>
              <a:rPr lang="en-US" sz="1400" b="0" dirty="0" smtClean="0">
                <a:effectLst/>
              </a:rPr>
              <a:t>	Margaret (Koko) Park, BS, ACS, RDCS, RVT, FASE</a:t>
            </a:r>
          </a:p>
          <a:p>
            <a:pPr marL="0" indent="0">
              <a:buFontTx/>
              <a:buNone/>
              <a:defRPr/>
            </a:pPr>
            <a:r>
              <a:rPr lang="en-US" sz="1400" b="0" dirty="0" smtClean="0">
                <a:effectLst/>
              </a:rPr>
              <a:t>	Office: 216-445-5175</a:t>
            </a:r>
          </a:p>
          <a:p>
            <a:pPr marL="0" indent="0">
              <a:buFontTx/>
              <a:buNone/>
              <a:defRPr/>
            </a:pPr>
            <a:r>
              <a:rPr lang="en-US" sz="1400" b="0" dirty="0" smtClean="0">
                <a:effectLst/>
              </a:rPr>
              <a:t>	Fax:     216-445-4419</a:t>
            </a:r>
          </a:p>
          <a:p>
            <a:pPr marL="0" indent="0">
              <a:buFontTx/>
              <a:buNone/>
              <a:defRPr/>
            </a:pPr>
            <a:r>
              <a:rPr lang="en-US" sz="1400" b="0" dirty="0" smtClean="0">
                <a:effectLst/>
              </a:rPr>
              <a:t>	Email:  </a:t>
            </a:r>
            <a:r>
              <a:rPr lang="en-US" sz="1400" b="0" u="sng" dirty="0" smtClean="0">
                <a:solidFill>
                  <a:srgbClr val="FFFF00"/>
                </a:solidFill>
                <a:effectLst/>
              </a:rPr>
              <a:t>parkm@ccf.org</a:t>
            </a:r>
          </a:p>
          <a:p>
            <a:pPr marL="0" indent="0">
              <a:buFontTx/>
              <a:buNone/>
              <a:defRPr/>
            </a:pPr>
            <a:r>
              <a:rPr lang="de-DE" sz="1400" b="0" dirty="0" smtClean="0">
                <a:effectLst/>
              </a:rPr>
              <a:t>       Project </a:t>
            </a:r>
            <a:r>
              <a:rPr lang="de-DE" sz="1400" b="0" dirty="0">
                <a:effectLst/>
              </a:rPr>
              <a:t>Manager:</a:t>
            </a:r>
            <a:endParaRPr lang="en-US" sz="1400" b="0" dirty="0">
              <a:effectLst/>
            </a:endParaRPr>
          </a:p>
          <a:p>
            <a:pPr marL="0" indent="0">
              <a:buFontTx/>
              <a:buNone/>
              <a:defRPr/>
            </a:pPr>
            <a:r>
              <a:rPr lang="de-DE" sz="1400" b="0" dirty="0">
                <a:effectLst/>
              </a:rPr>
              <a:t>	Kathy Kassimatis, RDCS, FASE</a:t>
            </a:r>
            <a:endParaRPr lang="en-US" sz="1400" b="0" dirty="0">
              <a:effectLst/>
            </a:endParaRPr>
          </a:p>
          <a:p>
            <a:pPr marL="0" indent="0">
              <a:buFontTx/>
              <a:buNone/>
              <a:defRPr/>
            </a:pPr>
            <a:r>
              <a:rPr lang="de-DE" sz="1400" b="0" dirty="0">
                <a:effectLst/>
              </a:rPr>
              <a:t>	</a:t>
            </a:r>
            <a:r>
              <a:rPr lang="en-US" sz="1400" b="0" dirty="0">
                <a:effectLst/>
              </a:rPr>
              <a:t>Office: 216-445-5156</a:t>
            </a:r>
          </a:p>
          <a:p>
            <a:pPr marL="0" indent="0">
              <a:buFontTx/>
              <a:buNone/>
              <a:defRPr/>
            </a:pPr>
            <a:r>
              <a:rPr lang="en-US" sz="1400" b="0" dirty="0">
                <a:effectLst/>
              </a:rPr>
              <a:t>	Fax:     216-445-4419</a:t>
            </a:r>
          </a:p>
          <a:p>
            <a:pPr marL="0" indent="0">
              <a:buFontTx/>
              <a:buNone/>
              <a:defRPr/>
            </a:pPr>
            <a:r>
              <a:rPr lang="en-US" sz="1400" b="0" dirty="0">
                <a:effectLst/>
              </a:rPr>
              <a:t>	Email:  </a:t>
            </a:r>
            <a:r>
              <a:rPr lang="en-US" sz="1400" b="0" u="sng" dirty="0" smtClean="0">
                <a:solidFill>
                  <a:srgbClr val="FFFF00"/>
                </a:solidFill>
                <a:effectLst/>
              </a:rPr>
              <a:t>kassimk@ccf.org</a:t>
            </a:r>
          </a:p>
          <a:p>
            <a:pPr marL="0" indent="0">
              <a:buFontTx/>
              <a:buNone/>
              <a:defRPr/>
            </a:pPr>
            <a:r>
              <a:rPr lang="en-US" sz="1400" dirty="0" smtClean="0"/>
              <a:t>       Imaging Specialist:</a:t>
            </a:r>
            <a:endParaRPr lang="en-US" sz="1400" dirty="0"/>
          </a:p>
          <a:p>
            <a:pPr marL="0" indent="0">
              <a:buFontTx/>
              <a:buNone/>
              <a:defRPr/>
            </a:pPr>
            <a:r>
              <a:rPr lang="en-US" sz="1400" dirty="0"/>
              <a:t>	</a:t>
            </a:r>
            <a:r>
              <a:rPr lang="en-US" sz="1400" dirty="0" smtClean="0"/>
              <a:t>Jeanne Drinko, RDCS, RCS, FASE</a:t>
            </a:r>
            <a:endParaRPr lang="en-US" sz="1400" b="0" dirty="0" smtClean="0">
              <a:effectLst/>
            </a:endParaRPr>
          </a:p>
          <a:p>
            <a:pPr marL="0" indent="0">
              <a:buFontTx/>
              <a:buNone/>
              <a:defRPr/>
            </a:pPr>
            <a:r>
              <a:rPr lang="en-US" sz="1400" dirty="0"/>
              <a:t>	</a:t>
            </a:r>
            <a:r>
              <a:rPr lang="en-US" sz="1400" dirty="0" smtClean="0"/>
              <a:t>Office: 216-445-5274</a:t>
            </a:r>
            <a:endParaRPr lang="en-US" sz="1400" dirty="0"/>
          </a:p>
          <a:p>
            <a:pPr marL="0" indent="0">
              <a:buFontTx/>
              <a:buNone/>
              <a:defRPr/>
            </a:pPr>
            <a:r>
              <a:rPr lang="en-US" sz="1400" dirty="0"/>
              <a:t>	</a:t>
            </a:r>
            <a:r>
              <a:rPr lang="en-US" sz="1400" dirty="0" smtClean="0"/>
              <a:t>Fax: 216-445-4419</a:t>
            </a:r>
            <a:endParaRPr lang="en-US" sz="1400" b="0" dirty="0" smtClean="0">
              <a:effectLst/>
            </a:endParaRPr>
          </a:p>
          <a:p>
            <a:pPr marL="0" indent="0">
              <a:buFontTx/>
              <a:buNone/>
              <a:defRPr/>
            </a:pPr>
            <a:r>
              <a:rPr lang="en-US" sz="1400" b="0" dirty="0" smtClean="0">
                <a:effectLst/>
              </a:rPr>
              <a:t>	Email: </a:t>
            </a:r>
            <a:r>
              <a:rPr lang="en-US" sz="1400" b="0" dirty="0" smtClean="0">
                <a:solidFill>
                  <a:srgbClr val="FFFF00"/>
                </a:solidFill>
                <a:effectLst/>
              </a:rPr>
              <a:t>drinkoj@ccf.org</a:t>
            </a:r>
            <a:endParaRPr lang="en-US" sz="1400" b="0" dirty="0" smtClean="0">
              <a:effectLst/>
            </a:endParaRPr>
          </a:p>
          <a:p>
            <a:pPr marL="0" indent="0">
              <a:buFontTx/>
              <a:buNone/>
              <a:defRPr/>
            </a:pPr>
            <a:r>
              <a:rPr lang="en-US" sz="1400" b="0" dirty="0">
                <a:effectLst/>
              </a:rPr>
              <a:t> </a:t>
            </a:r>
            <a:r>
              <a:rPr lang="en-US" sz="1400" b="0" dirty="0" smtClean="0">
                <a:effectLst/>
              </a:rPr>
              <a:t>      </a:t>
            </a:r>
            <a:r>
              <a:rPr lang="it-IT" sz="1400" b="0" dirty="0" smtClean="0">
                <a:effectLst/>
              </a:rPr>
              <a:t>Core </a:t>
            </a:r>
            <a:r>
              <a:rPr lang="it-IT" sz="1400" b="0" dirty="0">
                <a:effectLst/>
              </a:rPr>
              <a:t>Lab Manager:</a:t>
            </a:r>
            <a:endParaRPr lang="en-US" sz="1400" b="0" dirty="0">
              <a:effectLst/>
            </a:endParaRPr>
          </a:p>
          <a:p>
            <a:pPr marL="0" indent="0">
              <a:buFontTx/>
              <a:buNone/>
              <a:defRPr/>
            </a:pPr>
            <a:r>
              <a:rPr lang="it-IT" sz="1400" b="0" dirty="0" smtClean="0">
                <a:effectLst/>
              </a:rPr>
              <a:t>	Annitta </a:t>
            </a:r>
            <a:r>
              <a:rPr lang="it-IT" sz="1400" b="0" dirty="0">
                <a:effectLst/>
              </a:rPr>
              <a:t>Flinn, BA, RDCS, CCRC, FASE</a:t>
            </a:r>
            <a:endParaRPr lang="en-US" sz="1400" b="0" dirty="0">
              <a:effectLst/>
            </a:endParaRPr>
          </a:p>
          <a:p>
            <a:pPr marL="0" indent="0">
              <a:buFontTx/>
              <a:buNone/>
              <a:defRPr/>
            </a:pPr>
            <a:r>
              <a:rPr lang="it-IT" sz="1400" b="0" dirty="0">
                <a:effectLst/>
              </a:rPr>
              <a:t>	</a:t>
            </a:r>
            <a:r>
              <a:rPr lang="en-US" sz="1400" b="0" dirty="0">
                <a:effectLst/>
              </a:rPr>
              <a:t>Office: 216-445-7673 or 1-800-223-2273 ext. 57673</a:t>
            </a:r>
          </a:p>
          <a:p>
            <a:pPr marL="0" indent="0">
              <a:buFontTx/>
              <a:buNone/>
              <a:defRPr/>
            </a:pPr>
            <a:r>
              <a:rPr lang="en-US" sz="1400" b="0" dirty="0">
                <a:effectLst/>
              </a:rPr>
              <a:t>	Fax:     216-445-4419</a:t>
            </a:r>
          </a:p>
          <a:p>
            <a:pPr marL="0" indent="0">
              <a:buFontTx/>
              <a:buNone/>
              <a:defRPr/>
            </a:pPr>
            <a:r>
              <a:rPr lang="en-US" sz="1400" b="0" dirty="0">
                <a:effectLst/>
              </a:rPr>
              <a:t>	Email:  </a:t>
            </a:r>
            <a:r>
              <a:rPr lang="en-US" sz="1400" b="0" u="sng" dirty="0">
                <a:solidFill>
                  <a:srgbClr val="FFFF00"/>
                </a:solidFill>
                <a:effectLst/>
              </a:rPr>
              <a:t>flinna@ccf.org</a:t>
            </a:r>
            <a:endParaRPr lang="en-US" sz="1400" b="0" dirty="0">
              <a:solidFill>
                <a:srgbClr val="FFFF00"/>
              </a:solidFill>
              <a:effectLst/>
            </a:endParaRPr>
          </a:p>
          <a:p>
            <a:pPr>
              <a:defRPr/>
            </a:pPr>
            <a:endParaRPr lang="en-US" sz="1400" b="0" dirty="0"/>
          </a:p>
        </p:txBody>
      </p:sp>
      <p:pic>
        <p:nvPicPr>
          <p:cNvPr id="35844" name="Picture 4"/>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154" y="5576170"/>
            <a:ext cx="65087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5" name="Picture 5"/>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05266" y="3013468"/>
            <a:ext cx="639763"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6" name="Picture 6"/>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05266" y="1647040"/>
            <a:ext cx="65087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JeanneDrinko"/>
          <p:cNvPicPr/>
          <p:nvPr/>
        </p:nvPicPr>
        <p:blipFill rotWithShape="1">
          <a:blip r:embed="rId7" cstate="print">
            <a:extLst>
              <a:ext uri="{28A0092B-C50C-407E-A947-70E740481C1C}">
                <a14:useLocalDpi xmlns:a14="http://schemas.microsoft.com/office/drawing/2010/main" val="0"/>
              </a:ext>
            </a:extLst>
          </a:blip>
          <a:srcRect l="9361" t="12927" r="4729" b="1335"/>
          <a:stretch/>
        </p:blipFill>
        <p:spPr bwMode="auto">
          <a:xfrm>
            <a:off x="881018" y="4237669"/>
            <a:ext cx="640080" cy="914400"/>
          </a:xfrm>
          <a:prstGeom prst="rect">
            <a:avLst/>
          </a:prstGeom>
          <a:noFill/>
          <a:ln>
            <a:noFill/>
          </a:ln>
          <a:effectLst>
            <a:outerShdw blurRad="50800" dist="38100" dir="5400000" algn="t" rotWithShape="0">
              <a:prstClr val="black">
                <a:alpha val="40000"/>
              </a:prstClr>
            </a:outerShdw>
          </a:effectLst>
        </p:spPr>
      </p:pic>
      <p:sp>
        <p:nvSpPr>
          <p:cNvPr id="4" name="Title 3"/>
          <p:cNvSpPr>
            <a:spLocks noGrp="1"/>
          </p:cNvSpPr>
          <p:nvPr>
            <p:ph type="title"/>
          </p:nvPr>
        </p:nvSpPr>
        <p:spPr/>
        <p:txBody>
          <a:bodyPr>
            <a:normAutofit fontScale="90000"/>
          </a:bodyPr>
          <a:lstStyle/>
          <a:p>
            <a:r>
              <a:rPr lang="en-US" dirty="0" smtClean="0"/>
              <a:t>Core </a:t>
            </a:r>
            <a:r>
              <a:rPr lang="en-US" dirty="0"/>
              <a:t>Contact </a:t>
            </a:r>
            <a:r>
              <a:rPr lang="en-US" dirty="0" smtClean="0"/>
              <a:t>Information Continued</a:t>
            </a:r>
            <a:endParaRPr lang="en-US"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897552311"/>
      </p:ext>
    </p:extLst>
  </p:cSld>
  <p:clrMapOvr>
    <a:masterClrMapping/>
  </p:clrMapOvr>
  <mc:AlternateContent xmlns:mc="http://schemas.openxmlformats.org/markup-compatibility/2006" xmlns:p14="http://schemas.microsoft.com/office/powerpoint/2010/main">
    <mc:Choice Requires="p14">
      <p:transition spd="slow" p14:dur="2000" advTm="2810"/>
    </mc:Choice>
    <mc:Fallback xmlns="">
      <p:transition spd="slow" advTm="2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Quick Print Contact Information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46705549"/>
              </p:ext>
            </p:extLst>
          </p:nvPr>
        </p:nvGraphicFramePr>
        <p:xfrm>
          <a:off x="304800" y="1600200"/>
          <a:ext cx="8458200" cy="3337560"/>
        </p:xfrm>
        <a:graphic>
          <a:graphicData uri="http://schemas.openxmlformats.org/drawingml/2006/table">
            <a:tbl>
              <a:tblPr firstRow="1" bandRow="1">
                <a:tableStyleId>{5C22544A-7EE6-4342-B048-85BDC9FD1C3A}</a:tableStyleId>
              </a:tblPr>
              <a:tblGrid>
                <a:gridCol w="2286000"/>
                <a:gridCol w="2286000"/>
                <a:gridCol w="1905000"/>
                <a:gridCol w="1981200"/>
              </a:tblGrid>
              <a:tr h="370840">
                <a:tc>
                  <a:txBody>
                    <a:bodyPr/>
                    <a:lstStyle/>
                    <a:p>
                      <a:r>
                        <a:rPr lang="en-US" dirty="0" smtClean="0"/>
                        <a:t>Name</a:t>
                      </a:r>
                      <a:endParaRPr lang="en-US" dirty="0"/>
                    </a:p>
                  </a:txBody>
                  <a:tcPr/>
                </a:tc>
                <a:tc>
                  <a:txBody>
                    <a:bodyPr/>
                    <a:lstStyle/>
                    <a:p>
                      <a:r>
                        <a:rPr lang="en-US" dirty="0" smtClean="0"/>
                        <a:t>Title</a:t>
                      </a:r>
                      <a:endParaRPr lang="en-US" dirty="0"/>
                    </a:p>
                  </a:txBody>
                  <a:tcPr/>
                </a:tc>
                <a:tc>
                  <a:txBody>
                    <a:bodyPr/>
                    <a:lstStyle/>
                    <a:p>
                      <a:r>
                        <a:rPr lang="en-US" dirty="0" smtClean="0"/>
                        <a:t>email</a:t>
                      </a:r>
                      <a:endParaRPr lang="en-US" dirty="0"/>
                    </a:p>
                  </a:txBody>
                  <a:tcPr/>
                </a:tc>
                <a:tc>
                  <a:txBody>
                    <a:bodyPr/>
                    <a:lstStyle/>
                    <a:p>
                      <a:r>
                        <a:rPr lang="en-US" dirty="0" smtClean="0"/>
                        <a:t>phone</a:t>
                      </a:r>
                      <a:endParaRPr lang="en-US" dirty="0"/>
                    </a:p>
                  </a:txBody>
                  <a:tcPr/>
                </a:tc>
              </a:tr>
              <a:tr h="370840">
                <a:tc>
                  <a:txBody>
                    <a:bodyPr/>
                    <a:lstStyle/>
                    <a:p>
                      <a:r>
                        <a:rPr lang="de-DE" sz="1800" b="1" kern="1200" dirty="0" smtClean="0">
                          <a:solidFill>
                            <a:schemeClr val="dk1"/>
                          </a:solidFill>
                          <a:effectLst/>
                          <a:latin typeface="+mn-lt"/>
                          <a:ea typeface="+mn-ea"/>
                          <a:cs typeface="+mn-cs"/>
                        </a:rPr>
                        <a:t>Kathy Kassimatis</a:t>
                      </a:r>
                      <a:endParaRPr lang="en-US" dirty="0"/>
                    </a:p>
                  </a:txBody>
                  <a:tcPr/>
                </a:tc>
                <a:tc>
                  <a:txBody>
                    <a:bodyPr/>
                    <a:lstStyle/>
                    <a:p>
                      <a:r>
                        <a:rPr lang="de-DE" sz="1800" b="1" kern="1200" dirty="0" smtClean="0">
                          <a:solidFill>
                            <a:schemeClr val="dk1"/>
                          </a:solidFill>
                          <a:effectLst/>
                          <a:latin typeface="+mn-lt"/>
                          <a:ea typeface="+mn-ea"/>
                          <a:cs typeface="+mn-cs"/>
                        </a:rPr>
                        <a:t>Project Manager</a:t>
                      </a:r>
                      <a:endParaRPr lang="en-US" dirty="0"/>
                    </a:p>
                  </a:txBody>
                  <a:tcPr/>
                </a:tc>
                <a:tc>
                  <a:txBody>
                    <a:bodyPr/>
                    <a:lstStyle/>
                    <a:p>
                      <a:r>
                        <a:rPr lang="en-US" sz="1800" u="sng" kern="1200" dirty="0" smtClean="0">
                          <a:solidFill>
                            <a:schemeClr val="dk1"/>
                          </a:solidFill>
                          <a:effectLst/>
                          <a:latin typeface="+mn-lt"/>
                          <a:ea typeface="+mn-ea"/>
                          <a:cs typeface="+mn-cs"/>
                          <a:hlinkClick r:id="rId5"/>
                        </a:rPr>
                        <a:t>kassimk@ccf.org</a:t>
                      </a:r>
                      <a:endParaRPr lang="en-US" dirty="0"/>
                    </a:p>
                  </a:txBody>
                  <a:tcPr/>
                </a:tc>
                <a:tc>
                  <a:txBody>
                    <a:bodyPr/>
                    <a:lstStyle/>
                    <a:p>
                      <a:r>
                        <a:rPr lang="en-US" sz="1800" kern="1200" dirty="0" smtClean="0">
                          <a:solidFill>
                            <a:schemeClr val="dk1"/>
                          </a:solidFill>
                          <a:effectLst/>
                          <a:latin typeface="+mn-lt"/>
                          <a:ea typeface="+mn-ea"/>
                          <a:cs typeface="+mn-cs"/>
                        </a:rPr>
                        <a:t>216-445-5156</a:t>
                      </a:r>
                      <a:endParaRPr lang="en-US" dirty="0"/>
                    </a:p>
                  </a:txBody>
                  <a:tcPr/>
                </a:tc>
              </a:tr>
              <a:tr h="370840">
                <a:tc>
                  <a:txBody>
                    <a:bodyPr/>
                    <a:lstStyle/>
                    <a:p>
                      <a:r>
                        <a:rPr lang="en-US" sz="1800" b="1" kern="1200" dirty="0" smtClean="0">
                          <a:solidFill>
                            <a:schemeClr val="dk1"/>
                          </a:solidFill>
                          <a:effectLst/>
                          <a:latin typeface="+mn-lt"/>
                          <a:ea typeface="+mn-ea"/>
                          <a:cs typeface="+mn-cs"/>
                        </a:rPr>
                        <a:t>Margaret (Koko) Park</a:t>
                      </a:r>
                      <a:endParaRPr lang="en-US" dirty="0"/>
                    </a:p>
                  </a:txBody>
                  <a:tcPr/>
                </a:tc>
                <a:tc>
                  <a:txBody>
                    <a:bodyPr/>
                    <a:lstStyle/>
                    <a:p>
                      <a:r>
                        <a:rPr lang="en-US" sz="1800" b="1" kern="1200" dirty="0" smtClean="0">
                          <a:solidFill>
                            <a:schemeClr val="dk1"/>
                          </a:solidFill>
                          <a:effectLst/>
                          <a:latin typeface="+mn-lt"/>
                          <a:ea typeface="+mn-ea"/>
                          <a:cs typeface="+mn-cs"/>
                        </a:rPr>
                        <a:t>Imaging Specialist</a:t>
                      </a:r>
                      <a:endParaRPr lang="en-US" dirty="0"/>
                    </a:p>
                  </a:txBody>
                  <a:tcPr/>
                </a:tc>
                <a:tc>
                  <a:txBody>
                    <a:bodyPr/>
                    <a:lstStyle/>
                    <a:p>
                      <a:r>
                        <a:rPr lang="en-US" sz="1800" u="sng" kern="1200" dirty="0" smtClean="0">
                          <a:solidFill>
                            <a:schemeClr val="dk1"/>
                          </a:solidFill>
                          <a:effectLst/>
                          <a:latin typeface="+mn-lt"/>
                          <a:ea typeface="+mn-ea"/>
                          <a:cs typeface="+mn-cs"/>
                          <a:hlinkClick r:id="rId6"/>
                        </a:rPr>
                        <a:t>parkm@ccf.org</a:t>
                      </a:r>
                      <a:r>
                        <a:rPr lang="en-US" sz="1800" kern="1200" dirty="0" smtClean="0">
                          <a:solidFill>
                            <a:schemeClr val="dk1"/>
                          </a:solidFill>
                          <a:effectLst/>
                          <a:latin typeface="+mn-lt"/>
                          <a:ea typeface="+mn-ea"/>
                          <a:cs typeface="+mn-cs"/>
                        </a:rPr>
                        <a:t> </a:t>
                      </a:r>
                      <a:endParaRPr lang="en-US" dirty="0"/>
                    </a:p>
                  </a:txBody>
                  <a:tcPr/>
                </a:tc>
                <a:tc>
                  <a:txBody>
                    <a:bodyPr/>
                    <a:lstStyle/>
                    <a:p>
                      <a:r>
                        <a:rPr lang="en-US" sz="1800" kern="1200" dirty="0" smtClean="0">
                          <a:solidFill>
                            <a:schemeClr val="dk1"/>
                          </a:solidFill>
                          <a:effectLst/>
                          <a:latin typeface="+mn-lt"/>
                          <a:ea typeface="+mn-ea"/>
                          <a:cs typeface="+mn-cs"/>
                        </a:rPr>
                        <a:t>216-445-5175</a:t>
                      </a:r>
                      <a:endParaRPr lang="en-US" dirty="0"/>
                    </a:p>
                  </a:txBody>
                  <a:tcPr/>
                </a:tc>
              </a:tr>
              <a:tr h="370840">
                <a:tc>
                  <a:txBody>
                    <a:bodyPr/>
                    <a:lstStyle/>
                    <a:p>
                      <a:r>
                        <a:rPr lang="en-US" b="1" dirty="0" smtClean="0"/>
                        <a:t>Jeanne Drinko</a:t>
                      </a:r>
                      <a:endParaRPr lang="en-US"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dk1"/>
                          </a:solidFill>
                          <a:effectLst/>
                          <a:latin typeface="+mn-lt"/>
                          <a:ea typeface="+mn-ea"/>
                          <a:cs typeface="+mn-cs"/>
                        </a:rPr>
                        <a:t>Imaging Specialist</a:t>
                      </a:r>
                      <a:endParaRPr lang="en-US" dirty="0" smtClean="0"/>
                    </a:p>
                  </a:txBody>
                  <a:tcPr/>
                </a:tc>
                <a:tc>
                  <a:txBody>
                    <a:bodyPr/>
                    <a:lstStyle/>
                    <a:p>
                      <a:r>
                        <a:rPr lang="en-US" dirty="0" smtClean="0">
                          <a:hlinkClick r:id="rId7"/>
                        </a:rPr>
                        <a:t>drinkoj@ccf.org</a:t>
                      </a:r>
                      <a:endParaRPr lang="en-US" dirty="0"/>
                    </a:p>
                  </a:txBody>
                  <a:tcPr/>
                </a:tc>
                <a:tc>
                  <a:txBody>
                    <a:bodyPr/>
                    <a:lstStyle/>
                    <a:p>
                      <a:r>
                        <a:rPr lang="en-US" dirty="0" smtClean="0"/>
                        <a:t>216-445-5274</a:t>
                      </a:r>
                      <a:endParaRPr lang="en-US" dirty="0"/>
                    </a:p>
                  </a:txBody>
                  <a:tcPr/>
                </a:tc>
              </a:tr>
              <a:tr h="370840">
                <a:tc>
                  <a:txBody>
                    <a:bodyPr/>
                    <a:lstStyle/>
                    <a:p>
                      <a:r>
                        <a:rPr lang="it-IT" sz="1800" b="1" kern="1200" dirty="0" smtClean="0">
                          <a:solidFill>
                            <a:schemeClr val="dk1"/>
                          </a:solidFill>
                          <a:effectLst/>
                          <a:latin typeface="+mn-lt"/>
                          <a:ea typeface="+mn-ea"/>
                          <a:cs typeface="+mn-cs"/>
                        </a:rPr>
                        <a:t>Annitta Flinn</a:t>
                      </a:r>
                      <a:endParaRPr lang="en-US" dirty="0"/>
                    </a:p>
                  </a:txBody>
                  <a:tcPr/>
                </a:tc>
                <a:tc>
                  <a:txBody>
                    <a:bodyPr/>
                    <a:lstStyle/>
                    <a:p>
                      <a:r>
                        <a:rPr lang="en-US" sz="1800" kern="1200" dirty="0" smtClean="0">
                          <a:solidFill>
                            <a:schemeClr val="dk1"/>
                          </a:solidFill>
                          <a:effectLst/>
                          <a:latin typeface="+mn-lt"/>
                          <a:ea typeface="+mn-ea"/>
                          <a:cs typeface="+mn-cs"/>
                        </a:rPr>
                        <a:t> </a:t>
                      </a:r>
                      <a:r>
                        <a:rPr lang="it-IT" sz="1800" b="1" kern="1200" dirty="0" smtClean="0">
                          <a:solidFill>
                            <a:schemeClr val="dk1"/>
                          </a:solidFill>
                          <a:effectLst/>
                          <a:latin typeface="+mn-lt"/>
                          <a:ea typeface="+mn-ea"/>
                          <a:cs typeface="+mn-cs"/>
                        </a:rPr>
                        <a:t>Core Lab Manager</a:t>
                      </a:r>
                      <a:endParaRPr lang="en-US" dirty="0"/>
                    </a:p>
                  </a:txBody>
                  <a:tcPr/>
                </a:tc>
                <a:tc>
                  <a:txBody>
                    <a:bodyPr/>
                    <a:lstStyle/>
                    <a:p>
                      <a:r>
                        <a:rPr lang="en-US" sz="1800" u="sng" kern="1200" dirty="0" smtClean="0">
                          <a:solidFill>
                            <a:schemeClr val="dk1"/>
                          </a:solidFill>
                          <a:effectLst/>
                          <a:latin typeface="+mn-lt"/>
                          <a:ea typeface="+mn-ea"/>
                          <a:cs typeface="+mn-cs"/>
                          <a:hlinkClick r:id="rId8"/>
                        </a:rPr>
                        <a:t>flinna@ccf.org</a:t>
                      </a:r>
                      <a:endParaRPr lang="en-US" dirty="0"/>
                    </a:p>
                  </a:txBody>
                  <a:tcPr/>
                </a:tc>
                <a:tc>
                  <a:txBody>
                    <a:bodyPr/>
                    <a:lstStyle/>
                    <a:p>
                      <a:r>
                        <a:rPr lang="en-US" sz="1800" kern="1200" dirty="0" smtClean="0">
                          <a:solidFill>
                            <a:schemeClr val="dk1"/>
                          </a:solidFill>
                          <a:effectLst/>
                          <a:latin typeface="+mn-lt"/>
                          <a:ea typeface="+mn-ea"/>
                          <a:cs typeface="+mn-cs"/>
                        </a:rPr>
                        <a:t>216-445-7673 </a:t>
                      </a:r>
                      <a:endParaRPr lang="en-US" dirty="0"/>
                    </a:p>
                  </a:txBody>
                  <a:tcPr/>
                </a:tc>
              </a:tr>
              <a:tr h="370840">
                <a:tc>
                  <a:txBody>
                    <a:bodyPr/>
                    <a:lstStyle/>
                    <a:p>
                      <a:r>
                        <a:rPr lang="en-US" sz="1800" b="1" kern="1200" dirty="0" smtClean="0">
                          <a:solidFill>
                            <a:schemeClr val="dk1"/>
                          </a:solidFill>
                          <a:effectLst/>
                          <a:latin typeface="+mn-lt"/>
                          <a:ea typeface="+mn-ea"/>
                          <a:cs typeface="+mn-cs"/>
                        </a:rPr>
                        <a:t>Dawn D’Eusanio</a:t>
                      </a:r>
                      <a:endParaRPr lang="en-US" dirty="0"/>
                    </a:p>
                  </a:txBody>
                  <a:tcPr/>
                </a:tc>
                <a:tc>
                  <a:txBody>
                    <a:bodyPr/>
                    <a:lstStyle/>
                    <a:p>
                      <a:r>
                        <a:rPr lang="en-US" sz="1800" b="1" kern="1200" dirty="0" smtClean="0">
                          <a:solidFill>
                            <a:schemeClr val="dk1"/>
                          </a:solidFill>
                          <a:effectLst/>
                          <a:latin typeface="+mn-lt"/>
                          <a:ea typeface="+mn-ea"/>
                          <a:cs typeface="+mn-cs"/>
                        </a:rPr>
                        <a:t>Research Coordinator </a:t>
                      </a:r>
                      <a:endParaRPr lang="en-US" dirty="0"/>
                    </a:p>
                  </a:txBody>
                  <a:tcPr/>
                </a:tc>
                <a:tc>
                  <a:txBody>
                    <a:bodyPr/>
                    <a:lstStyle/>
                    <a:p>
                      <a:r>
                        <a:rPr lang="en-US" sz="1800" u="sng" kern="1200" dirty="0" smtClean="0">
                          <a:solidFill>
                            <a:schemeClr val="dk1"/>
                          </a:solidFill>
                          <a:effectLst/>
                          <a:latin typeface="+mn-lt"/>
                          <a:ea typeface="+mn-ea"/>
                          <a:cs typeface="+mn-cs"/>
                          <a:hlinkClick r:id="rId9"/>
                        </a:rPr>
                        <a:t>deusand@ccf.org</a:t>
                      </a:r>
                      <a:endParaRPr lang="en-US" dirty="0"/>
                    </a:p>
                  </a:txBody>
                  <a:tcPr/>
                </a:tc>
                <a:tc>
                  <a:txBody>
                    <a:bodyPr/>
                    <a:lstStyle/>
                    <a:p>
                      <a:r>
                        <a:rPr lang="en-US" sz="1800" kern="1200" dirty="0" smtClean="0">
                          <a:solidFill>
                            <a:schemeClr val="dk1"/>
                          </a:solidFill>
                          <a:effectLst/>
                          <a:latin typeface="+mn-lt"/>
                          <a:ea typeface="+mn-ea"/>
                          <a:cs typeface="+mn-cs"/>
                        </a:rPr>
                        <a:t>216-444-8267          </a:t>
                      </a:r>
                    </a:p>
                  </a:txBody>
                  <a:tcPr/>
                </a:tc>
              </a:tr>
              <a:tr h="370840">
                <a:tc>
                  <a:txBody>
                    <a:bodyPr/>
                    <a:lstStyle/>
                    <a:p>
                      <a:r>
                        <a:rPr lang="de-DE" sz="1800" b="1" kern="1200" dirty="0" smtClean="0">
                          <a:solidFill>
                            <a:schemeClr val="dk1"/>
                          </a:solidFill>
                          <a:effectLst/>
                          <a:latin typeface="+mn-lt"/>
                          <a:ea typeface="+mn-ea"/>
                          <a:cs typeface="+mn-cs"/>
                        </a:rPr>
                        <a:t>Jill Rusticelli</a:t>
                      </a:r>
                      <a:endParaRPr lang="en-US" dirty="0"/>
                    </a:p>
                  </a:txBody>
                  <a:tcPr/>
                </a:tc>
                <a:tc>
                  <a:txBody>
                    <a:bodyPr/>
                    <a:lstStyle/>
                    <a:p>
                      <a:r>
                        <a:rPr lang="en-US" sz="1800" b="1" kern="1200" dirty="0" smtClean="0">
                          <a:solidFill>
                            <a:schemeClr val="dk1"/>
                          </a:solidFill>
                          <a:effectLst/>
                          <a:latin typeface="+mn-lt"/>
                          <a:ea typeface="+mn-ea"/>
                          <a:cs typeface="+mn-cs"/>
                        </a:rPr>
                        <a:t>Project Specialist </a:t>
                      </a:r>
                      <a:endParaRPr lang="en-US" dirty="0"/>
                    </a:p>
                  </a:txBody>
                  <a:tcPr/>
                </a:tc>
                <a:tc>
                  <a:txBody>
                    <a:bodyPr/>
                    <a:lstStyle/>
                    <a:p>
                      <a:r>
                        <a:rPr lang="de-DE" sz="1800" u="sng" kern="1200" dirty="0" smtClean="0">
                          <a:solidFill>
                            <a:schemeClr val="dk1"/>
                          </a:solidFill>
                          <a:effectLst/>
                          <a:latin typeface="+mn-lt"/>
                          <a:ea typeface="+mn-ea"/>
                          <a:cs typeface="+mn-cs"/>
                          <a:hlinkClick r:id="rId10"/>
                        </a:rPr>
                        <a:t>rusticj@ccf.org</a:t>
                      </a:r>
                      <a:endParaRPr lang="en-US" dirty="0"/>
                    </a:p>
                  </a:txBody>
                  <a:tcPr/>
                </a:tc>
                <a:tc>
                  <a:txBody>
                    <a:bodyPr/>
                    <a:lstStyle/>
                    <a:p>
                      <a:r>
                        <a:rPr lang="de-DE" sz="1800" kern="1200" dirty="0" smtClean="0">
                          <a:solidFill>
                            <a:schemeClr val="dk1"/>
                          </a:solidFill>
                          <a:effectLst/>
                          <a:latin typeface="+mn-lt"/>
                          <a:ea typeface="+mn-ea"/>
                          <a:cs typeface="+mn-cs"/>
                        </a:rPr>
                        <a:t>216-442-5231</a:t>
                      </a:r>
                      <a:endParaRPr lang="en-US" dirty="0"/>
                    </a:p>
                  </a:txBody>
                  <a:tcPr/>
                </a:tc>
              </a:tr>
              <a:tr h="370840">
                <a:tc>
                  <a:txBody>
                    <a:bodyPr/>
                    <a:lstStyle/>
                    <a:p>
                      <a:r>
                        <a:rPr lang="de-DE" sz="1800" b="1" kern="1200" dirty="0" smtClean="0">
                          <a:solidFill>
                            <a:schemeClr val="dk1"/>
                          </a:solidFill>
                          <a:effectLst/>
                          <a:latin typeface="+mn-lt"/>
                          <a:ea typeface="+mn-ea"/>
                          <a:cs typeface="+mn-cs"/>
                        </a:rPr>
                        <a:t>Michelle Baksar</a:t>
                      </a:r>
                      <a:endParaRPr lang="en-US" dirty="0"/>
                    </a:p>
                  </a:txBody>
                  <a:tcPr/>
                </a:tc>
                <a:tc>
                  <a:txBody>
                    <a:bodyPr/>
                    <a:lstStyle/>
                    <a:p>
                      <a:r>
                        <a:rPr lang="en-US" sz="1800" b="1" kern="1200" dirty="0" smtClean="0">
                          <a:solidFill>
                            <a:schemeClr val="dk1"/>
                          </a:solidFill>
                          <a:effectLst/>
                          <a:latin typeface="+mn-lt"/>
                          <a:ea typeface="+mn-ea"/>
                          <a:cs typeface="+mn-cs"/>
                        </a:rPr>
                        <a:t>Project Specialist </a:t>
                      </a:r>
                      <a:endParaRPr lang="en-US" dirty="0"/>
                    </a:p>
                  </a:txBody>
                  <a:tcPr/>
                </a:tc>
                <a:tc>
                  <a:txBody>
                    <a:bodyPr/>
                    <a:lstStyle/>
                    <a:p>
                      <a:r>
                        <a:rPr lang="de-DE" sz="1800" u="sng" kern="1200" dirty="0" smtClean="0">
                          <a:solidFill>
                            <a:schemeClr val="dk1"/>
                          </a:solidFill>
                          <a:effectLst/>
                          <a:latin typeface="+mn-lt"/>
                          <a:ea typeface="+mn-ea"/>
                          <a:cs typeface="+mn-cs"/>
                          <a:hlinkClick r:id="rId11"/>
                        </a:rPr>
                        <a:t>baksarm@ccf.org</a:t>
                      </a:r>
                      <a:endParaRPr lang="en-US" dirty="0"/>
                    </a:p>
                  </a:txBody>
                  <a:tcPr/>
                </a:tc>
                <a:tc>
                  <a:txBody>
                    <a:bodyPr/>
                    <a:lstStyle/>
                    <a:p>
                      <a:r>
                        <a:rPr lang="de-DE" sz="1800" kern="1200" dirty="0" smtClean="0">
                          <a:solidFill>
                            <a:schemeClr val="dk1"/>
                          </a:solidFill>
                          <a:effectLst/>
                          <a:latin typeface="+mn-lt"/>
                          <a:ea typeface="+mn-ea"/>
                          <a:cs typeface="+mn-cs"/>
                        </a:rPr>
                        <a:t>216-444-9872</a:t>
                      </a:r>
                      <a:endParaRPr lang="en-US" dirty="0"/>
                    </a:p>
                  </a:txBody>
                  <a:tcPr/>
                </a:tc>
              </a:tr>
              <a:tr h="370840">
                <a:tc>
                  <a:txBody>
                    <a:bodyPr/>
                    <a:lstStyle/>
                    <a:p>
                      <a:r>
                        <a:rPr lang="en-US" sz="1800" b="1" kern="1200" dirty="0" smtClean="0">
                          <a:solidFill>
                            <a:schemeClr val="dk1"/>
                          </a:solidFill>
                          <a:effectLst/>
                          <a:latin typeface="+mn-lt"/>
                          <a:ea typeface="+mn-ea"/>
                          <a:cs typeface="+mn-cs"/>
                        </a:rPr>
                        <a:t>Cathy McDowell</a:t>
                      </a:r>
                    </a:p>
                  </a:txBody>
                  <a:tcPr/>
                </a:tc>
                <a:tc>
                  <a:txBody>
                    <a:bodyPr/>
                    <a:lstStyle/>
                    <a:p>
                      <a:r>
                        <a:rPr lang="en-US" sz="1800" b="1" kern="1200" dirty="0" smtClean="0">
                          <a:solidFill>
                            <a:schemeClr val="dk1"/>
                          </a:solidFill>
                          <a:effectLst/>
                          <a:latin typeface="+mn-lt"/>
                          <a:ea typeface="+mn-ea"/>
                          <a:cs typeface="+mn-cs"/>
                        </a:rPr>
                        <a:t>Research</a:t>
                      </a:r>
                      <a:r>
                        <a:rPr lang="en-US" sz="1800" b="1" kern="1200" baseline="0" dirty="0" smtClean="0">
                          <a:solidFill>
                            <a:schemeClr val="dk1"/>
                          </a:solidFill>
                          <a:effectLst/>
                          <a:latin typeface="+mn-lt"/>
                          <a:ea typeface="+mn-ea"/>
                          <a:cs typeface="+mn-cs"/>
                        </a:rPr>
                        <a:t> </a:t>
                      </a:r>
                      <a:r>
                        <a:rPr lang="en-US" sz="1800" b="1" kern="1200" dirty="0" smtClean="0">
                          <a:solidFill>
                            <a:schemeClr val="dk1"/>
                          </a:solidFill>
                          <a:effectLst/>
                          <a:latin typeface="+mn-lt"/>
                          <a:ea typeface="+mn-ea"/>
                          <a:cs typeface="+mn-cs"/>
                        </a:rPr>
                        <a:t>Coordinator </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u="sng" kern="1200" dirty="0" smtClean="0">
                          <a:solidFill>
                            <a:schemeClr val="dk1"/>
                          </a:solidFill>
                          <a:effectLst/>
                          <a:latin typeface="+mn-lt"/>
                          <a:ea typeface="+mn-ea"/>
                          <a:cs typeface="+mn-cs"/>
                          <a:hlinkClick r:id="rId12"/>
                        </a:rPr>
                        <a:t>mcdowec@ccf.org</a:t>
                      </a:r>
                      <a:endParaRPr lang="en-US" sz="1800" kern="1200" dirty="0" smtClean="0">
                        <a:solidFill>
                          <a:schemeClr val="dk1"/>
                        </a:solidFill>
                        <a:effectLst/>
                        <a:latin typeface="+mn-lt"/>
                        <a:ea typeface="+mn-ea"/>
                        <a:cs typeface="+mn-cs"/>
                      </a:endParaRPr>
                    </a:p>
                  </a:txBody>
                  <a:tcPr/>
                </a:tc>
                <a:tc>
                  <a:txBody>
                    <a:bodyPr/>
                    <a:lstStyle/>
                    <a:p>
                      <a:r>
                        <a:rPr lang="en-US" sz="1800" kern="1200" dirty="0" smtClean="0">
                          <a:solidFill>
                            <a:schemeClr val="dk1"/>
                          </a:solidFill>
                          <a:effectLst/>
                          <a:latin typeface="+mn-lt"/>
                          <a:ea typeface="+mn-ea"/>
                          <a:cs typeface="+mn-cs"/>
                        </a:rPr>
                        <a:t>216-445-7842 </a:t>
                      </a:r>
                      <a:r>
                        <a:rPr lang="en-US" sz="1800" kern="1200" baseline="0" dirty="0">
                          <a:solidFill>
                            <a:schemeClr val="dk1"/>
                          </a:solidFill>
                          <a:effectLst/>
                          <a:latin typeface="+mn-lt"/>
                          <a:ea typeface="+mn-ea"/>
                          <a:cs typeface="+mn-cs"/>
                        </a:rPr>
                        <a:t> </a:t>
                      </a:r>
                      <a:r>
                        <a:rPr lang="en-US" sz="1800" kern="1200" baseline="0" dirty="0" smtClean="0">
                          <a:solidFill>
                            <a:schemeClr val="dk1"/>
                          </a:solidFill>
                          <a:effectLst/>
                          <a:latin typeface="+mn-lt"/>
                          <a:ea typeface="+mn-ea"/>
                          <a:cs typeface="+mn-cs"/>
                        </a:rPr>
                        <a:t>         </a:t>
                      </a:r>
                    </a:p>
                  </a:txBody>
                  <a:tcPr/>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850581077"/>
              </p:ext>
            </p:extLst>
          </p:nvPr>
        </p:nvGraphicFramePr>
        <p:xfrm>
          <a:off x="304800" y="5105400"/>
          <a:ext cx="8458200" cy="365760"/>
        </p:xfrm>
        <a:graphic>
          <a:graphicData uri="http://schemas.openxmlformats.org/drawingml/2006/table">
            <a:tbl>
              <a:tblPr firstRow="1" bandRow="1">
                <a:tableStyleId>{5C22544A-7EE6-4342-B048-85BDC9FD1C3A}</a:tableStyleId>
              </a:tblPr>
              <a:tblGrid>
                <a:gridCol w="2819400"/>
                <a:gridCol w="2819400"/>
                <a:gridCol w="2819400"/>
              </a:tblGrid>
              <a:tr h="0">
                <a:tc>
                  <a:txBody>
                    <a:bodyPr/>
                    <a:lstStyle/>
                    <a:p>
                      <a:r>
                        <a:rPr lang="en-US" dirty="0" smtClean="0"/>
                        <a:t>AG</a:t>
                      </a:r>
                      <a:r>
                        <a:rPr lang="en-US" baseline="0" dirty="0" smtClean="0"/>
                        <a:t> Mednet Support</a:t>
                      </a:r>
                      <a:endParaRPr lang="en-US" dirty="0"/>
                    </a:p>
                  </a:txBody>
                  <a:tcPr/>
                </a:tc>
                <a:tc>
                  <a:txBody>
                    <a:bodyPr/>
                    <a:lstStyle/>
                    <a:p>
                      <a:r>
                        <a:rPr lang="en-US" dirty="0" smtClean="0"/>
                        <a:t>support@agmednet.com</a:t>
                      </a:r>
                      <a:endParaRPr lang="en-US" dirty="0"/>
                    </a:p>
                  </a:txBody>
                  <a:tcPr/>
                </a:tc>
                <a:tc>
                  <a:txBody>
                    <a:bodyPr/>
                    <a:lstStyle/>
                    <a:p>
                      <a:r>
                        <a:rPr lang="en-US" dirty="0" smtClean="0"/>
                        <a:t>1-888-9246336</a:t>
                      </a:r>
                      <a:endParaRPr lang="en-US" dirty="0"/>
                    </a:p>
                  </a:txBody>
                  <a:tcP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3422467139"/>
              </p:ext>
            </p:extLst>
          </p:nvPr>
        </p:nvGraphicFramePr>
        <p:xfrm>
          <a:off x="304800" y="5593715"/>
          <a:ext cx="8458200" cy="640080"/>
        </p:xfrm>
        <a:graphic>
          <a:graphicData uri="http://schemas.openxmlformats.org/drawingml/2006/table">
            <a:tbl>
              <a:tblPr firstRow="1" bandRow="1">
                <a:tableStyleId>{5C22544A-7EE6-4342-B048-85BDC9FD1C3A}</a:tableStyleId>
              </a:tblPr>
              <a:tblGrid>
                <a:gridCol w="4229100"/>
                <a:gridCol w="4229100"/>
              </a:tblGrid>
              <a:tr h="370840">
                <a:tc>
                  <a:txBody>
                    <a:bodyPr/>
                    <a:lstStyle/>
                    <a:p>
                      <a:r>
                        <a:rPr lang="en-US" dirty="0" smtClean="0"/>
                        <a:t>PVDOMICS</a:t>
                      </a:r>
                      <a:r>
                        <a:rPr lang="en-US" baseline="0" dirty="0" smtClean="0"/>
                        <a:t> DCC Website </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u="sng" kern="1200" dirty="0" smtClean="0">
                          <a:solidFill>
                            <a:schemeClr val="bg1"/>
                          </a:solidFill>
                          <a:effectLst/>
                          <a:latin typeface="+mn-lt"/>
                          <a:ea typeface="+mn-ea"/>
                          <a:cs typeface="+mn-cs"/>
                          <a:hlinkClick r:id="rId13"/>
                        </a:rPr>
                        <a:t>http://qhsapps.ccf.org/pvdomics/</a:t>
                      </a:r>
                      <a:endParaRPr lang="en-US" sz="1800" b="1" kern="1200" dirty="0" smtClean="0">
                        <a:solidFill>
                          <a:schemeClr val="bg1"/>
                        </a:solidFill>
                        <a:effectLst/>
                        <a:latin typeface="+mn-lt"/>
                        <a:ea typeface="+mn-ea"/>
                        <a:cs typeface="+mn-cs"/>
                      </a:endParaRPr>
                    </a:p>
                    <a:p>
                      <a:endParaRPr lang="en-US" dirty="0"/>
                    </a:p>
                  </a:txBody>
                  <a:tcPr/>
                </a:tc>
              </a:tr>
            </a:tbl>
          </a:graphicData>
        </a:graphic>
      </p:graphicFrame>
      <p:sp>
        <p:nvSpPr>
          <p:cNvPr id="3" name="Slide Number Placeholder 2"/>
          <p:cNvSpPr>
            <a:spLocks noGrp="1"/>
          </p:cNvSpPr>
          <p:nvPr>
            <p:ph type="sldNum" sz="quarter" idx="12"/>
          </p:nvPr>
        </p:nvSpPr>
        <p:spPr/>
        <p:txBody>
          <a:bodyPr/>
          <a:lstStyle/>
          <a:p>
            <a:fld id="{010617E4-0856-40ED-AA07-9DC7726CB606}" type="slidenum">
              <a:rPr lang="en-US" smtClean="0"/>
              <a:t>101</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652565579"/>
      </p:ext>
    </p:extLst>
  </p:cSld>
  <p:clrMapOvr>
    <a:masterClrMapping/>
  </p:clrMapOvr>
  <mc:AlternateContent xmlns:mc="http://schemas.openxmlformats.org/markup-compatibility/2006" xmlns:p14="http://schemas.microsoft.com/office/powerpoint/2010/main">
    <mc:Choice Requires="p14">
      <p:transition spd="slow" p14:dur="2000" advTm="13339"/>
    </mc:Choice>
    <mc:Fallback xmlns="">
      <p:transition spd="slow" advTm="13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a:bodyPr>
          <a:lstStyle/>
          <a:p>
            <a:pPr>
              <a:buFont typeface="+mj-lt"/>
              <a:buAutoNum type="arabicPeriod"/>
            </a:pPr>
            <a:r>
              <a:rPr lang="en-US" sz="1400" dirty="0" smtClean="0"/>
              <a:t>For all American Society of Echocardiography Guideline and Standards documents : </a:t>
            </a:r>
            <a:r>
              <a:rPr lang="en-US" sz="1400" u="sng" dirty="0" smtClean="0">
                <a:solidFill>
                  <a:srgbClr val="FFFF00"/>
                </a:solidFill>
              </a:rPr>
              <a:t>www.asecho.org</a:t>
            </a:r>
          </a:p>
          <a:p>
            <a:pPr>
              <a:buFont typeface="+mj-lt"/>
              <a:buAutoNum type="arabicPeriod"/>
            </a:pPr>
            <a:r>
              <a:rPr lang="en-US" sz="1400" dirty="0" smtClean="0"/>
              <a:t>Guidelines </a:t>
            </a:r>
            <a:r>
              <a:rPr lang="en-US" sz="1400" dirty="0"/>
              <a:t>for the Echocardiographic Assessment </a:t>
            </a:r>
            <a:r>
              <a:rPr lang="en-US" sz="1400" dirty="0" smtClean="0"/>
              <a:t>of Atrial </a:t>
            </a:r>
            <a:r>
              <a:rPr lang="en-US" sz="1400" dirty="0"/>
              <a:t>Septal Defect and Patent Foramen </a:t>
            </a:r>
            <a:r>
              <a:rPr lang="en-US" sz="1400" dirty="0" err="1"/>
              <a:t>Ovale</a:t>
            </a:r>
            <a:r>
              <a:rPr lang="en-US" sz="1400" dirty="0"/>
              <a:t>: </a:t>
            </a:r>
            <a:r>
              <a:rPr lang="en-US" sz="1400" dirty="0" smtClean="0"/>
              <a:t>From the </a:t>
            </a:r>
            <a:r>
              <a:rPr lang="en-US" sz="1400" dirty="0"/>
              <a:t>American Society of Echocardiography </a:t>
            </a:r>
            <a:r>
              <a:rPr lang="en-US" sz="1400" dirty="0" smtClean="0"/>
              <a:t>and Society </a:t>
            </a:r>
            <a:r>
              <a:rPr lang="en-US" sz="1400" dirty="0"/>
              <a:t>for Cardiac Angiography and </a:t>
            </a:r>
            <a:r>
              <a:rPr lang="en-US" sz="1400" dirty="0" smtClean="0"/>
              <a:t>Interventions.</a:t>
            </a:r>
            <a:r>
              <a:rPr lang="pl-PL" sz="1400" dirty="0"/>
              <a:t> (J Am Soc Echocardiogr 2015;28:910-58</a:t>
            </a:r>
            <a:r>
              <a:rPr lang="pl-PL" sz="1400" dirty="0" smtClean="0"/>
              <a:t>.)</a:t>
            </a:r>
            <a:endParaRPr lang="en-US" sz="1400" dirty="0" smtClean="0"/>
          </a:p>
          <a:p>
            <a:pPr>
              <a:buFont typeface="+mj-lt"/>
              <a:buAutoNum type="arabicPeriod"/>
            </a:pPr>
            <a:r>
              <a:rPr lang="en-US" sz="1400" dirty="0" smtClean="0"/>
              <a:t>Guidelines </a:t>
            </a:r>
            <a:r>
              <a:rPr lang="en-US" sz="1400" dirty="0"/>
              <a:t>for the Echocardiographic Assessment </a:t>
            </a:r>
            <a:r>
              <a:rPr lang="en-US" sz="1400" dirty="0" smtClean="0"/>
              <a:t>of the </a:t>
            </a:r>
            <a:r>
              <a:rPr lang="en-US" sz="1400" dirty="0"/>
              <a:t>Right Heart in Adults: A Report from the </a:t>
            </a:r>
            <a:r>
              <a:rPr lang="en-US" sz="1400" dirty="0" smtClean="0"/>
              <a:t>American Society </a:t>
            </a:r>
            <a:r>
              <a:rPr lang="en-US" sz="1400" dirty="0"/>
              <a:t>of </a:t>
            </a:r>
            <a:r>
              <a:rPr lang="en-US" sz="1400" dirty="0" smtClean="0"/>
              <a:t>Echocardiography. </a:t>
            </a:r>
            <a:r>
              <a:rPr lang="pl-PL" sz="1400" dirty="0"/>
              <a:t>(J Am Soc Echocardiogr 2010;23:685-713</a:t>
            </a:r>
            <a:r>
              <a:rPr lang="pl-PL" sz="1400" dirty="0" smtClean="0"/>
              <a:t>.)</a:t>
            </a:r>
            <a:endParaRPr lang="en-US" sz="1400" dirty="0"/>
          </a:p>
          <a:p>
            <a:pPr>
              <a:buFont typeface="+mj-lt"/>
              <a:buAutoNum type="arabicPeriod"/>
            </a:pPr>
            <a:r>
              <a:rPr lang="en-US" sz="1400" dirty="0" smtClean="0"/>
              <a:t>Recommendations </a:t>
            </a:r>
            <a:r>
              <a:rPr lang="en-US" sz="1400" dirty="0"/>
              <a:t>for Cardiac Chamber Quantification by Echocardiography in Adults: An Update from the American Society of Echocardiography and the European Association of Cardiovascular Imaging. (J Am </a:t>
            </a:r>
            <a:r>
              <a:rPr lang="en-US" sz="1400" dirty="0" err="1" smtClean="0"/>
              <a:t>Soc</a:t>
            </a:r>
            <a:r>
              <a:rPr lang="en-US" sz="1400" dirty="0"/>
              <a:t> </a:t>
            </a:r>
            <a:r>
              <a:rPr lang="en-US" sz="1400" dirty="0" err="1" smtClean="0"/>
              <a:t>Echocardiogr</a:t>
            </a:r>
            <a:r>
              <a:rPr lang="en-US" sz="1400" dirty="0" smtClean="0"/>
              <a:t> </a:t>
            </a:r>
            <a:r>
              <a:rPr lang="en-US" sz="1400" dirty="0"/>
              <a:t>2015;28:1-39</a:t>
            </a:r>
            <a:r>
              <a:rPr lang="en-US" sz="1400" dirty="0" smtClean="0"/>
              <a:t>.)</a:t>
            </a:r>
          </a:p>
          <a:p>
            <a:pPr>
              <a:buFont typeface="+mj-lt"/>
              <a:buAutoNum type="arabicPeriod"/>
            </a:pPr>
            <a:r>
              <a:rPr lang="fr-FR" sz="1400" dirty="0" smtClean="0"/>
              <a:t>EAE/ASE Recommandations </a:t>
            </a:r>
            <a:r>
              <a:rPr lang="fr-FR" sz="1400" dirty="0"/>
              <a:t>for Image </a:t>
            </a:r>
            <a:r>
              <a:rPr lang="fr-FR" sz="1400" dirty="0" smtClean="0"/>
              <a:t>Acquisition </a:t>
            </a:r>
            <a:r>
              <a:rPr lang="en-US" sz="1400" dirty="0" smtClean="0"/>
              <a:t>and </a:t>
            </a:r>
            <a:r>
              <a:rPr lang="en-US" sz="1400" dirty="0"/>
              <a:t>Display Using </a:t>
            </a:r>
            <a:r>
              <a:rPr lang="en-US" sz="1400" dirty="0" smtClean="0"/>
              <a:t>Three-Dimensional Echocardiography. </a:t>
            </a:r>
            <a:r>
              <a:rPr lang="pl-PL" sz="1400" dirty="0"/>
              <a:t>(J Am Soc Echocardiogr 2012;25:3-46</a:t>
            </a:r>
            <a:r>
              <a:rPr lang="pl-PL" sz="1400" dirty="0" smtClean="0"/>
              <a:t>.)</a:t>
            </a:r>
            <a:endParaRPr lang="en-US" sz="1400" dirty="0"/>
          </a:p>
          <a:p>
            <a:pPr>
              <a:buFont typeface="+mj-lt"/>
              <a:buAutoNum type="arabicPeriod"/>
            </a:pPr>
            <a:r>
              <a:rPr lang="en-US" sz="1400" dirty="0" smtClean="0"/>
              <a:t>Guidelines </a:t>
            </a:r>
            <a:r>
              <a:rPr lang="en-US" sz="1400" dirty="0"/>
              <a:t>for the Cardiac Sonographer in the Performance of Contrast Echocardiography: A Focused Update from the American Society of Echocardiography. </a:t>
            </a:r>
            <a:r>
              <a:rPr lang="pl-PL" sz="1400" dirty="0"/>
              <a:t>(J Am Soc Echocardiogr 2014;27:797-810</a:t>
            </a:r>
            <a:r>
              <a:rPr lang="pl-PL" sz="1400" dirty="0" smtClean="0"/>
              <a:t>.)</a:t>
            </a:r>
            <a:endParaRPr lang="en-US" sz="1400" dirty="0"/>
          </a:p>
          <a:p>
            <a:pPr>
              <a:buFont typeface="+mj-lt"/>
              <a:buAutoNum type="arabicPeriod"/>
            </a:pPr>
            <a:r>
              <a:rPr lang="en-US" sz="1400" dirty="0" smtClean="0"/>
              <a:t>Baumgartner </a:t>
            </a:r>
            <a:r>
              <a:rPr lang="en-US" sz="1400" dirty="0"/>
              <a:t>et al, Echocardiographic Assessment of Valve Stenosis: EAE/ASE Recommendations for Clinical Practice</a:t>
            </a:r>
            <a:r>
              <a:rPr lang="en-US" sz="1400" dirty="0" smtClean="0"/>
              <a:t>. </a:t>
            </a:r>
            <a:r>
              <a:rPr lang="en-US" sz="1400" dirty="0" err="1" smtClean="0"/>
              <a:t>Eur</a:t>
            </a:r>
            <a:r>
              <a:rPr lang="en-US" sz="1400" dirty="0" smtClean="0"/>
              <a:t> </a:t>
            </a:r>
            <a:r>
              <a:rPr lang="en-US" sz="1400" dirty="0"/>
              <a:t>J </a:t>
            </a:r>
            <a:r>
              <a:rPr lang="en-US" sz="1400" dirty="0" err="1" smtClean="0"/>
              <a:t>Echocardiogr</a:t>
            </a:r>
            <a:r>
              <a:rPr lang="en-US" sz="1400" dirty="0" smtClean="0"/>
              <a:t>. </a:t>
            </a:r>
            <a:r>
              <a:rPr lang="en-US" sz="1400" dirty="0"/>
              <a:t>2009 Jan;10(1):1-25. </a:t>
            </a:r>
            <a:r>
              <a:rPr lang="en-US" sz="1400" dirty="0" err="1"/>
              <a:t>doi</a:t>
            </a:r>
            <a:r>
              <a:rPr lang="en-US" sz="1400" dirty="0"/>
              <a:t>: 10.1093/</a:t>
            </a:r>
            <a:r>
              <a:rPr lang="en-US" sz="1400" dirty="0" err="1"/>
              <a:t>ejechocard</a:t>
            </a:r>
            <a:r>
              <a:rPr lang="en-US" sz="1400" dirty="0"/>
              <a:t>/jen303. </a:t>
            </a:r>
            <a:r>
              <a:rPr lang="en-US" sz="1400" dirty="0" err="1"/>
              <a:t>Epub</a:t>
            </a:r>
            <a:r>
              <a:rPr lang="en-US" sz="1400" dirty="0"/>
              <a:t> 2008 Dec </a:t>
            </a:r>
            <a:r>
              <a:rPr lang="en-US" sz="1400" dirty="0" smtClean="0"/>
              <a:t>8doi:10.1016/j.echo.2008.11.029</a:t>
            </a:r>
          </a:p>
          <a:p>
            <a:pPr>
              <a:buFont typeface="+mj-lt"/>
              <a:buAutoNum type="arabicPeriod"/>
            </a:pPr>
            <a:r>
              <a:rPr lang="en-US" sz="1400" dirty="0" smtClean="0"/>
              <a:t>Leibundgut </a:t>
            </a:r>
            <a:r>
              <a:rPr lang="en-US" sz="1400" dirty="0"/>
              <a:t>et al, Dynamic Assessment of Right Ventricular Volumes and Function by Real-Time Three-Dimensional Echocardiography: A Comparison Study With Magnetic Resonance Imaging in 100 Adult Patients. </a:t>
            </a:r>
            <a:r>
              <a:rPr lang="en-US" sz="1400" dirty="0" smtClean="0"/>
              <a:t>  </a:t>
            </a:r>
            <a:r>
              <a:rPr lang="en-US" sz="1400" dirty="0"/>
              <a:t>(J Am </a:t>
            </a:r>
            <a:r>
              <a:rPr lang="en-US" sz="1400" dirty="0" err="1"/>
              <a:t>Soc</a:t>
            </a:r>
            <a:r>
              <a:rPr lang="en-US" sz="1400" dirty="0"/>
              <a:t> </a:t>
            </a:r>
            <a:r>
              <a:rPr lang="en-US" sz="1400" dirty="0" err="1"/>
              <a:t>Echocardiogr</a:t>
            </a:r>
            <a:r>
              <a:rPr lang="en-US" sz="1400" dirty="0"/>
              <a:t> 2010; Feb;23(2):116-126.)</a:t>
            </a:r>
          </a:p>
          <a:p>
            <a:endParaRPr lang="en-US" sz="1400" dirty="0" smtClean="0"/>
          </a:p>
          <a:p>
            <a:endParaRPr lang="en-US" sz="1400" dirty="0" smtClean="0">
              <a:solidFill>
                <a:srgbClr val="FFFF00"/>
              </a:solidFill>
            </a:endParaRPr>
          </a:p>
          <a:p>
            <a:endParaRPr lang="en-US" sz="1400" dirty="0"/>
          </a:p>
        </p:txBody>
      </p:sp>
      <p:sp>
        <p:nvSpPr>
          <p:cNvPr id="4" name="Slide Number Placeholder 3"/>
          <p:cNvSpPr>
            <a:spLocks noGrp="1"/>
          </p:cNvSpPr>
          <p:nvPr>
            <p:ph type="sldNum" sz="quarter" idx="12"/>
          </p:nvPr>
        </p:nvSpPr>
        <p:spPr/>
        <p:txBody>
          <a:bodyPr/>
          <a:lstStyle/>
          <a:p>
            <a:fld id="{010617E4-0856-40ED-AA07-9DC7726CB606}" type="slidenum">
              <a:rPr lang="en-US" smtClean="0"/>
              <a:t>102</a:t>
            </a:fld>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04931699"/>
      </p:ext>
    </p:extLst>
  </p:cSld>
  <p:clrMapOvr>
    <a:masterClrMapping/>
  </p:clrMapOvr>
  <mc:AlternateContent xmlns:mc="http://schemas.openxmlformats.org/markup-compatibility/2006" xmlns:p14="http://schemas.microsoft.com/office/powerpoint/2010/main">
    <mc:Choice Requires="p14">
      <p:transition spd="slow" p14:dur="2000" advTm="21189"/>
    </mc:Choice>
    <mc:Fallback xmlns="">
      <p:transition spd="slow" advTm="21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8" descr="DMC"/>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7977" r="2519" b="1"/>
          <a:stretch/>
        </p:blipFill>
        <p:spPr bwMode="auto">
          <a:xfrm>
            <a:off x="-76200" y="-76200"/>
            <a:ext cx="9220200"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76200" y="5410200"/>
            <a:ext cx="9220200" cy="1447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49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91691" y="3429000"/>
            <a:ext cx="3904848" cy="2614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3492" name="TextBox 1"/>
          <p:cNvSpPr txBox="1">
            <a:spLocks noChangeArrowheads="1"/>
          </p:cNvSpPr>
          <p:nvPr/>
        </p:nvSpPr>
        <p:spPr bwMode="auto">
          <a:xfrm>
            <a:off x="182563" y="6259512"/>
            <a:ext cx="22558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dirty="0" smtClean="0"/>
              <a:t>parkm@ccf.org</a:t>
            </a:r>
            <a:endParaRPr lang="en-US" altLang="en-US" dirty="0"/>
          </a:p>
        </p:txBody>
      </p:sp>
      <p:sp>
        <p:nvSpPr>
          <p:cNvPr id="3" name="TextBox 2"/>
          <p:cNvSpPr txBox="1"/>
          <p:nvPr/>
        </p:nvSpPr>
        <p:spPr>
          <a:xfrm>
            <a:off x="2971800" y="228600"/>
            <a:ext cx="3752448" cy="646331"/>
          </a:xfrm>
          <a:prstGeom prst="rect">
            <a:avLst/>
          </a:prstGeom>
          <a:noFill/>
        </p:spPr>
        <p:txBody>
          <a:bodyPr wrap="square" rtlCol="0">
            <a:spAutoFit/>
          </a:bodyPr>
          <a:lstStyle/>
          <a:p>
            <a:pPr algn="ctr"/>
            <a:r>
              <a:rPr lang="en-US" sz="3600" dirty="0" smtClean="0"/>
              <a:t>Thank You!</a:t>
            </a:r>
            <a:endParaRPr lang="en-US" sz="36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30385765"/>
      </p:ext>
    </p:extLst>
  </p:cSld>
  <p:clrMapOvr>
    <a:masterClrMapping/>
  </p:clrMapOvr>
  <mc:AlternateContent xmlns:mc="http://schemas.openxmlformats.org/markup-compatibility/2006" xmlns:p14="http://schemas.microsoft.com/office/powerpoint/2010/main">
    <mc:Choice Requires="p14">
      <p:transition spd="slow" p14:dur="2000" advTm="9138"/>
    </mc:Choice>
    <mc:Fallback xmlns="">
      <p:transition spd="slow" advTm="9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8382</TotalTime>
  <Words>6752</Words>
  <Application>Microsoft Office PowerPoint</Application>
  <PresentationFormat>On-screen Show (4:3)</PresentationFormat>
  <Paragraphs>785</Paragraphs>
  <Slides>103</Slides>
  <Notes>91</Notes>
  <HiddenSlides>15</HiddenSlides>
  <MMClips>170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103</vt:i4>
      </vt:variant>
    </vt:vector>
  </HeadingPairs>
  <TitlesOfParts>
    <vt:vector size="111" baseType="lpstr">
      <vt:lpstr>Arial Unicode MS</vt:lpstr>
      <vt:lpstr>Arial</vt:lpstr>
      <vt:lpstr>Calibri</vt:lpstr>
      <vt:lpstr>Calisto MT</vt:lpstr>
      <vt:lpstr>IPAMincho</vt:lpstr>
      <vt:lpstr>Times New Roman</vt:lpstr>
      <vt:lpstr>Wingdings</vt:lpstr>
      <vt:lpstr>Office Theme</vt:lpstr>
      <vt:lpstr>PVDOMICS </vt:lpstr>
      <vt:lpstr> Welcome to PVDOMICS</vt:lpstr>
      <vt:lpstr>PVDOMICS</vt:lpstr>
      <vt:lpstr>CV Imaging Core</vt:lpstr>
      <vt:lpstr>Goals of Cardiac Echo</vt:lpstr>
      <vt:lpstr>Pre-Qualification</vt:lpstr>
      <vt:lpstr>Echo Qualification Process</vt:lpstr>
      <vt:lpstr>Purpose of the Qualification Process</vt:lpstr>
      <vt:lpstr> Qualification Notification</vt:lpstr>
      <vt:lpstr>Getting Started</vt:lpstr>
      <vt:lpstr>Part 1- Mandatory Protocol</vt:lpstr>
      <vt:lpstr>Parasternal Long Axis (PLAX)</vt:lpstr>
      <vt:lpstr>Parasternal Long Axis</vt:lpstr>
      <vt:lpstr>Focus on LVOT – Zoom mode</vt:lpstr>
      <vt:lpstr>High Parasternal Long Axis (Plax)</vt:lpstr>
      <vt:lpstr>Shifting Right of the Sternum</vt:lpstr>
      <vt:lpstr>Obtain M-mode if on Axis</vt:lpstr>
      <vt:lpstr>RV Linear Dimensions</vt:lpstr>
      <vt:lpstr>Color Doppler Across Valves</vt:lpstr>
      <vt:lpstr>RV Inflow “tilt view”</vt:lpstr>
      <vt:lpstr>RV Inflow “tilt view”</vt:lpstr>
      <vt:lpstr>RV Inflow “tilt view” with  further rotation to RV outflow</vt:lpstr>
      <vt:lpstr>Parasternal Short Axis</vt:lpstr>
      <vt:lpstr>Parasternal Short Axis</vt:lpstr>
      <vt:lpstr>RV Linear Dimensions</vt:lpstr>
      <vt:lpstr>Optimize RVOT at PV level</vt:lpstr>
      <vt:lpstr>RVOT Doppler</vt:lpstr>
      <vt:lpstr>PW and CW Doppler</vt:lpstr>
      <vt:lpstr>Pulmonary Pressure from Pulmonary Insufficiency CW Doppler Profile</vt:lpstr>
      <vt:lpstr>MV PSAX </vt:lpstr>
      <vt:lpstr>Sweep from aorta through LV basal, mid and apical levels</vt:lpstr>
      <vt:lpstr>*Frame rates 60-90 fps (strain analysis) LV basal, mid and apical levels</vt:lpstr>
      <vt:lpstr>Apical Views</vt:lpstr>
      <vt:lpstr> Apical Views *Frame Rates 60-90 fps</vt:lpstr>
      <vt:lpstr>PowerPoint Presentation</vt:lpstr>
      <vt:lpstr>PowerPoint Presentation</vt:lpstr>
      <vt:lpstr>Additional Doppler A4C- Attention to Details for High Quality Flow Profiles</vt:lpstr>
      <vt:lpstr>Volume and LVEF Analysis</vt:lpstr>
      <vt:lpstr>Apical 4 - Atrial Analysis</vt:lpstr>
      <vt:lpstr>RV Focused Imaging</vt:lpstr>
      <vt:lpstr>Apical 4 Chamber Focused RV View</vt:lpstr>
      <vt:lpstr>Apical 4 Chamber Focused RV View</vt:lpstr>
      <vt:lpstr>RV Focused View Frame Rates 60-90 fps</vt:lpstr>
      <vt:lpstr>RV Apical Linear Dimension</vt:lpstr>
      <vt:lpstr>Apical 4 RV Modified View</vt:lpstr>
      <vt:lpstr>PowerPoint Presentation</vt:lpstr>
      <vt:lpstr>Tricuspid Valve Inflow  Pulsed Wave Spectral Doppler </vt:lpstr>
      <vt:lpstr>Tricuspid Annular Plane Systolic Excursion (TAPSE)</vt:lpstr>
      <vt:lpstr>TAPSE</vt:lpstr>
      <vt:lpstr>Tricuspid Lateral Annular Systolic Velocity (TDI)</vt:lpstr>
      <vt:lpstr>Reversed Apical 4C View</vt:lpstr>
      <vt:lpstr>RV Systolic Pressure (RVSP)</vt:lpstr>
      <vt:lpstr>Apical 2 Chamber </vt:lpstr>
      <vt:lpstr>Apical 2C - LV</vt:lpstr>
      <vt:lpstr>Apical 2C - LA</vt:lpstr>
      <vt:lpstr>Apical 5 Chamber </vt:lpstr>
      <vt:lpstr>Apical 5 Chamber </vt:lpstr>
      <vt:lpstr>Apical 3 Chamber/Apical Long Axis </vt:lpstr>
      <vt:lpstr>LV- Apical 3C /Apical Long Axis </vt:lpstr>
      <vt:lpstr>LV Myocardial Evaluation Successional Collection at 60-90 fps</vt:lpstr>
      <vt:lpstr>Apical Images for Myocardial Function analysis 60-90 fps </vt:lpstr>
      <vt:lpstr>Agitated Saline Bubble Study</vt:lpstr>
      <vt:lpstr>Agitated Saline Technique</vt:lpstr>
      <vt:lpstr>PowerPoint Presentation</vt:lpstr>
      <vt:lpstr>Agitated Saline Bubble Study</vt:lpstr>
      <vt:lpstr>Agitated Saline to Enhance TR Jet</vt:lpstr>
      <vt:lpstr>Subcostal Imaging</vt:lpstr>
      <vt:lpstr>Subcostal Imaging RV Thickness</vt:lpstr>
      <vt:lpstr>Subcostal Imaging RV Thickness</vt:lpstr>
      <vt:lpstr> Frontal View- Evaluate for Shunting Color Flow for PFO/ASD</vt:lpstr>
      <vt:lpstr>Subcostal Frontal View Color Flow for PFO/ASD</vt:lpstr>
      <vt:lpstr>Subcostal Short Axis (sagittal)</vt:lpstr>
      <vt:lpstr>Subcostal Pulmonary Artery </vt:lpstr>
      <vt:lpstr>Estimation of RA Pressure IVC Collapsibility “sniff” Test</vt:lpstr>
      <vt:lpstr>Hepatic Vein PW Doppler </vt:lpstr>
      <vt:lpstr>Abdominal Aorta</vt:lpstr>
      <vt:lpstr>Suprasternal Notch View</vt:lpstr>
      <vt:lpstr>Suprasternal Notch</vt:lpstr>
      <vt:lpstr>Contrast Enhancement – TDS (technically difficult study)</vt:lpstr>
      <vt:lpstr>Optional Research Protocol</vt:lpstr>
      <vt:lpstr>Part 2 Optional - 3D Full Volume</vt:lpstr>
      <vt:lpstr>RV 3D/4D Imaging </vt:lpstr>
      <vt:lpstr>RT3DE</vt:lpstr>
      <vt:lpstr> 3D/4D Imaging for RVEF &amp; Volumes</vt:lpstr>
      <vt:lpstr>RV 3D Capture A4C</vt:lpstr>
      <vt:lpstr>RVOT 3D Capture PSAX</vt:lpstr>
      <vt:lpstr>Adjust Contours as Needed</vt:lpstr>
      <vt:lpstr>PowerPoint Presentation</vt:lpstr>
      <vt:lpstr>Echo Quality Control</vt:lpstr>
      <vt:lpstr>Echo Status Reports</vt:lpstr>
      <vt:lpstr>Anonymization Process</vt:lpstr>
      <vt:lpstr>Digital Image Transfer  AG Mednet</vt:lpstr>
      <vt:lpstr>Archival Instructions</vt:lpstr>
      <vt:lpstr>PowerPoint Presentation</vt:lpstr>
      <vt:lpstr>Echo Data Clarification Process</vt:lpstr>
      <vt:lpstr>CMR Data Clarification Process Continued</vt:lpstr>
      <vt:lpstr>CMR Data Clarification Process Continued</vt:lpstr>
      <vt:lpstr>Replacement/Inactivation Process</vt:lpstr>
      <vt:lpstr>Imaging Core Contact Information</vt:lpstr>
      <vt:lpstr>Core Contact Information Continued</vt:lpstr>
      <vt:lpstr> Quick Print Contact Information </vt:lpstr>
      <vt:lpstr>References</vt:lpstr>
      <vt:lpstr>PowerPoint Presentation</vt:lpstr>
    </vt:vector>
  </TitlesOfParts>
  <Company>Cleveland Clinic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PVDOMICS</dc:title>
  <dc:creator>Park, Margaret</dc:creator>
  <cp:lastModifiedBy>Collart, Christina</cp:lastModifiedBy>
  <cp:revision>477</cp:revision>
  <dcterms:created xsi:type="dcterms:W3CDTF">2015-08-28T19:08:51Z</dcterms:created>
  <dcterms:modified xsi:type="dcterms:W3CDTF">2016-11-22T14:30:04Z</dcterms:modified>
</cp:coreProperties>
</file>