
<file path=[Content_Types].xml><?xml version="1.0" encoding="utf-8"?>
<Types xmlns="http://schemas.openxmlformats.org/package/2006/content-types">
  <Default Extension="png" ContentType="image/png"/>
  <Default Extension="m4a" ContentType="audio/mp4"/>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3"/>
  </p:notesMasterIdLst>
  <p:sldIdLst>
    <p:sldId id="380" r:id="rId2"/>
    <p:sldId id="356" r:id="rId3"/>
    <p:sldId id="378" r:id="rId4"/>
    <p:sldId id="353" r:id="rId5"/>
    <p:sldId id="359" r:id="rId6"/>
    <p:sldId id="358" r:id="rId7"/>
    <p:sldId id="375" r:id="rId8"/>
    <p:sldId id="348" r:id="rId9"/>
    <p:sldId id="360" r:id="rId10"/>
    <p:sldId id="361" r:id="rId11"/>
    <p:sldId id="362" r:id="rId12"/>
    <p:sldId id="363" r:id="rId13"/>
    <p:sldId id="364" r:id="rId14"/>
    <p:sldId id="354" r:id="rId15"/>
    <p:sldId id="365" r:id="rId16"/>
    <p:sldId id="366" r:id="rId17"/>
    <p:sldId id="367" r:id="rId18"/>
    <p:sldId id="368" r:id="rId19"/>
    <p:sldId id="369" r:id="rId20"/>
    <p:sldId id="371" r:id="rId21"/>
    <p:sldId id="372" r:id="rId22"/>
    <p:sldId id="370" r:id="rId23"/>
    <p:sldId id="357" r:id="rId24"/>
    <p:sldId id="351" r:id="rId25"/>
    <p:sldId id="376" r:id="rId26"/>
    <p:sldId id="381" r:id="rId27"/>
    <p:sldId id="385" r:id="rId28"/>
    <p:sldId id="386" r:id="rId29"/>
    <p:sldId id="384" r:id="rId30"/>
    <p:sldId id="379" r:id="rId31"/>
    <p:sldId id="292" r:id="rId3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FFF99"/>
    <a:srgbClr val="FAFD00"/>
    <a:srgbClr val="618FFD"/>
    <a:srgbClr val="AAF4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2" autoAdjust="0"/>
    <p:restoredTop sz="84365" autoAdjust="0"/>
  </p:normalViewPr>
  <p:slideViewPr>
    <p:cSldViewPr>
      <p:cViewPr varScale="1">
        <p:scale>
          <a:sx n="63" d="100"/>
          <a:sy n="63" d="100"/>
        </p:scale>
        <p:origin x="1314" y="7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ltLang="en-US"/>
          </a:p>
        </p:txBody>
      </p:sp>
      <p:sp>
        <p:nvSpPr>
          <p:cNvPr id="4099"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102"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ltLang="en-US"/>
          </a:p>
        </p:txBody>
      </p:sp>
      <p:sp>
        <p:nvSpPr>
          <p:cNvPr id="4103"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433ADAE1-2B64-4939-B336-DC169E4A4E3C}" type="slidenum">
              <a:rPr lang="en-US" altLang="en-US"/>
              <a:pPr>
                <a:defRPr/>
              </a:pPr>
              <a:t>‹#›</a:t>
            </a:fld>
            <a:endParaRPr lang="en-US" altLang="en-US"/>
          </a:p>
        </p:txBody>
      </p:sp>
    </p:spTree>
    <p:extLst>
      <p:ext uri="{BB962C8B-B14F-4D97-AF65-F5344CB8AC3E}">
        <p14:creationId xmlns:p14="http://schemas.microsoft.com/office/powerpoint/2010/main" val="27543000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p:spPr>
        <p:txBody>
          <a:bodyPr/>
          <a:lstStyle/>
          <a:p>
            <a:endParaRPr lang="en-US" altLang="en-US" smtClean="0">
              <a:latin typeface="Arial" panose="020B0604020202020204" pitchFamily="34" charset="0"/>
              <a:cs typeface="Arial" panose="020B0604020202020204" pitchFamily="34" charset="0"/>
            </a:endParaRPr>
          </a:p>
          <a:p>
            <a:r>
              <a:rPr lang="en-US" altLang="en-US" smtClean="0">
                <a:latin typeface="Arial" panose="020B0604020202020204" pitchFamily="34" charset="0"/>
                <a:cs typeface="Arial" panose="020B0604020202020204" pitchFamily="34" charset="0"/>
              </a:rPr>
              <a:t>Good afternoon.  Today’s training will cover Chapter 70 Cardiac MRI Testing Overview and General Information.  Dr. Kwon provides an excellent overview of the required parameters.  This presentation is meant as and adjunct to her training session.</a:t>
            </a:r>
          </a:p>
          <a:p>
            <a:endParaRPr lang="en-US" altLang="en-US" smtClean="0">
              <a:latin typeface="Arial" panose="020B0604020202020204" pitchFamily="34" charset="0"/>
              <a:cs typeface="Arial" panose="020B0604020202020204" pitchFamily="34" charset="0"/>
            </a:endParaRPr>
          </a:p>
        </p:txBody>
      </p:sp>
      <p:sp>
        <p:nvSpPr>
          <p:cNvPr id="512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4115389-3EFC-44EF-A5CF-6C91DBEF7B68}" type="slidenum">
              <a:rPr lang="en-US" altLang="en-US" smtClean="0"/>
              <a:pPr/>
              <a:t>1</a:t>
            </a:fld>
            <a:endParaRPr lang="en-US" altLang="en-US" smtClean="0"/>
          </a:p>
        </p:txBody>
      </p:sp>
    </p:spTree>
    <p:extLst>
      <p:ext uri="{BB962C8B-B14F-4D97-AF65-F5344CB8AC3E}">
        <p14:creationId xmlns:p14="http://schemas.microsoft.com/office/powerpoint/2010/main" val="1047416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As you all know, PVDOMICS expects to define new  WHO sub-classifications of patients with PVD and through the study design, identify markers for early diagnosis and possible prevention of PVD</a:t>
            </a:r>
          </a:p>
          <a:p>
            <a:endParaRPr lang="en-US" altLang="en-US" smtClean="0">
              <a:latin typeface="Arial" panose="020B0604020202020204" pitchFamily="34" charset="0"/>
              <a:cs typeface="Arial" panose="020B0604020202020204" pitchFamily="34" charset="0"/>
            </a:endParaRPr>
          </a:p>
        </p:txBody>
      </p:sp>
      <p:sp>
        <p:nvSpPr>
          <p:cNvPr id="717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A468F2-4DBD-4785-82BE-B4D94AEF6554}" type="slidenum">
              <a:rPr lang="en-US" altLang="en-US" smtClean="0"/>
              <a:pPr/>
              <a:t>2</a:t>
            </a:fld>
            <a:endParaRPr lang="en-US" altLang="en-US" smtClean="0"/>
          </a:p>
        </p:txBody>
      </p:sp>
    </p:spTree>
    <p:extLst>
      <p:ext uri="{BB962C8B-B14F-4D97-AF65-F5344CB8AC3E}">
        <p14:creationId xmlns:p14="http://schemas.microsoft.com/office/powerpoint/2010/main" val="2128309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This is the C5Research Imaging Core Lab Team under the leadership of Drs. Kwon, Jellis and Thomas.  You will likely be interacting with other members of the team regularly and thought names and faces would be helpful.</a:t>
            </a:r>
          </a:p>
        </p:txBody>
      </p:sp>
      <p:sp>
        <p:nvSpPr>
          <p:cNvPr id="922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F897EF8-3F99-417C-893B-A41B53638F72}" type="slidenum">
              <a:rPr lang="en-US" altLang="en-US" smtClean="0"/>
              <a:pPr/>
              <a:t>3</a:t>
            </a:fld>
            <a:endParaRPr lang="en-US" altLang="en-US" smtClean="0"/>
          </a:p>
        </p:txBody>
      </p:sp>
    </p:spTree>
    <p:extLst>
      <p:ext uri="{BB962C8B-B14F-4D97-AF65-F5344CB8AC3E}">
        <p14:creationId xmlns:p14="http://schemas.microsoft.com/office/powerpoint/2010/main" val="4009296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MRI is the gold standard for RV analysis and diagnostic tool for multiple RV disease states including PVD.  The goal of the cardiac MRI, other than those listed, is to capture subtle changes in right sided cardiac function in PAH before hemodynamic decompensation occurs. Thus aiding in early detection , reclassification and possible prevention of PVD.</a:t>
            </a:r>
          </a:p>
          <a:p>
            <a:endParaRPr lang="en-US" altLang="en-US" smtClean="0">
              <a:latin typeface="Arial" panose="020B0604020202020204" pitchFamily="34" charset="0"/>
              <a:cs typeface="Arial" panose="020B0604020202020204" pitchFamily="34" charset="0"/>
            </a:endParaRPr>
          </a:p>
          <a:p>
            <a:endParaRPr lang="en-US" altLang="en-US" smtClean="0">
              <a:latin typeface="Arial" panose="020B0604020202020204" pitchFamily="34" charset="0"/>
              <a:cs typeface="Arial" panose="020B0604020202020204" pitchFamily="34" charset="0"/>
            </a:endParaRPr>
          </a:p>
        </p:txBody>
      </p:sp>
      <p:sp>
        <p:nvSpPr>
          <p:cNvPr id="1126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2B174D-0F59-4796-8AEC-DD2F08D0564A}" type="slidenum">
              <a:rPr lang="en-US" altLang="en-US" smtClean="0"/>
              <a:pPr/>
              <a:t>4</a:t>
            </a:fld>
            <a:endParaRPr lang="en-US" altLang="en-US" smtClean="0"/>
          </a:p>
        </p:txBody>
      </p:sp>
    </p:spTree>
    <p:extLst>
      <p:ext uri="{BB962C8B-B14F-4D97-AF65-F5344CB8AC3E}">
        <p14:creationId xmlns:p14="http://schemas.microsoft.com/office/powerpoint/2010/main" val="923726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p:spPr>
        <p:txBody>
          <a:bodyPr/>
          <a:lstStyle/>
          <a:p>
            <a:r>
              <a:rPr lang="en-US" altLang="en-US" smtClean="0">
                <a:solidFill>
                  <a:srgbClr val="FF0000"/>
                </a:solidFill>
                <a:latin typeface="Arial" panose="020B0604020202020204" pitchFamily="34" charset="0"/>
                <a:cs typeface="Arial" panose="020B0604020202020204" pitchFamily="34" charset="0"/>
              </a:rPr>
              <a:t>Skip and Kill slide</a:t>
            </a:r>
          </a:p>
        </p:txBody>
      </p:sp>
      <p:sp>
        <p:nvSpPr>
          <p:cNvPr id="1331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764B966-BABE-425F-ADE7-3CB03241D4D7}" type="slidenum">
              <a:rPr lang="en-US" altLang="en-US" smtClean="0"/>
              <a:pPr/>
              <a:t>5</a:t>
            </a:fld>
            <a:endParaRPr lang="en-US" altLang="en-US" smtClean="0"/>
          </a:p>
        </p:txBody>
      </p:sp>
    </p:spTree>
    <p:extLst>
      <p:ext uri="{BB962C8B-B14F-4D97-AF65-F5344CB8AC3E}">
        <p14:creationId xmlns:p14="http://schemas.microsoft.com/office/powerpoint/2010/main" val="4160629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We will be reviewing all the Imaging Core Processes. SAFETY is the first. To ensure the mechanical integrity of each scanner planned for use in the trial and in keeping with ACR recommendations copies of annual PM documents have already been requested and will be collected each year for the duration of the trial.</a:t>
            </a:r>
          </a:p>
          <a:p>
            <a:endParaRPr lang="en-US" altLang="en-US" smtClean="0">
              <a:latin typeface="Arial" panose="020B0604020202020204" pitchFamily="34" charset="0"/>
              <a:cs typeface="Arial" panose="020B0604020202020204" pitchFamily="34" charset="0"/>
            </a:endParaRPr>
          </a:p>
        </p:txBody>
      </p:sp>
      <p:sp>
        <p:nvSpPr>
          <p:cNvPr id="1536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0452EAE-252D-466B-B331-5BCFBCB95F21}" type="slidenum">
              <a:rPr lang="en-US" altLang="en-US" smtClean="0"/>
              <a:pPr/>
              <a:t>6</a:t>
            </a:fld>
            <a:endParaRPr lang="en-US" altLang="en-US" smtClean="0"/>
          </a:p>
        </p:txBody>
      </p:sp>
    </p:spTree>
    <p:extLst>
      <p:ext uri="{BB962C8B-B14F-4D97-AF65-F5344CB8AC3E}">
        <p14:creationId xmlns:p14="http://schemas.microsoft.com/office/powerpoint/2010/main" val="2888440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The imaging schedule is simple. Following qualification, only a Baseline study is expected.</a:t>
            </a:r>
          </a:p>
        </p:txBody>
      </p:sp>
      <p:sp>
        <p:nvSpPr>
          <p:cNvPr id="1741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A36F15-DBAC-4988-9578-25B2574BB4AE}" type="slidenum">
              <a:rPr lang="en-US" altLang="en-US" smtClean="0"/>
              <a:pPr/>
              <a:t>7</a:t>
            </a:fld>
            <a:endParaRPr lang="en-US" altLang="en-US" smtClean="0"/>
          </a:p>
        </p:txBody>
      </p:sp>
    </p:spTree>
    <p:extLst>
      <p:ext uri="{BB962C8B-B14F-4D97-AF65-F5344CB8AC3E}">
        <p14:creationId xmlns:p14="http://schemas.microsoft.com/office/powerpoint/2010/main" val="284146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QUALFICATION PROCESS:  All sites must submit a de-identified sample of a recently performed cMR exam completed on the scanner planned for use in this trial. The purpose of this is to ensure compatibility between site scanner and ICL analysis tools.  We want to be certain we have no problems opening a study prior to site enrollment. Therefore, Qualification is to be completed prior to submission of enrolled subjects.</a:t>
            </a:r>
          </a:p>
          <a:p>
            <a:endParaRPr lang="en-US" altLang="en-US" smtClean="0">
              <a:latin typeface="Arial" panose="020B0604020202020204" pitchFamily="34" charset="0"/>
              <a:cs typeface="Arial" panose="020B0604020202020204" pitchFamily="34" charset="0"/>
            </a:endParaRPr>
          </a:p>
        </p:txBody>
      </p:sp>
      <p:sp>
        <p:nvSpPr>
          <p:cNvPr id="1946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753C861-890A-4FAA-9E27-90F784EA8E6A}" type="slidenum">
              <a:rPr lang="en-US" altLang="en-US" smtClean="0"/>
              <a:pPr/>
              <a:t>8</a:t>
            </a:fld>
            <a:endParaRPr lang="en-US" altLang="en-US" smtClean="0"/>
          </a:p>
        </p:txBody>
      </p:sp>
    </p:spTree>
    <p:extLst>
      <p:ext uri="{BB962C8B-B14F-4D97-AF65-F5344CB8AC3E}">
        <p14:creationId xmlns:p14="http://schemas.microsoft.com/office/powerpoint/2010/main" val="1760815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For Qualification to occur, sites must successfully upload a recently performed CMR through AGMednet, the secure digital image transfer service designated for this trial. Site and DCC will be notified of qualification status via email or fax.  If site does not qualify with the first submission, the Imaging Core will make recommendations for resubmission.</a:t>
            </a:r>
          </a:p>
        </p:txBody>
      </p:sp>
      <p:sp>
        <p:nvSpPr>
          <p:cNvPr id="2150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066969B-9013-4A3C-9E5F-76510B9507A3}" type="slidenum">
              <a:rPr lang="en-US" altLang="en-US" smtClean="0"/>
              <a:pPr/>
              <a:t>9</a:t>
            </a:fld>
            <a:endParaRPr lang="en-US" altLang="en-US" smtClean="0"/>
          </a:p>
        </p:txBody>
      </p:sp>
    </p:spTree>
    <p:extLst>
      <p:ext uri="{BB962C8B-B14F-4D97-AF65-F5344CB8AC3E}">
        <p14:creationId xmlns:p14="http://schemas.microsoft.com/office/powerpoint/2010/main" val="3170139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 READ first second and 3</a:t>
            </a:r>
            <a:r>
              <a:rPr lang="en-US" altLang="en-US" baseline="30000" smtClean="0">
                <a:latin typeface="Arial" panose="020B0604020202020204" pitchFamily="34" charset="0"/>
                <a:cs typeface="Arial" panose="020B0604020202020204" pitchFamily="34" charset="0"/>
              </a:rPr>
              <a:t>rd</a:t>
            </a:r>
            <a:r>
              <a:rPr lang="en-US" altLang="en-US" smtClean="0">
                <a:latin typeface="Arial" panose="020B0604020202020204" pitchFamily="34" charset="0"/>
                <a:cs typeface="Arial" panose="020B0604020202020204" pitchFamily="34" charset="0"/>
              </a:rPr>
              <a:t> points. And should be share with the technologist performing the exam.</a:t>
            </a:r>
          </a:p>
        </p:txBody>
      </p:sp>
      <p:sp>
        <p:nvSpPr>
          <p:cNvPr id="2355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C36B32-A209-4E0D-809F-6EF6E5D4D288}" type="slidenum">
              <a:rPr lang="en-US" altLang="en-US" smtClean="0"/>
              <a:pPr/>
              <a:t>10</a:t>
            </a:fld>
            <a:endParaRPr lang="en-US" altLang="en-US" smtClean="0"/>
          </a:p>
        </p:txBody>
      </p:sp>
    </p:spTree>
    <p:extLst>
      <p:ext uri="{BB962C8B-B14F-4D97-AF65-F5344CB8AC3E}">
        <p14:creationId xmlns:p14="http://schemas.microsoft.com/office/powerpoint/2010/main" val="99370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There are 4 status reports provided by the Imaging Core on  a weekly basis to the DCC. They are an Inventory/Quality Report, Incomplete Cases Report, Comprehensive Data Clarification Report and Outstanding Data Clarifications Report.  These reports are intended as tools to aid in site management.</a:t>
            </a:r>
          </a:p>
          <a:p>
            <a:endParaRPr lang="en-US" altLang="en-US" smtClean="0">
              <a:latin typeface="Arial" panose="020B0604020202020204" pitchFamily="34" charset="0"/>
              <a:cs typeface="Arial" panose="020B0604020202020204" pitchFamily="34" charset="0"/>
            </a:endParaRPr>
          </a:p>
        </p:txBody>
      </p:sp>
      <p:sp>
        <p:nvSpPr>
          <p:cNvPr id="2560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F82593-3BAF-4471-A3DD-71E1B94E1707}" type="slidenum">
              <a:rPr lang="en-US" altLang="en-US" smtClean="0"/>
              <a:pPr/>
              <a:t>11</a:t>
            </a:fld>
            <a:endParaRPr lang="en-US" altLang="en-US" smtClean="0"/>
          </a:p>
        </p:txBody>
      </p:sp>
    </p:spTree>
    <p:extLst>
      <p:ext uri="{BB962C8B-B14F-4D97-AF65-F5344CB8AC3E}">
        <p14:creationId xmlns:p14="http://schemas.microsoft.com/office/powerpoint/2010/main" val="3765428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Anonymization Process:  HIPAA compliance dictates that all references to a specific subject must be made using the Subject ID.  Sites are responsible for correctly de-identifying clinical exams with the correct study assigned Subject ID within the AG Mednet application.</a:t>
            </a:r>
          </a:p>
          <a:p>
            <a:endParaRPr lang="en-US" altLang="en-US" smtClean="0">
              <a:latin typeface="Arial" panose="020B0604020202020204" pitchFamily="34" charset="0"/>
              <a:cs typeface="Arial" panose="020B0604020202020204" pitchFamily="34" charset="0"/>
            </a:endParaRPr>
          </a:p>
        </p:txBody>
      </p:sp>
      <p:sp>
        <p:nvSpPr>
          <p:cNvPr id="2765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283559-0E8A-4F24-887C-3E98A12E12D5}" type="slidenum">
              <a:rPr lang="en-US" altLang="en-US" smtClean="0"/>
              <a:pPr/>
              <a:t>12</a:t>
            </a:fld>
            <a:endParaRPr lang="en-US" altLang="en-US" smtClean="0"/>
          </a:p>
        </p:txBody>
      </p:sp>
    </p:spTree>
    <p:extLst>
      <p:ext uri="{BB962C8B-B14F-4D97-AF65-F5344CB8AC3E}">
        <p14:creationId xmlns:p14="http://schemas.microsoft.com/office/powerpoint/2010/main" val="525503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As mentioned earlier, AG Mednet is the imaging network enabling sites to send de-identified CMRs electronically and securely to the Imaging Core.  AG Mednet will provide tools and training to accomplish this.  Download the Cardiac MRI Transmittal Form #251 form the DCC Website. </a:t>
            </a:r>
          </a:p>
        </p:txBody>
      </p:sp>
      <p:sp>
        <p:nvSpPr>
          <p:cNvPr id="2970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968176-C1B7-4120-B72E-2C35EB127E9E}" type="slidenum">
              <a:rPr lang="en-US" altLang="en-US" smtClean="0"/>
              <a:pPr/>
              <a:t>13</a:t>
            </a:fld>
            <a:endParaRPr lang="en-US" altLang="en-US" smtClean="0"/>
          </a:p>
        </p:txBody>
      </p:sp>
    </p:spTree>
    <p:extLst>
      <p:ext uri="{BB962C8B-B14F-4D97-AF65-F5344CB8AC3E}">
        <p14:creationId xmlns:p14="http://schemas.microsoft.com/office/powerpoint/2010/main" val="190061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Please note the Technologist is responsible for sections 6 – 20 (green); remaining fields are the coordinator’s responsibility. Please tx exams as they are collected.  </a:t>
            </a:r>
          </a:p>
          <a:p>
            <a:endParaRPr lang="en-US" altLang="en-US" smtClean="0">
              <a:latin typeface="Arial" panose="020B0604020202020204" pitchFamily="34" charset="0"/>
              <a:cs typeface="Arial" panose="020B0604020202020204" pitchFamily="34" charset="0"/>
            </a:endParaRPr>
          </a:p>
        </p:txBody>
      </p:sp>
      <p:sp>
        <p:nvSpPr>
          <p:cNvPr id="3174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85938A-8745-4D7D-BC42-87E1905DFEE3}" type="slidenum">
              <a:rPr lang="en-US" altLang="en-US" smtClean="0"/>
              <a:pPr/>
              <a:t>14</a:t>
            </a:fld>
            <a:endParaRPr lang="en-US" altLang="en-US" smtClean="0"/>
          </a:p>
        </p:txBody>
      </p:sp>
    </p:spTree>
    <p:extLst>
      <p:ext uri="{BB962C8B-B14F-4D97-AF65-F5344CB8AC3E}">
        <p14:creationId xmlns:p14="http://schemas.microsoft.com/office/powerpoint/2010/main" val="2359333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Complete the electronic Data Transmittal Form carefully and completely.  This is treated as a source document and is subject to audit by regulatory authorities. Whenever possible archive …Read slide</a:t>
            </a:r>
          </a:p>
        </p:txBody>
      </p:sp>
      <p:sp>
        <p:nvSpPr>
          <p:cNvPr id="3379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F5DC33F-2386-423D-B75E-803D2600F09F}" type="slidenum">
              <a:rPr lang="en-US" altLang="en-US" smtClean="0"/>
              <a:pPr/>
              <a:t>15</a:t>
            </a:fld>
            <a:endParaRPr lang="en-US" altLang="en-US" smtClean="0"/>
          </a:p>
        </p:txBody>
      </p:sp>
    </p:spTree>
    <p:extLst>
      <p:ext uri="{BB962C8B-B14F-4D97-AF65-F5344CB8AC3E}">
        <p14:creationId xmlns:p14="http://schemas.microsoft.com/office/powerpoint/2010/main" val="1884333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Query Notification: The study coordinator will receive a query from the core lab asking for clarification/resolution of any issues that may arise with a study.  It could be an incorrect date, subject ID or media issue. Review the variable name, reported value and comments/suggestions. Record the corrected information in the resolution box</a:t>
            </a:r>
          </a:p>
          <a:p>
            <a:endParaRPr lang="en-US" altLang="en-US" smtClean="0">
              <a:latin typeface="Arial" panose="020B0604020202020204" pitchFamily="34" charset="0"/>
              <a:cs typeface="Arial" panose="020B0604020202020204" pitchFamily="34" charset="0"/>
            </a:endParaRPr>
          </a:p>
        </p:txBody>
      </p:sp>
      <p:sp>
        <p:nvSpPr>
          <p:cNvPr id="3584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E467C0C-467E-4809-8B23-7C1FC2615FCA}" type="slidenum">
              <a:rPr lang="en-US" altLang="en-US" smtClean="0"/>
              <a:pPr/>
              <a:t>16</a:t>
            </a:fld>
            <a:endParaRPr lang="en-US" altLang="en-US" smtClean="0"/>
          </a:p>
        </p:txBody>
      </p:sp>
    </p:spTree>
    <p:extLst>
      <p:ext uri="{BB962C8B-B14F-4D97-AF65-F5344CB8AC3E}">
        <p14:creationId xmlns:p14="http://schemas.microsoft.com/office/powerpoint/2010/main" val="3806708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Show SLIDE and say--For any questions regarding a query, contact an imaging core team member for assistance.</a:t>
            </a:r>
          </a:p>
        </p:txBody>
      </p:sp>
      <p:sp>
        <p:nvSpPr>
          <p:cNvPr id="3789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AAD2EBC-F209-4ED6-A097-45EB4B43332E}" type="slidenum">
              <a:rPr lang="en-US" altLang="en-US" smtClean="0"/>
              <a:pPr/>
              <a:t>17</a:t>
            </a:fld>
            <a:endParaRPr lang="en-US" altLang="en-US" smtClean="0"/>
          </a:p>
        </p:txBody>
      </p:sp>
    </p:spTree>
    <p:extLst>
      <p:ext uri="{BB962C8B-B14F-4D97-AF65-F5344CB8AC3E}">
        <p14:creationId xmlns:p14="http://schemas.microsoft.com/office/powerpoint/2010/main" val="3330911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The study coordinator will fax the completed DCF to the Imaging Core within 5 business days, retaining a copy of the DCF with corresponding study files. .  Unresolved queries may require sponsor involvement.</a:t>
            </a:r>
          </a:p>
          <a:p>
            <a:endParaRPr lang="en-US" altLang="en-US" smtClean="0">
              <a:latin typeface="Arial" panose="020B0604020202020204" pitchFamily="34" charset="0"/>
              <a:cs typeface="Arial" panose="020B0604020202020204" pitchFamily="34" charset="0"/>
            </a:endParaRPr>
          </a:p>
        </p:txBody>
      </p:sp>
      <p:sp>
        <p:nvSpPr>
          <p:cNvPr id="3994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A6CCF9-08A1-4042-87DE-38BDB0673570}" type="slidenum">
              <a:rPr lang="en-US" altLang="en-US" smtClean="0"/>
              <a:pPr/>
              <a:t>18</a:t>
            </a:fld>
            <a:endParaRPr lang="en-US" altLang="en-US" smtClean="0"/>
          </a:p>
        </p:txBody>
      </p:sp>
    </p:spTree>
    <p:extLst>
      <p:ext uri="{BB962C8B-B14F-4D97-AF65-F5344CB8AC3E}">
        <p14:creationId xmlns:p14="http://schemas.microsoft.com/office/powerpoint/2010/main" val="8630958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Replacements or inactivations can occur for many reasons –an example might be a subject’s study is sent to core lab and the subject is enrolled in another trial. Imaging Core will initiate query to both site and DCC asking for clarification.  Imaging Core will not process clarification received from site until sponsor (DCC) verifies the accuracy with signature on inactivation form.</a:t>
            </a:r>
          </a:p>
        </p:txBody>
      </p:sp>
      <p:sp>
        <p:nvSpPr>
          <p:cNvPr id="4198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FBAB1A7-9993-40D3-BD14-83D7CDC1843D}" type="slidenum">
              <a:rPr lang="en-US" altLang="en-US" smtClean="0"/>
              <a:pPr/>
              <a:t>19</a:t>
            </a:fld>
            <a:endParaRPr lang="en-US" altLang="en-US" smtClean="0"/>
          </a:p>
        </p:txBody>
      </p:sp>
    </p:spTree>
    <p:extLst>
      <p:ext uri="{BB962C8B-B14F-4D97-AF65-F5344CB8AC3E}">
        <p14:creationId xmlns:p14="http://schemas.microsoft.com/office/powerpoint/2010/main" val="1316002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This list of contraindications can be found in the PVDOMICS MOP but I wanted to highlight chronic kidney disease with GFR</a:t>
            </a:r>
          </a:p>
          <a:p>
            <a:r>
              <a:rPr lang="en-US" altLang="en-US" smtClean="0">
                <a:latin typeface="Arial" panose="020B0604020202020204" pitchFamily="34" charset="0"/>
                <a:cs typeface="Arial" panose="020B0604020202020204" pitchFamily="34" charset="0"/>
              </a:rPr>
              <a:t> &lt; 30 or known Gadolinium allergy.  These subjects are excluded from IV contrast, but can be enrolled for non-contrast CMR exam</a:t>
            </a:r>
          </a:p>
        </p:txBody>
      </p:sp>
      <p:sp>
        <p:nvSpPr>
          <p:cNvPr id="4403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3190B8-8CCA-460F-9E18-DEFB57CC9279}" type="slidenum">
              <a:rPr lang="en-US" altLang="en-US" smtClean="0"/>
              <a:pPr/>
              <a:t>20</a:t>
            </a:fld>
            <a:endParaRPr lang="en-US" altLang="en-US" smtClean="0"/>
          </a:p>
        </p:txBody>
      </p:sp>
    </p:spTree>
    <p:extLst>
      <p:ext uri="{BB962C8B-B14F-4D97-AF65-F5344CB8AC3E}">
        <p14:creationId xmlns:p14="http://schemas.microsoft.com/office/powerpoint/2010/main" val="471035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These are the exceptions to contraindications</a:t>
            </a:r>
          </a:p>
          <a:p>
            <a:endParaRPr lang="en-US" altLang="en-US" smtClean="0">
              <a:latin typeface="Arial" panose="020B0604020202020204" pitchFamily="34" charset="0"/>
              <a:cs typeface="Arial" panose="020B0604020202020204" pitchFamily="34" charset="0"/>
            </a:endParaRPr>
          </a:p>
        </p:txBody>
      </p:sp>
      <p:sp>
        <p:nvSpPr>
          <p:cNvPr id="4608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7B68FB8-E3A7-4AD2-8A41-00F206814D43}" type="slidenum">
              <a:rPr lang="en-US" altLang="en-US" smtClean="0"/>
              <a:pPr/>
              <a:t>21</a:t>
            </a:fld>
            <a:endParaRPr lang="en-US" altLang="en-US" smtClean="0"/>
          </a:p>
        </p:txBody>
      </p:sp>
    </p:spTree>
    <p:extLst>
      <p:ext uri="{BB962C8B-B14F-4D97-AF65-F5344CB8AC3E}">
        <p14:creationId xmlns:p14="http://schemas.microsoft.com/office/powerpoint/2010/main" val="167544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To get started, be certain to secure the study assigned subject ID from the site coordinator.  If MRIs are not standard of care follow the above de-identification schema.</a:t>
            </a:r>
          </a:p>
        </p:txBody>
      </p:sp>
      <p:sp>
        <p:nvSpPr>
          <p:cNvPr id="4813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D1F5D8E-12C0-4B1B-9E36-6D23B2FBEE8A}" type="slidenum">
              <a:rPr lang="en-US" altLang="en-US" smtClean="0"/>
              <a:pPr/>
              <a:t>22</a:t>
            </a:fld>
            <a:endParaRPr lang="en-US" altLang="en-US" smtClean="0"/>
          </a:p>
        </p:txBody>
      </p:sp>
    </p:spTree>
    <p:extLst>
      <p:ext uri="{BB962C8B-B14F-4D97-AF65-F5344CB8AC3E}">
        <p14:creationId xmlns:p14="http://schemas.microsoft.com/office/powerpoint/2010/main" val="4041892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READ SLIDE</a:t>
            </a:r>
          </a:p>
        </p:txBody>
      </p:sp>
      <p:sp>
        <p:nvSpPr>
          <p:cNvPr id="5018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F262842-872E-4CCE-AD5E-940905D78D6F}" type="slidenum">
              <a:rPr lang="en-US" altLang="en-US" smtClean="0"/>
              <a:pPr/>
              <a:t>23</a:t>
            </a:fld>
            <a:endParaRPr lang="en-US" altLang="en-US" smtClean="0"/>
          </a:p>
        </p:txBody>
      </p:sp>
    </p:spTree>
    <p:extLst>
      <p:ext uri="{BB962C8B-B14F-4D97-AF65-F5344CB8AC3E}">
        <p14:creationId xmlns:p14="http://schemas.microsoft.com/office/powerpoint/2010/main" val="4013041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cs typeface="Arial" panose="020B0604020202020204" pitchFamily="34" charset="0"/>
              </a:rPr>
              <a:t>This is an estimated time line for image acquisition.  The entire image acquisition should take approximately 50 minutes.</a:t>
            </a:r>
          </a:p>
          <a:p>
            <a:endParaRPr lang="en-US" altLang="en-US"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522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defRPr>
                <a:solidFill>
                  <a:schemeClr val="tx1"/>
                </a:solidFill>
                <a:latin typeface="Arial" panose="020B0604020202020204" pitchFamily="34" charset="0"/>
                <a:cs typeface="Arial" panose="020B0604020202020204" pitchFamily="34" charset="0"/>
              </a:defRPr>
            </a:lvl1pPr>
            <a:lvl2pPr marL="742950" indent="-285750" defTabSz="941388">
              <a:defRPr>
                <a:solidFill>
                  <a:schemeClr val="tx1"/>
                </a:solidFill>
                <a:latin typeface="Arial" panose="020B0604020202020204" pitchFamily="34" charset="0"/>
                <a:cs typeface="Arial" panose="020B0604020202020204" pitchFamily="34" charset="0"/>
              </a:defRPr>
            </a:lvl2pPr>
            <a:lvl3pPr marL="1143000" indent="-228600" defTabSz="941388">
              <a:defRPr>
                <a:solidFill>
                  <a:schemeClr val="tx1"/>
                </a:solidFill>
                <a:latin typeface="Arial" panose="020B0604020202020204" pitchFamily="34" charset="0"/>
                <a:cs typeface="Arial" panose="020B0604020202020204" pitchFamily="34" charset="0"/>
              </a:defRPr>
            </a:lvl3pPr>
            <a:lvl4pPr marL="1600200" indent="-228600" defTabSz="941388">
              <a:defRPr>
                <a:solidFill>
                  <a:schemeClr val="tx1"/>
                </a:solidFill>
                <a:latin typeface="Arial" panose="020B0604020202020204" pitchFamily="34" charset="0"/>
                <a:cs typeface="Arial" panose="020B0604020202020204" pitchFamily="34" charset="0"/>
              </a:defRPr>
            </a:lvl4pPr>
            <a:lvl5pPr marL="2057400" indent="-228600" defTabSz="941388">
              <a:defRPr>
                <a:solidFill>
                  <a:schemeClr val="tx1"/>
                </a:solidFill>
                <a:latin typeface="Arial" panose="020B0604020202020204" pitchFamily="34" charset="0"/>
                <a:cs typeface="Arial" panose="020B0604020202020204" pitchFamily="34" charset="0"/>
              </a:defRPr>
            </a:lvl5pPr>
            <a:lvl6pPr marL="2514600" indent="-228600" defTabSz="941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41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41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413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hangingPunct="0"/>
            <a:fld id="{DAAF0F16-389C-4293-9AE8-573EBB91434F}" type="slidenum">
              <a:rPr lang="en-US" altLang="en-US" smtClean="0">
                <a:latin typeface="Times" panose="02020603050405020304" pitchFamily="18" charset="0"/>
                <a:ea typeface="ＭＳ Ｐゴシック" panose="020B0600070205080204" pitchFamily="34" charset="-128"/>
              </a:rPr>
              <a:pPr eaLnBrk="0" hangingPunct="0"/>
              <a:t>24</a:t>
            </a:fld>
            <a:endParaRPr lang="en-US" altLang="en-US" smtClean="0">
              <a:latin typeface="Times"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4108694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These image acquisition instructions are found in the PVDOMICS MOP.</a:t>
            </a:r>
          </a:p>
          <a:p>
            <a:endParaRPr lang="en-US" altLang="en-US" smtClean="0">
              <a:latin typeface="Arial" panose="020B0604020202020204" pitchFamily="34" charset="0"/>
              <a:cs typeface="Arial" panose="020B0604020202020204" pitchFamily="34" charset="0"/>
            </a:endParaRPr>
          </a:p>
        </p:txBody>
      </p:sp>
      <p:sp>
        <p:nvSpPr>
          <p:cNvPr id="5427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B462D4-41D8-4D8F-8D75-87BDFDD898ED}" type="slidenum">
              <a:rPr lang="en-US" altLang="en-US" smtClean="0"/>
              <a:pPr/>
              <a:t>25</a:t>
            </a:fld>
            <a:endParaRPr lang="en-US" altLang="en-US" smtClean="0"/>
          </a:p>
        </p:txBody>
      </p:sp>
    </p:spTree>
    <p:extLst>
      <p:ext uri="{BB962C8B-B14F-4D97-AF65-F5344CB8AC3E}">
        <p14:creationId xmlns:p14="http://schemas.microsoft.com/office/powerpoint/2010/main" val="23714466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Remember that the delayed short axis and long axis views should match slice locations of SSFP cine images.</a:t>
            </a:r>
          </a:p>
          <a:p>
            <a:endParaRPr lang="en-US" altLang="en-US" smtClean="0">
              <a:latin typeface="Arial" panose="020B0604020202020204" pitchFamily="34" charset="0"/>
              <a:cs typeface="Arial" panose="020B0604020202020204" pitchFamily="34" charset="0"/>
            </a:endParaRPr>
          </a:p>
        </p:txBody>
      </p:sp>
      <p:sp>
        <p:nvSpPr>
          <p:cNvPr id="5632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49ECF24-B65F-4BE8-9578-C8B2B766AEA0}" type="slidenum">
              <a:rPr lang="en-US" altLang="en-US" smtClean="0"/>
              <a:pPr/>
              <a:t>26</a:t>
            </a:fld>
            <a:endParaRPr lang="en-US" altLang="en-US" smtClean="0"/>
          </a:p>
        </p:txBody>
      </p:sp>
    </p:spTree>
    <p:extLst>
      <p:ext uri="{BB962C8B-B14F-4D97-AF65-F5344CB8AC3E}">
        <p14:creationId xmlns:p14="http://schemas.microsoft.com/office/powerpoint/2010/main" val="3755437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  Imaging Core Lab Contact Information can be found on these two slides.</a:t>
            </a:r>
          </a:p>
          <a:p>
            <a:endParaRPr lang="en-US" altLang="en-US" smtClean="0">
              <a:latin typeface="Arial" panose="020B0604020202020204" pitchFamily="34" charset="0"/>
              <a:cs typeface="Arial" panose="020B0604020202020204" pitchFamily="34" charset="0"/>
            </a:endParaRPr>
          </a:p>
        </p:txBody>
      </p:sp>
      <p:sp>
        <p:nvSpPr>
          <p:cNvPr id="58372"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8D952D9-0614-4469-BB1D-896D6495B3E7}" type="slidenum">
              <a:rPr lang="en-US" altLang="en-US" smtClean="0"/>
              <a:pPr/>
              <a:t>27</a:t>
            </a:fld>
            <a:endParaRPr lang="en-US" altLang="en-US" smtClean="0"/>
          </a:p>
        </p:txBody>
      </p:sp>
    </p:spTree>
    <p:extLst>
      <p:ext uri="{BB962C8B-B14F-4D97-AF65-F5344CB8AC3E}">
        <p14:creationId xmlns:p14="http://schemas.microsoft.com/office/powerpoint/2010/main" val="486972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SKIP verbiage</a:t>
            </a:r>
          </a:p>
        </p:txBody>
      </p:sp>
      <p:sp>
        <p:nvSpPr>
          <p:cNvPr id="60420"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83DC2C7-3A1E-4F55-9C82-33C834A979F9}" type="slidenum">
              <a:rPr lang="en-US" altLang="en-US" smtClean="0"/>
              <a:pPr/>
              <a:t>28</a:t>
            </a:fld>
            <a:endParaRPr lang="en-US" altLang="en-US" smtClean="0"/>
          </a:p>
        </p:txBody>
      </p:sp>
    </p:spTree>
    <p:extLst>
      <p:ext uri="{BB962C8B-B14F-4D97-AF65-F5344CB8AC3E}">
        <p14:creationId xmlns:p14="http://schemas.microsoft.com/office/powerpoint/2010/main" val="320630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For your convenience we’ve provided a Quick Print Contact sheet for the Core Lab, AG Mednet Support and PVDOMICS DCC Website.</a:t>
            </a:r>
          </a:p>
          <a:p>
            <a:endParaRPr lang="en-US" altLang="en-US" smtClean="0">
              <a:latin typeface="Arial" panose="020B0604020202020204" pitchFamily="34" charset="0"/>
              <a:cs typeface="Arial" panose="020B0604020202020204" pitchFamily="34" charset="0"/>
            </a:endParaRPr>
          </a:p>
        </p:txBody>
      </p:sp>
      <p:sp>
        <p:nvSpPr>
          <p:cNvPr id="62468"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43E38C6-BA93-47C2-AFED-9803F6E10EF1}" type="slidenum">
              <a:rPr lang="en-US" altLang="en-US" smtClean="0"/>
              <a:pPr/>
              <a:t>29</a:t>
            </a:fld>
            <a:endParaRPr lang="en-US" altLang="en-US" smtClean="0"/>
          </a:p>
        </p:txBody>
      </p:sp>
    </p:spTree>
    <p:extLst>
      <p:ext uri="{BB962C8B-B14F-4D97-AF65-F5344CB8AC3E}">
        <p14:creationId xmlns:p14="http://schemas.microsoft.com/office/powerpoint/2010/main" val="24063781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THANK YOU for YOUR ATTENTION. </a:t>
            </a:r>
          </a:p>
        </p:txBody>
      </p:sp>
      <p:sp>
        <p:nvSpPr>
          <p:cNvPr id="64516"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9582B4-B32B-4EBF-94A4-79EC10366A00}" type="slidenum">
              <a:rPr lang="en-US" altLang="en-US" smtClean="0"/>
              <a:pPr/>
              <a:t>30</a:t>
            </a:fld>
            <a:endParaRPr lang="en-US" altLang="en-US" smtClean="0"/>
          </a:p>
        </p:txBody>
      </p:sp>
    </p:spTree>
    <p:extLst>
      <p:ext uri="{BB962C8B-B14F-4D97-AF65-F5344CB8AC3E}">
        <p14:creationId xmlns:p14="http://schemas.microsoft.com/office/powerpoint/2010/main" val="380319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n-US" altLang="en-US" smtClean="0">
                <a:latin typeface="Arial" panose="020B0604020202020204" pitchFamily="34" charset="0"/>
                <a:cs typeface="Arial" panose="020B0604020202020204" pitchFamily="34" charset="0"/>
              </a:rPr>
              <a:t>We look forward to working with you soon on this exciting trial</a:t>
            </a:r>
          </a:p>
        </p:txBody>
      </p:sp>
      <p:sp>
        <p:nvSpPr>
          <p:cNvPr id="66564" name="Slide Number Placeholder 3"/>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E649B7-4793-4513-BBF1-352C815E6B52}" type="slidenum">
              <a:rPr lang="en-US" altLang="en-US" smtClean="0"/>
              <a:pPr/>
              <a:t>31</a:t>
            </a:fld>
            <a:endParaRPr lang="en-US" altLang="en-US" smtClean="0"/>
          </a:p>
        </p:txBody>
      </p:sp>
    </p:spTree>
    <p:extLst>
      <p:ext uri="{BB962C8B-B14F-4D97-AF65-F5344CB8AC3E}">
        <p14:creationId xmlns:p14="http://schemas.microsoft.com/office/powerpoint/2010/main" val="80960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133542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772400" y="6248400"/>
            <a:ext cx="7127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0758EE60-171C-44EB-8F4E-4BEC2D8EC737}" type="slidenum">
              <a:rPr lang="en-US" altLang="en-US" smtClean="0"/>
              <a:pPr>
                <a:defRPr/>
              </a:pPr>
              <a:t>‹#›</a:t>
            </a:fld>
            <a:endParaRPr lang="en-US" altLang="en-US" smtClean="0"/>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24536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01027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8813" y="1962150"/>
            <a:ext cx="3836987"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62150"/>
            <a:ext cx="3836988"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23418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78965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96034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81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49836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2840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295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9388" y="228600"/>
            <a:ext cx="1955800" cy="58896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8813" y="228600"/>
            <a:ext cx="5718175" cy="5889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54194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97"/>
            </a:gs>
          </a:gsLst>
          <a:lin ang="54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658813" y="228600"/>
            <a:ext cx="7826375" cy="1139825"/>
          </a:xfrm>
          <a:prstGeom prst="rect">
            <a:avLst/>
          </a:prstGeom>
          <a:noFill/>
          <a:ln>
            <a:noFill/>
          </a:ln>
          <a:effectLst>
            <a:outerShdw dist="53882"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8425" tIns="49212" rIns="98425" bIns="49212"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658813" y="1962150"/>
            <a:ext cx="7826375"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1"/>
                  </a:outerShdw>
                </a:effectLst>
              </a14:hiddenEffects>
            </a:ext>
          </a:extLst>
        </p:spPr>
        <p:txBody>
          <a:bodyPr vert="horz" wrap="square" lIns="98425" tIns="49212" rIns="98425" bIns="4921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Line 4"/>
          <p:cNvSpPr>
            <a:spLocks noChangeShapeType="1"/>
          </p:cNvSpPr>
          <p:nvPr/>
        </p:nvSpPr>
        <p:spPr bwMode="auto">
          <a:xfrm flipV="1">
            <a:off x="1684338" y="6816725"/>
            <a:ext cx="0" cy="41275"/>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9" name="Line 5"/>
          <p:cNvSpPr>
            <a:spLocks noChangeShapeType="1"/>
          </p:cNvSpPr>
          <p:nvPr/>
        </p:nvSpPr>
        <p:spPr bwMode="auto">
          <a:xfrm flipV="1">
            <a:off x="8534400" y="6829425"/>
            <a:ext cx="0" cy="28575"/>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0" name="Line 6"/>
          <p:cNvSpPr>
            <a:spLocks noChangeShapeType="1"/>
          </p:cNvSpPr>
          <p:nvPr/>
        </p:nvSpPr>
        <p:spPr bwMode="auto">
          <a:xfrm rot="16200000" flipV="1">
            <a:off x="14288" y="1585912"/>
            <a:ext cx="0" cy="28575"/>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1" name="Line 7"/>
          <p:cNvSpPr>
            <a:spLocks noChangeShapeType="1"/>
          </p:cNvSpPr>
          <p:nvPr/>
        </p:nvSpPr>
        <p:spPr bwMode="auto">
          <a:xfrm rot="16200000" flipV="1">
            <a:off x="14288" y="5776912"/>
            <a:ext cx="0" cy="28575"/>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483965" r:id="rId1"/>
    <p:sldLayoutId id="214748397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iming>
    <p:tnLst>
      <p:par>
        <p:cTn id="1" dur="indefinite" restart="never" nodeType="tmRoot"/>
      </p:par>
    </p:tnLst>
  </p:timing>
  <p:hf hdr="0" ftr="0" dt="0"/>
  <p:txStyles>
    <p:titleStyle>
      <a:lvl1pPr algn="ctr" defTabSz="977900" rtl="0" eaLnBrk="0" fontAlgn="base" hangingPunct="0">
        <a:spcBef>
          <a:spcPct val="0"/>
        </a:spcBef>
        <a:spcAft>
          <a:spcPct val="0"/>
        </a:spcAft>
        <a:defRPr sz="4200" b="1">
          <a:solidFill>
            <a:schemeClr val="tx1"/>
          </a:solidFill>
          <a:effectLst>
            <a:outerShdw blurRad="38100" dist="38100" dir="2700000" algn="tl">
              <a:srgbClr val="000000"/>
            </a:outerShdw>
          </a:effectLst>
          <a:latin typeface="+mj-lt"/>
          <a:ea typeface="+mj-ea"/>
          <a:cs typeface="+mj-cs"/>
        </a:defRPr>
      </a:lvl1pPr>
      <a:lvl2pPr algn="ctr" defTabSz="977900" rtl="0" eaLnBrk="0" fontAlgn="base" hangingPunct="0">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2pPr>
      <a:lvl3pPr algn="ctr" defTabSz="977900" rtl="0" eaLnBrk="0" fontAlgn="base" hangingPunct="0">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3pPr>
      <a:lvl4pPr algn="ctr" defTabSz="977900" rtl="0" eaLnBrk="0" fontAlgn="base" hangingPunct="0">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4pPr>
      <a:lvl5pPr algn="ctr" defTabSz="977900" rtl="0" eaLnBrk="0" fontAlgn="base" hangingPunct="0">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5pPr>
      <a:lvl6pPr marL="457200" algn="ctr" defTabSz="977900" rtl="0" fontAlgn="base">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6pPr>
      <a:lvl7pPr marL="914400" algn="ctr" defTabSz="977900" rtl="0" fontAlgn="base">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7pPr>
      <a:lvl8pPr marL="1371600" algn="ctr" defTabSz="977900" rtl="0" fontAlgn="base">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8pPr>
      <a:lvl9pPr marL="1828800" algn="ctr" defTabSz="977900" rtl="0" fontAlgn="base">
        <a:spcBef>
          <a:spcPct val="0"/>
        </a:spcBef>
        <a:spcAft>
          <a:spcPct val="0"/>
        </a:spcAft>
        <a:defRPr sz="4200" b="1">
          <a:solidFill>
            <a:schemeClr val="tx1"/>
          </a:solidFill>
          <a:effectLst>
            <a:outerShdw blurRad="38100" dist="38100" dir="2700000" algn="tl">
              <a:srgbClr val="000000"/>
            </a:outerShdw>
          </a:effectLst>
          <a:latin typeface="Arial" charset="0"/>
          <a:cs typeface="Arial" charset="0"/>
        </a:defRPr>
      </a:lvl9pPr>
    </p:titleStyle>
    <p:bodyStyle>
      <a:lvl1pPr marL="366713" indent="-366713" algn="l" defTabSz="977900" rtl="0" eaLnBrk="0" fontAlgn="base" hangingPunct="0">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ea typeface="+mn-ea"/>
          <a:cs typeface="+mn-cs"/>
        </a:defRPr>
      </a:lvl1pPr>
      <a:lvl2pPr marL="795338" indent="-306388" algn="l" defTabSz="977900" rtl="0" eaLnBrk="0" fontAlgn="base" hangingPunct="0">
        <a:spcBef>
          <a:spcPct val="20000"/>
        </a:spcBef>
        <a:spcAft>
          <a:spcPct val="0"/>
        </a:spcAft>
        <a:buClr>
          <a:schemeClr val="accent2"/>
        </a:buClr>
        <a:buFont typeface="Arial" panose="020B0604020202020204" pitchFamily="34" charset="0"/>
        <a:buChar char="-"/>
        <a:defRPr sz="3000" b="1">
          <a:solidFill>
            <a:srgbClr val="FFFFFF"/>
          </a:solidFill>
          <a:effectLst>
            <a:outerShdw blurRad="38100" dist="38100" dir="2700000" algn="tl">
              <a:srgbClr val="000000"/>
            </a:outerShdw>
          </a:effectLst>
          <a:latin typeface="+mn-lt"/>
          <a:cs typeface="+mn-cs"/>
        </a:defRPr>
      </a:lvl2pPr>
      <a:lvl3pPr marL="1222375" indent="-244475" algn="l" defTabSz="977900" rtl="0" eaLnBrk="0" fontAlgn="base" hangingPunct="0">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cs typeface="+mn-cs"/>
        </a:defRPr>
      </a:lvl3pPr>
      <a:lvl4pPr marL="1712913" indent="-246063" algn="l" defTabSz="977900" rtl="0" eaLnBrk="0" fontAlgn="base" hangingPunct="0">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cs typeface="+mn-cs"/>
        </a:defRPr>
      </a:lvl4pPr>
      <a:lvl5pPr marL="2201863" indent="-244475" algn="l" defTabSz="977900" rtl="0" eaLnBrk="0" fontAlgn="base" hangingPunct="0">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cs typeface="+mn-cs"/>
        </a:defRPr>
      </a:lvl5pPr>
      <a:lvl6pPr marL="2659063" indent="-244475" algn="l" defTabSz="977900" rtl="0" fontAlgn="base">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cs typeface="+mn-cs"/>
        </a:defRPr>
      </a:lvl6pPr>
      <a:lvl7pPr marL="3116263" indent="-244475" algn="l" defTabSz="977900" rtl="0" fontAlgn="base">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cs typeface="+mn-cs"/>
        </a:defRPr>
      </a:lvl7pPr>
      <a:lvl8pPr marL="3573463" indent="-244475" algn="l" defTabSz="977900" rtl="0" fontAlgn="base">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cs typeface="+mn-cs"/>
        </a:defRPr>
      </a:lvl8pPr>
      <a:lvl9pPr marL="4030663" indent="-244475" algn="l" defTabSz="977900" rtl="0" fontAlgn="base">
        <a:spcBef>
          <a:spcPct val="20000"/>
        </a:spcBef>
        <a:spcAft>
          <a:spcPct val="0"/>
        </a:spcAft>
        <a:buClr>
          <a:schemeClr val="accent2"/>
        </a:buClr>
        <a:buChar char="•"/>
        <a:defRPr sz="3000" b="1">
          <a:solidFill>
            <a:srgbClr val="FFFFFF"/>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wmf"/><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hyperlink" Target="http://www.google.com/url?sa=i&amp;rct=j&amp;q=&amp;esrc=s&amp;source=images&amp;cd=&amp;cad=rja&amp;uact=8&amp;ved=0ahUKEwikx-bI8pHMAhWJWSYKHShcB2gQjRwIBw&amp;url=http://www.onlinejase.com/article/S0894-7317(16)00086-9/fulltext&amp;bvm=bv.119745492,d.cWw&amp;psig=AFQjCNHYhM1Ou_KQh7cIzbQEyoGtYZKxKA&amp;ust=1460852709322819" TargetMode="External"/><Relationship Id="rId13" Type="http://schemas.openxmlformats.org/officeDocument/2006/relationships/image" Target="../media/image12.jpeg"/><Relationship Id="rId3" Type="http://schemas.openxmlformats.org/officeDocument/2006/relationships/slideLayout" Target="../slideLayouts/slideLayout2.xml"/><Relationship Id="rId7" Type="http://schemas.openxmlformats.org/officeDocument/2006/relationships/image" Target="../media/image7.png"/><Relationship Id="rId12" Type="http://schemas.openxmlformats.org/officeDocument/2006/relationships/image" Target="../media/image11.jpeg"/><Relationship Id="rId17" Type="http://schemas.openxmlformats.org/officeDocument/2006/relationships/image" Target="../media/image2.png"/><Relationship Id="rId2" Type="http://schemas.openxmlformats.org/officeDocument/2006/relationships/audio" Target="../media/media3.m4a"/><Relationship Id="rId16" Type="http://schemas.openxmlformats.org/officeDocument/2006/relationships/image" Target="../media/image15.png"/><Relationship Id="rId1" Type="http://schemas.microsoft.com/office/2007/relationships/media" Target="../media/media3.m4a"/><Relationship Id="rId6" Type="http://schemas.openxmlformats.org/officeDocument/2006/relationships/image" Target="../media/image6.png"/><Relationship Id="rId11" Type="http://schemas.openxmlformats.org/officeDocument/2006/relationships/image" Target="../media/image10.jpeg"/><Relationship Id="rId5" Type="http://schemas.openxmlformats.org/officeDocument/2006/relationships/image" Target="../media/image5.png"/><Relationship Id="rId15" Type="http://schemas.openxmlformats.org/officeDocument/2006/relationships/image" Target="../media/image14.jpeg"/><Relationship Id="rId10" Type="http://schemas.openxmlformats.org/officeDocument/2006/relationships/image" Target="../media/image9.jpeg"/><Relationship Id="rId4" Type="http://schemas.openxmlformats.org/officeDocument/2006/relationships/notesSlide" Target="../notesSlides/notesSlide3.xml"/><Relationship Id="rId9" Type="http://schemas.openxmlformats.org/officeDocument/2006/relationships/image" Target="../media/image8.png"/><Relationship Id="rId1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hyperlink" Target="http://qhsapps.ccf.org/pvdomics/" TargetMode="Externa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24.xml"/><Relationship Id="rId4"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18.png"/><Relationship Id="rId5" Type="http://schemas.openxmlformats.org/officeDocument/2006/relationships/hyperlink" Target="mailto:mcdowec@ccf.org" TargetMode="External"/><Relationship Id="rId10" Type="http://schemas.openxmlformats.org/officeDocument/2006/relationships/image" Target="../media/image2.png"/><Relationship Id="rId4" Type="http://schemas.openxmlformats.org/officeDocument/2006/relationships/notesSlide" Target="../notesSlides/notesSlide27.xml"/><Relationship Id="rId9"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2.xml"/><Relationship Id="rId7" Type="http://schemas.openxmlformats.org/officeDocument/2006/relationships/image" Target="../media/image24.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28.xml"/><Relationship Id="rId9"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hyperlink" Target="http://qhsapps.ccf.org/pvdomics/" TargetMode="External"/><Relationship Id="rId5" Type="http://schemas.openxmlformats.org/officeDocument/2006/relationships/image" Target="../media/image26.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1220788"/>
            <a:ext cx="5829300" cy="1103312"/>
          </a:xfrm>
        </p:spPr>
        <p:txBody>
          <a:bodyPr>
            <a:normAutofit fontScale="90000"/>
          </a:bodyPr>
          <a:lstStyle/>
          <a:p>
            <a:pPr>
              <a:defRPr/>
            </a:pPr>
            <a:r>
              <a:rPr lang="en-US" dirty="0">
                <a:latin typeface="+mn-lt"/>
              </a:rPr>
              <a:t>PVDOMICS</a:t>
            </a:r>
            <a:r>
              <a:rPr lang="en-US" dirty="0"/>
              <a:t/>
            </a:r>
            <a:br>
              <a:rPr lang="en-US" dirty="0"/>
            </a:br>
            <a:endParaRPr lang="en-US" dirty="0"/>
          </a:p>
        </p:txBody>
      </p:sp>
      <p:sp>
        <p:nvSpPr>
          <p:cNvPr id="3" name="Subtitle 2"/>
          <p:cNvSpPr>
            <a:spLocks noGrp="1"/>
          </p:cNvSpPr>
          <p:nvPr>
            <p:ph type="subTitle" idx="1"/>
          </p:nvPr>
        </p:nvSpPr>
        <p:spPr>
          <a:xfrm>
            <a:off x="2228850" y="1981200"/>
            <a:ext cx="4914900" cy="2000250"/>
          </a:xfrm>
        </p:spPr>
        <p:txBody>
          <a:bodyPr>
            <a:noAutofit/>
          </a:bodyPr>
          <a:lstStyle/>
          <a:p>
            <a:pPr>
              <a:defRPr/>
            </a:pPr>
            <a:r>
              <a:rPr lang="en-US" dirty="0"/>
              <a:t>Chapter 70 </a:t>
            </a:r>
          </a:p>
          <a:p>
            <a:pPr>
              <a:defRPr/>
            </a:pPr>
            <a:r>
              <a:rPr lang="en-US" dirty="0"/>
              <a:t>Cardiac MRI Testing Overview and General Information</a:t>
            </a:r>
          </a:p>
        </p:txBody>
      </p:sp>
      <p:pic>
        <p:nvPicPr>
          <p:cNvPr id="4100" name="Picture 3" descr="K:\Logos\LOGOS FINAL\COLOR_PVDOMICS_LOGO-rev.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0788" y="5178425"/>
            <a:ext cx="981075"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1" name="Group 4"/>
          <p:cNvGrpSpPr>
            <a:grpSpLocks/>
          </p:cNvGrpSpPr>
          <p:nvPr/>
        </p:nvGrpSpPr>
        <p:grpSpPr bwMode="auto">
          <a:xfrm>
            <a:off x="2228850" y="5105400"/>
            <a:ext cx="6457950" cy="1154113"/>
            <a:chOff x="2244017" y="5681487"/>
            <a:chExt cx="6719008" cy="1154241"/>
          </a:xfrm>
        </p:grpSpPr>
        <p:sp>
          <p:nvSpPr>
            <p:cNvPr id="4102" name="TextBox 5"/>
            <p:cNvSpPr txBox="1">
              <a:spLocks noChangeArrowheads="1"/>
            </p:cNvSpPr>
            <p:nvPr/>
          </p:nvSpPr>
          <p:spPr bwMode="auto">
            <a:xfrm>
              <a:off x="2244017" y="5681487"/>
              <a:ext cx="67190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a:latin typeface="Calisto MT" panose="02040603050505030304" pitchFamily="18" charset="0"/>
                  <a:ea typeface="Arial Unicode MS" panose="020B0604020202020204" pitchFamily="34" charset="-128"/>
                  <a:cs typeface="Arial Unicode MS" panose="020B0604020202020204" pitchFamily="34" charset="-128"/>
                </a:rPr>
                <a:t>NHLBI Pulmonary Vascular Disease Phenomics Program</a:t>
              </a:r>
            </a:p>
          </p:txBody>
        </p:sp>
        <p:cxnSp>
          <p:nvCxnSpPr>
            <p:cNvPr id="7" name="Straight Connector 6"/>
            <p:cNvCxnSpPr/>
            <p:nvPr/>
          </p:nvCxnSpPr>
          <p:spPr>
            <a:xfrm flipV="1">
              <a:off x="2377803" y="6019663"/>
              <a:ext cx="5866744" cy="15877"/>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104" name="TextBox 7"/>
            <p:cNvSpPr txBox="1">
              <a:spLocks noChangeArrowheads="1"/>
            </p:cNvSpPr>
            <p:nvPr/>
          </p:nvSpPr>
          <p:spPr bwMode="auto">
            <a:xfrm>
              <a:off x="2382206" y="6004731"/>
              <a:ext cx="634153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600" i="1"/>
                <a:t>Funded by the National Heart, Lung, and Blood Institute of the</a:t>
              </a:r>
            </a:p>
            <a:p>
              <a:r>
                <a:rPr lang="en-US" altLang="en-US" sz="1600" i="1"/>
                <a:t>National Institutes of Health with support from</a:t>
              </a:r>
            </a:p>
            <a:p>
              <a:r>
                <a:rPr lang="en-US" altLang="en-US" sz="1600" i="1"/>
                <a:t>the Pulmonary Hypertension Association </a:t>
              </a:r>
            </a:p>
          </p:txBody>
        </p:sp>
      </p:gr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p:transition spd="slow" advTm="210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5" descr="C5 globe lincoff slide logo"/>
          <p:cNvPicPr>
            <a:picLocks noChangeAspect="1" noChangeArrowheads="1"/>
          </p:cNvPicPr>
          <p:nvPr/>
        </p:nvPicPr>
        <p:blipFill>
          <a:blip r:embed="rId5">
            <a:clrChange>
              <a:clrFrom>
                <a:srgbClr val="142581"/>
              </a:clrFrom>
              <a:clrTo>
                <a:srgbClr val="142581">
                  <a:alpha val="0"/>
                </a:srgbClr>
              </a:clrTo>
            </a:clrChange>
            <a:extLst>
              <a:ext uri="{28A0092B-C50C-407E-A947-70E740481C1C}">
                <a14:useLocalDpi xmlns:a14="http://schemas.microsoft.com/office/drawing/2010/main" val="0"/>
              </a:ext>
            </a:extLst>
          </a:blip>
          <a:srcRect/>
          <a:stretch>
            <a:fillRect/>
          </a:stretch>
        </p:blipFill>
        <p:spPr bwMode="auto">
          <a:xfrm>
            <a:off x="5900738" y="685800"/>
            <a:ext cx="302577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1"/>
          <p:cNvSpPr>
            <a:spLocks noGrp="1"/>
          </p:cNvSpPr>
          <p:nvPr>
            <p:ph type="ctrTitle"/>
          </p:nvPr>
        </p:nvSpPr>
        <p:spPr>
          <a:xfrm>
            <a:off x="679450" y="1028700"/>
            <a:ext cx="6858000" cy="1790700"/>
          </a:xfrm>
        </p:spPr>
        <p:txBody>
          <a:bodyPr/>
          <a:lstStyle/>
          <a:p>
            <a:r>
              <a:rPr lang="en-US" altLang="en-US" smtClean="0">
                <a:effectLst/>
              </a:rPr>
              <a:t>PVDOMICS</a:t>
            </a:r>
          </a:p>
        </p:txBody>
      </p:sp>
      <p:sp>
        <p:nvSpPr>
          <p:cNvPr id="6148" name="Subtitle 2"/>
          <p:cNvSpPr>
            <a:spLocks noGrp="1"/>
          </p:cNvSpPr>
          <p:nvPr>
            <p:ph type="subTitle" idx="1"/>
          </p:nvPr>
        </p:nvSpPr>
        <p:spPr>
          <a:xfrm>
            <a:off x="533400" y="2587625"/>
            <a:ext cx="8153400" cy="4041775"/>
          </a:xfrm>
        </p:spPr>
        <p:txBody>
          <a:bodyPr/>
          <a:lstStyle/>
          <a:p>
            <a:pPr algn="l"/>
            <a:r>
              <a:rPr lang="en-US" altLang="en-US" sz="2400" b="0" smtClean="0">
                <a:effectLst/>
              </a:rPr>
              <a:t>A novel NHLBI Network Research Initiative in Pulmonary Vascular Disease established to perform comprehensive phenotyping and endophenotyping in order to define new meaningful sub-classifications of patients with PVD.  The long-term goal is utilization ofendophenotypes/biomarkers for early diagnosis, at-risk screening, and personalized approaches for interventions and/or preventions of PVD. </a:t>
            </a:r>
          </a:p>
          <a:p>
            <a:pPr algn="l"/>
            <a:endParaRPr lang="en-US" altLang="en-US" sz="2400" b="0" smtClean="0">
              <a:effectLst/>
            </a:endParaRPr>
          </a:p>
          <a:p>
            <a:pPr algn="l"/>
            <a:r>
              <a:rPr lang="en-US" altLang="en-US" sz="2400" b="0" smtClean="0">
                <a:effectLst/>
              </a:rPr>
              <a:t>Cardiac MRI Training and Reference</a:t>
            </a:r>
          </a:p>
          <a:p>
            <a:r>
              <a:rPr lang="en-US" altLang="en-US" sz="2400" b="0" smtClean="0">
                <a:effectLst/>
              </a:rPr>
              <a:t> </a:t>
            </a:r>
          </a:p>
        </p:txBody>
      </p:sp>
      <p:grpSp>
        <p:nvGrpSpPr>
          <p:cNvPr id="6149" name="Group 4"/>
          <p:cNvGrpSpPr>
            <a:grpSpLocks/>
          </p:cNvGrpSpPr>
          <p:nvPr/>
        </p:nvGrpSpPr>
        <p:grpSpPr bwMode="auto">
          <a:xfrm>
            <a:off x="277813" y="381000"/>
            <a:ext cx="1447800" cy="1568450"/>
            <a:chOff x="278295" y="381000"/>
            <a:chExt cx="1447800" cy="1568654"/>
          </a:xfrm>
        </p:grpSpPr>
        <p:pic>
          <p:nvPicPr>
            <p:cNvPr id="6151" name="Picture 9" descr="S:\C5\Trial\NIH (PVDOMICS)\IMAGING CORE LAB\Logo\COLOR_PVDOMICS_LOGO-rev.eps"/>
            <p:cNvPicPr>
              <a:picLocks noChangeAspect="1" noChangeArrowheads="1"/>
            </p:cNvPicPr>
            <p:nvPr/>
          </p:nvPicPr>
          <p:blipFill>
            <a:blip r:embed="rId6">
              <a:extLst>
                <a:ext uri="{28A0092B-C50C-407E-A947-70E740481C1C}">
                  <a14:useLocalDpi xmlns:a14="http://schemas.microsoft.com/office/drawing/2010/main" val="0"/>
                </a:ext>
              </a:extLst>
            </a:blip>
            <a:srcRect b="11792"/>
            <a:stretch>
              <a:fillRect/>
            </a:stretch>
          </p:blipFill>
          <p:spPr bwMode="auto">
            <a:xfrm>
              <a:off x="304800" y="381000"/>
              <a:ext cx="1289526"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TextBox 3"/>
            <p:cNvSpPr txBox="1">
              <a:spLocks noChangeArrowheads="1"/>
            </p:cNvSpPr>
            <p:nvPr/>
          </p:nvSpPr>
          <p:spPr bwMode="auto">
            <a:xfrm>
              <a:off x="278295" y="1580322"/>
              <a:ext cx="144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a:t>PVDOMICS</a:t>
              </a:r>
            </a:p>
          </p:txBody>
        </p:sp>
      </p:grpSp>
      <p:sp>
        <p:nvSpPr>
          <p:cNvPr id="6150" name="TextBox 3"/>
          <p:cNvSpPr txBox="1">
            <a:spLocks noChangeArrowheads="1"/>
          </p:cNvSpPr>
          <p:nvPr/>
        </p:nvSpPr>
        <p:spPr bwMode="auto">
          <a:xfrm>
            <a:off x="7772400" y="6248400"/>
            <a:ext cx="685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2</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p:transition spd="slow" advTm="1947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1460500" y="3810000"/>
            <a:ext cx="6235700" cy="2514600"/>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p:txBody>
          <a:bodyPr>
            <a:normAutofit/>
          </a:bodyPr>
          <a:lstStyle/>
          <a:p>
            <a:pPr>
              <a:defRPr/>
            </a:pPr>
            <a:r>
              <a:rPr lang="en-US" dirty="0" smtClean="0"/>
              <a:t>CV </a:t>
            </a:r>
            <a:r>
              <a:rPr lang="en-US" dirty="0" smtClean="0">
                <a:effectLst/>
              </a:rPr>
              <a:t>Imaging</a:t>
            </a:r>
            <a:r>
              <a:rPr lang="en-US" dirty="0" smtClean="0"/>
              <a:t> Core</a:t>
            </a:r>
            <a:endParaRPr lang="en-US" dirty="0"/>
          </a:p>
        </p:txBody>
      </p:sp>
      <p:sp>
        <p:nvSpPr>
          <p:cNvPr id="4" name="Rounded Rectangle 3"/>
          <p:cNvSpPr/>
          <p:nvPr/>
        </p:nvSpPr>
        <p:spPr>
          <a:xfrm>
            <a:off x="457200" y="1219200"/>
            <a:ext cx="8382000" cy="2514600"/>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anchor="ctr"/>
          <a:lstStyle/>
          <a:p>
            <a:pPr algn="ctr" eaLnBrk="1" hangingPunct="1">
              <a:defRPr/>
            </a:pPr>
            <a:endParaRPr lang="en-US" dirty="0"/>
          </a:p>
        </p:txBody>
      </p:sp>
      <p:pic>
        <p:nvPicPr>
          <p:cNvPr id="82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775" y="1470025"/>
            <a:ext cx="1177925" cy="147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02" name="TextBox 7"/>
          <p:cNvSpPr txBox="1">
            <a:spLocks noChangeArrowheads="1"/>
          </p:cNvSpPr>
          <p:nvPr/>
        </p:nvSpPr>
        <p:spPr bwMode="auto">
          <a:xfrm>
            <a:off x="685800" y="2927350"/>
            <a:ext cx="1539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Christine Jellis</a:t>
            </a:r>
          </a:p>
        </p:txBody>
      </p:sp>
      <p:pic>
        <p:nvPicPr>
          <p:cNvPr id="8203"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0438" y="1457325"/>
            <a:ext cx="1179512" cy="147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04" name="TextBox 9"/>
          <p:cNvSpPr txBox="1">
            <a:spLocks noChangeArrowheads="1"/>
          </p:cNvSpPr>
          <p:nvPr/>
        </p:nvSpPr>
        <p:spPr bwMode="auto">
          <a:xfrm>
            <a:off x="1981200" y="2933700"/>
            <a:ext cx="1539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Deborah Kwon</a:t>
            </a:r>
          </a:p>
        </p:txBody>
      </p:sp>
      <p:pic>
        <p:nvPicPr>
          <p:cNvPr id="820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75525" y="1470025"/>
            <a:ext cx="1169988" cy="146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06" name="TextBox 11"/>
          <p:cNvSpPr txBox="1">
            <a:spLocks noChangeArrowheads="1"/>
          </p:cNvSpPr>
          <p:nvPr/>
        </p:nvSpPr>
        <p:spPr bwMode="auto">
          <a:xfrm>
            <a:off x="7146925" y="2935288"/>
            <a:ext cx="1539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James Thomas</a:t>
            </a:r>
          </a:p>
        </p:txBody>
      </p:sp>
      <p:pic>
        <p:nvPicPr>
          <p:cNvPr id="8207" name="Picture 13" descr="http://www.onlinejase.com/cms/attachment/2051087746/2059220941/fx1.sml">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49975" y="1468438"/>
            <a:ext cx="104298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8" name="TextBox 18"/>
          <p:cNvSpPr txBox="1">
            <a:spLocks noChangeArrowheads="1"/>
          </p:cNvSpPr>
          <p:nvPr/>
        </p:nvSpPr>
        <p:spPr bwMode="auto">
          <a:xfrm>
            <a:off x="3200400" y="2932113"/>
            <a:ext cx="1539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Annitta Flinn</a:t>
            </a:r>
          </a:p>
        </p:txBody>
      </p:sp>
      <p:sp>
        <p:nvSpPr>
          <p:cNvPr id="8209" name="TextBox 19"/>
          <p:cNvSpPr txBox="1">
            <a:spLocks noChangeArrowheads="1"/>
          </p:cNvSpPr>
          <p:nvPr/>
        </p:nvSpPr>
        <p:spPr bwMode="auto">
          <a:xfrm>
            <a:off x="5927725" y="2933700"/>
            <a:ext cx="1539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Margaret (Koko) Park</a:t>
            </a:r>
          </a:p>
        </p:txBody>
      </p:sp>
      <p:pic>
        <p:nvPicPr>
          <p:cNvPr id="8210"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581400" y="1457325"/>
            <a:ext cx="1046163"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1" name="TextBox 9"/>
          <p:cNvSpPr txBox="1">
            <a:spLocks noChangeArrowheads="1"/>
          </p:cNvSpPr>
          <p:nvPr/>
        </p:nvSpPr>
        <p:spPr bwMode="auto">
          <a:xfrm>
            <a:off x="4572000" y="2928938"/>
            <a:ext cx="1539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Kathleen Kassimatis</a:t>
            </a:r>
          </a:p>
        </p:txBody>
      </p:sp>
      <p:pic>
        <p:nvPicPr>
          <p:cNvPr id="8212" name="Picture 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806950" y="1458913"/>
            <a:ext cx="117157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3" name="TextBox 7"/>
          <p:cNvSpPr txBox="1">
            <a:spLocks noChangeArrowheads="1"/>
          </p:cNvSpPr>
          <p:nvPr/>
        </p:nvSpPr>
        <p:spPr bwMode="auto">
          <a:xfrm>
            <a:off x="2574925" y="5678488"/>
            <a:ext cx="1539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Dawn </a:t>
            </a:r>
          </a:p>
          <a:p>
            <a:pPr algn="ctr" eaLnBrk="1" hangingPunct="1">
              <a:spcBef>
                <a:spcPct val="0"/>
              </a:spcBef>
              <a:buClrTx/>
              <a:buFontTx/>
              <a:buNone/>
            </a:pPr>
            <a:r>
              <a:rPr lang="en-US" altLang="en-US" sz="1800">
                <a:solidFill>
                  <a:schemeClr val="tx1"/>
                </a:solidFill>
              </a:rPr>
              <a:t>D’Eusanio</a:t>
            </a:r>
          </a:p>
        </p:txBody>
      </p:sp>
      <p:sp>
        <p:nvSpPr>
          <p:cNvPr id="8214" name="TextBox 7"/>
          <p:cNvSpPr txBox="1">
            <a:spLocks noChangeArrowheads="1"/>
          </p:cNvSpPr>
          <p:nvPr/>
        </p:nvSpPr>
        <p:spPr bwMode="auto">
          <a:xfrm>
            <a:off x="3870325" y="5705475"/>
            <a:ext cx="1539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Cathy McDowell </a:t>
            </a:r>
          </a:p>
          <a:p>
            <a:pPr algn="ctr" eaLnBrk="1" hangingPunct="1">
              <a:spcBef>
                <a:spcPct val="0"/>
              </a:spcBef>
              <a:buClrTx/>
              <a:buFontTx/>
              <a:buNone/>
            </a:pPr>
            <a:endParaRPr lang="en-US" altLang="en-US" sz="1800">
              <a:solidFill>
                <a:schemeClr val="tx1"/>
              </a:solidFill>
            </a:endParaRPr>
          </a:p>
        </p:txBody>
      </p:sp>
      <p:sp>
        <p:nvSpPr>
          <p:cNvPr id="8215" name="TextBox 7"/>
          <p:cNvSpPr txBox="1">
            <a:spLocks noChangeArrowheads="1"/>
          </p:cNvSpPr>
          <p:nvPr/>
        </p:nvSpPr>
        <p:spPr bwMode="auto">
          <a:xfrm>
            <a:off x="6156325" y="5678488"/>
            <a:ext cx="1539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Jill </a:t>
            </a:r>
          </a:p>
          <a:p>
            <a:pPr algn="ctr" eaLnBrk="1" hangingPunct="1">
              <a:spcBef>
                <a:spcPct val="0"/>
              </a:spcBef>
              <a:buClrTx/>
              <a:buFontTx/>
              <a:buNone/>
            </a:pPr>
            <a:r>
              <a:rPr lang="en-US" altLang="en-US" sz="1800">
                <a:solidFill>
                  <a:schemeClr val="tx1"/>
                </a:solidFill>
              </a:rPr>
              <a:t>Rusticelli</a:t>
            </a:r>
          </a:p>
        </p:txBody>
      </p:sp>
      <p:sp>
        <p:nvSpPr>
          <p:cNvPr id="8216" name="TextBox 7"/>
          <p:cNvSpPr txBox="1">
            <a:spLocks noChangeArrowheads="1"/>
          </p:cNvSpPr>
          <p:nvPr/>
        </p:nvSpPr>
        <p:spPr bwMode="auto">
          <a:xfrm>
            <a:off x="5089525" y="5705475"/>
            <a:ext cx="1539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Michelle </a:t>
            </a:r>
          </a:p>
          <a:p>
            <a:pPr algn="ctr" eaLnBrk="1" hangingPunct="1">
              <a:spcBef>
                <a:spcPct val="0"/>
              </a:spcBef>
              <a:buClrTx/>
              <a:buFontTx/>
              <a:buNone/>
            </a:pPr>
            <a:r>
              <a:rPr lang="en-US" altLang="en-US" sz="1800">
                <a:solidFill>
                  <a:schemeClr val="tx1"/>
                </a:solidFill>
              </a:rPr>
              <a:t>Baksar</a:t>
            </a:r>
          </a:p>
          <a:p>
            <a:pPr algn="ctr" eaLnBrk="1" hangingPunct="1">
              <a:spcBef>
                <a:spcPct val="0"/>
              </a:spcBef>
              <a:buClrTx/>
              <a:buFontTx/>
              <a:buNone/>
            </a:pPr>
            <a:endParaRPr lang="en-US" altLang="en-US" sz="1800">
              <a:solidFill>
                <a:schemeClr val="tx1"/>
              </a:solidFill>
            </a:endParaRPr>
          </a:p>
        </p:txBody>
      </p:sp>
      <p:pic>
        <p:nvPicPr>
          <p:cNvPr id="25" name="Picture 24" descr=" BaksarMichelle"/>
          <p:cNvPicPr/>
          <p:nvPr/>
        </p:nvPicPr>
        <p:blipFill>
          <a:blip r:embed="rId12"/>
          <a:srcRect/>
          <a:stretch>
            <a:fillRect/>
          </a:stretch>
        </p:blipFill>
        <p:spPr bwMode="auto">
          <a:xfrm>
            <a:off x="5229225" y="4237038"/>
            <a:ext cx="1019175" cy="1462087"/>
          </a:xfrm>
          <a:prstGeom prst="rect">
            <a:avLst/>
          </a:prstGeom>
          <a:noFill/>
          <a:ln>
            <a:noFill/>
          </a:ln>
          <a:effectLst>
            <a:outerShdw blurRad="50800" dist="38100" dir="5400000" algn="t" rotWithShape="0">
              <a:prstClr val="black">
                <a:alpha val="40000"/>
              </a:prstClr>
            </a:outerShdw>
          </a:effectLst>
        </p:spPr>
      </p:pic>
      <p:pic>
        <p:nvPicPr>
          <p:cNvPr id="26" name="Picture 25" descr="DawnDEusanio"/>
          <p:cNvPicPr/>
          <p:nvPr/>
        </p:nvPicPr>
        <p:blipFill>
          <a:blip r:embed="rId13"/>
          <a:srcRect/>
          <a:stretch>
            <a:fillRect/>
          </a:stretch>
        </p:blipFill>
        <p:spPr bwMode="auto">
          <a:xfrm>
            <a:off x="2832100" y="4237038"/>
            <a:ext cx="1019175" cy="1462087"/>
          </a:xfrm>
          <a:prstGeom prst="rect">
            <a:avLst/>
          </a:prstGeom>
          <a:noFill/>
          <a:ln>
            <a:noFill/>
          </a:ln>
          <a:effectLst>
            <a:outerShdw blurRad="50800" dist="38100" dir="5400000" algn="t" rotWithShape="0">
              <a:prstClr val="black">
                <a:alpha val="40000"/>
              </a:prstClr>
            </a:outerShdw>
          </a:effectLst>
        </p:spPr>
      </p:pic>
      <p:pic>
        <p:nvPicPr>
          <p:cNvPr id="27" name="Picture 26" descr="CathyMcDowell (1)"/>
          <p:cNvPicPr/>
          <p:nvPr/>
        </p:nvPicPr>
        <p:blipFill>
          <a:blip r:embed="rId14"/>
          <a:srcRect/>
          <a:stretch>
            <a:fillRect/>
          </a:stretch>
        </p:blipFill>
        <p:spPr bwMode="auto">
          <a:xfrm>
            <a:off x="4035425" y="4257675"/>
            <a:ext cx="1019175" cy="1462088"/>
          </a:xfrm>
          <a:prstGeom prst="rect">
            <a:avLst/>
          </a:prstGeom>
          <a:noFill/>
          <a:ln>
            <a:noFill/>
          </a:ln>
          <a:effectLst>
            <a:outerShdw blurRad="50800" dist="38100" dir="5400000" algn="t" rotWithShape="0">
              <a:prstClr val="black">
                <a:alpha val="40000"/>
              </a:prstClr>
            </a:outerShdw>
          </a:effectLst>
        </p:spPr>
      </p:pic>
      <p:pic>
        <p:nvPicPr>
          <p:cNvPr id="28" name="Picture 27" descr="JillRusticelli"/>
          <p:cNvPicPr/>
          <p:nvPr/>
        </p:nvPicPr>
        <p:blipFill rotWithShape="1">
          <a:blip r:embed="rId15"/>
          <a:srcRect t="12992"/>
          <a:stretch/>
        </p:blipFill>
        <p:spPr bwMode="auto">
          <a:xfrm>
            <a:off x="6423025" y="4213225"/>
            <a:ext cx="1006475" cy="1462088"/>
          </a:xfrm>
          <a:prstGeom prst="rect">
            <a:avLst/>
          </a:prstGeom>
          <a:noFill/>
          <a:ln>
            <a:noFill/>
          </a:ln>
          <a:effectLst>
            <a:outerShdw blurRad="50800" dist="38100" dir="5400000" algn="t" rotWithShape="0">
              <a:prstClr val="black">
                <a:alpha val="40000"/>
              </a:prstClr>
            </a:outerShdw>
          </a:effectLst>
          <a:extLst>
            <a:ext uri="{53640926-AAD7-44d8-BBD7-CCE9431645EC}"/>
          </a:extLst>
        </p:spPr>
      </p:pic>
      <p:pic>
        <p:nvPicPr>
          <p:cNvPr id="8221" name="Picture 2"/>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1708150" y="4237038"/>
            <a:ext cx="105886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2" name="TextBox 7"/>
          <p:cNvSpPr txBox="1">
            <a:spLocks noChangeArrowheads="1"/>
          </p:cNvSpPr>
          <p:nvPr/>
        </p:nvSpPr>
        <p:spPr bwMode="auto">
          <a:xfrm>
            <a:off x="1431925" y="5678488"/>
            <a:ext cx="15398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1pPr>
            <a:lvl2pPr marL="742950" indent="-285750">
              <a:spcBef>
                <a:spcPct val="20000"/>
              </a:spcBef>
              <a:buClr>
                <a:schemeClr val="accent2"/>
              </a:buClr>
              <a:buFont typeface="Arial" panose="020B0604020202020204" pitchFamily="34" charset="0"/>
              <a:buChar char="-"/>
              <a:defRPr sz="3000" b="1">
                <a:solidFill>
                  <a:srgbClr val="FFFFFF"/>
                </a:solidFill>
                <a:latin typeface="Arial" panose="020B0604020202020204" pitchFamily="34" charset="0"/>
                <a:cs typeface="Arial" panose="020B0604020202020204" pitchFamily="34" charset="0"/>
              </a:defRPr>
            </a:lvl2pPr>
            <a:lvl3pPr marL="11430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3pPr>
            <a:lvl4pPr marL="16002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4pPr>
            <a:lvl5pPr marL="2057400" indent="-228600">
              <a:spcBef>
                <a:spcPct val="20000"/>
              </a:spcBef>
              <a:buClr>
                <a:schemeClr val="accent2"/>
              </a:buClr>
              <a:buChar char="•"/>
              <a:defRPr sz="3000" b="1">
                <a:solidFill>
                  <a:srgbClr val="FFFFFF"/>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accent2"/>
              </a:buClr>
              <a:buChar char="•"/>
              <a:defRPr sz="3000" b="1">
                <a:solidFill>
                  <a:srgbClr val="FFFFFF"/>
                </a:solidFill>
                <a:latin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1800">
                <a:solidFill>
                  <a:schemeClr val="tx1"/>
                </a:solidFill>
              </a:rPr>
              <a:t>Jeanne </a:t>
            </a:r>
          </a:p>
          <a:p>
            <a:pPr algn="ctr" eaLnBrk="1" hangingPunct="1">
              <a:spcBef>
                <a:spcPct val="0"/>
              </a:spcBef>
              <a:buClrTx/>
              <a:buFontTx/>
              <a:buNone/>
            </a:pPr>
            <a:r>
              <a:rPr lang="en-US" altLang="en-US" sz="1800">
                <a:solidFill>
                  <a:schemeClr val="tx1"/>
                </a:solidFill>
              </a:rPr>
              <a:t>Drinko</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8382000" y="6096000"/>
            <a:ext cx="609600" cy="609600"/>
          </a:xfrm>
          <a:prstGeom prst="rect">
            <a:avLst/>
          </a:prstGeom>
        </p:spPr>
      </p:pic>
    </p:spTree>
  </p:cSld>
  <p:clrMapOvr>
    <a:masterClrMapping/>
  </p:clrMapOvr>
  <p:transition spd="slow" advTm="179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Goals of Cardiac MRI </a:t>
            </a:r>
          </a:p>
        </p:txBody>
      </p:sp>
      <p:sp>
        <p:nvSpPr>
          <p:cNvPr id="10243" name="Content Placeholder 2"/>
          <p:cNvSpPr>
            <a:spLocks noGrp="1"/>
          </p:cNvSpPr>
          <p:nvPr>
            <p:ph idx="1"/>
          </p:nvPr>
        </p:nvSpPr>
        <p:spPr>
          <a:xfrm>
            <a:off x="658813" y="1711325"/>
            <a:ext cx="7826375" cy="4156075"/>
          </a:xfrm>
        </p:spPr>
        <p:txBody>
          <a:bodyPr/>
          <a:lstStyle/>
          <a:p>
            <a:r>
              <a:rPr lang="en-US" altLang="en-US" sz="2800" b="0" smtClean="0">
                <a:effectLst/>
              </a:rPr>
              <a:t>Quantify cardiac volume and mass, fibrosis and scarring</a:t>
            </a:r>
          </a:p>
          <a:p>
            <a:r>
              <a:rPr lang="en-US" altLang="en-US" sz="2800" b="0" smtClean="0">
                <a:effectLst/>
              </a:rPr>
              <a:t>Evaluate perfusion and flow</a:t>
            </a:r>
          </a:p>
          <a:p>
            <a:r>
              <a:rPr lang="en-US" altLang="en-US" sz="2800" b="0" smtClean="0">
                <a:effectLst/>
              </a:rPr>
              <a:t>Compare CMR measures of RV performance to advanced echocardiographic measures. </a:t>
            </a:r>
          </a:p>
          <a:p>
            <a:r>
              <a:rPr lang="en-US" altLang="en-US" sz="2800" b="0" smtClean="0">
                <a:effectLst/>
              </a:rPr>
              <a:t>Help determine useful parameters to aid in early detection and reclassification of pulmonary hypertension.</a:t>
            </a:r>
          </a:p>
          <a:p>
            <a:pPr lvl="1"/>
            <a:endParaRPr lang="en-US" altLang="en-US" b="0" smtClean="0">
              <a:effectLst/>
            </a:endParaRPr>
          </a:p>
          <a:p>
            <a:pPr lvl="1"/>
            <a:endParaRPr lang="en-US" altLang="en-US" b="0" smtClean="0">
              <a:effectLst/>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3135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Cardiac MRI Processes</a:t>
            </a:r>
            <a:endParaRPr lang="en-US" dirty="0"/>
          </a:p>
        </p:txBody>
      </p:sp>
      <p:sp>
        <p:nvSpPr>
          <p:cNvPr id="3" name="Content Placeholder 2"/>
          <p:cNvSpPr>
            <a:spLocks noGrp="1"/>
          </p:cNvSpPr>
          <p:nvPr>
            <p:ph idx="1"/>
          </p:nvPr>
        </p:nvSpPr>
        <p:spPr>
          <a:xfrm>
            <a:off x="674688" y="1223963"/>
            <a:ext cx="7826375" cy="5634037"/>
          </a:xfrm>
        </p:spPr>
        <p:txBody>
          <a:bodyPr/>
          <a:lstStyle/>
          <a:p>
            <a:pPr>
              <a:defRPr/>
            </a:pPr>
            <a:r>
              <a:rPr lang="en-US" sz="2400" b="0" dirty="0" smtClean="0">
                <a:effectLst>
                  <a:outerShdw blurRad="38100" dist="38100" dir="2700000" algn="tl">
                    <a:srgbClr val="000000">
                      <a:alpha val="43137"/>
                    </a:srgbClr>
                  </a:outerShdw>
                </a:effectLst>
              </a:rPr>
              <a:t>Safety</a:t>
            </a:r>
          </a:p>
          <a:p>
            <a:pPr>
              <a:defRPr/>
            </a:pPr>
            <a:r>
              <a:rPr lang="en-US" sz="2400" b="0" dirty="0" smtClean="0">
                <a:effectLst>
                  <a:outerShdw blurRad="38100" dist="38100" dir="2700000" algn="tl">
                    <a:srgbClr val="000000">
                      <a:alpha val="43137"/>
                    </a:srgbClr>
                  </a:outerShdw>
                </a:effectLst>
              </a:rPr>
              <a:t>Imaging Schedule</a:t>
            </a:r>
          </a:p>
          <a:p>
            <a:pPr>
              <a:defRPr/>
            </a:pPr>
            <a:r>
              <a:rPr lang="en-US" sz="2400" b="0" dirty="0" smtClean="0">
                <a:effectLst>
                  <a:outerShdw blurRad="38100" dist="38100" dir="2700000" algn="tl">
                    <a:srgbClr val="000000">
                      <a:alpha val="43137"/>
                    </a:srgbClr>
                  </a:outerShdw>
                </a:effectLst>
              </a:rPr>
              <a:t>Qualification Exam</a:t>
            </a:r>
          </a:p>
          <a:p>
            <a:pPr>
              <a:defRPr/>
            </a:pPr>
            <a:r>
              <a:rPr lang="en-US" sz="2400" b="0" dirty="0" smtClean="0">
                <a:effectLst>
                  <a:outerShdw blurRad="38100" dist="38100" dir="2700000" algn="tl">
                    <a:srgbClr val="000000">
                      <a:alpha val="43137"/>
                    </a:srgbClr>
                  </a:outerShdw>
                </a:effectLst>
              </a:rPr>
              <a:t>Quality Control &amp; Status Reports</a:t>
            </a:r>
          </a:p>
          <a:p>
            <a:pPr>
              <a:defRPr/>
            </a:pPr>
            <a:r>
              <a:rPr lang="en-US" sz="2400" b="0" dirty="0" err="1" smtClean="0">
                <a:effectLst>
                  <a:outerShdw blurRad="38100" dist="38100" dir="2700000" algn="tl">
                    <a:srgbClr val="000000">
                      <a:alpha val="43137"/>
                    </a:srgbClr>
                  </a:outerShdw>
                </a:effectLst>
              </a:rPr>
              <a:t>Anonymization</a:t>
            </a:r>
            <a:endParaRPr lang="en-US" sz="2400" b="0" dirty="0" smtClean="0">
              <a:effectLst>
                <a:outerShdw blurRad="38100" dist="38100" dir="2700000" algn="tl">
                  <a:srgbClr val="000000">
                    <a:alpha val="43137"/>
                  </a:srgbClr>
                </a:outerShdw>
              </a:effectLst>
            </a:endParaRPr>
          </a:p>
          <a:p>
            <a:pPr>
              <a:defRPr/>
            </a:pPr>
            <a:r>
              <a:rPr lang="en-US" sz="2400" b="0" dirty="0" smtClean="0">
                <a:effectLst>
                  <a:outerShdw blurRad="38100" dist="38100" dir="2700000" algn="tl">
                    <a:srgbClr val="000000">
                      <a:alpha val="43137"/>
                    </a:srgbClr>
                  </a:outerShdw>
                </a:effectLst>
              </a:rPr>
              <a:t>Digital Image Transfer (AG </a:t>
            </a:r>
            <a:r>
              <a:rPr lang="en-US" sz="2400" b="0" dirty="0" err="1" smtClean="0">
                <a:effectLst>
                  <a:outerShdw blurRad="38100" dist="38100" dir="2700000" algn="tl">
                    <a:srgbClr val="000000">
                      <a:alpha val="43137"/>
                    </a:srgbClr>
                  </a:outerShdw>
                </a:effectLst>
              </a:rPr>
              <a:t>Mednet</a:t>
            </a:r>
            <a:r>
              <a:rPr lang="en-US" sz="2400" b="0" dirty="0" smtClean="0">
                <a:effectLst>
                  <a:outerShdw blurRad="38100" dist="38100" dir="2700000" algn="tl">
                    <a:srgbClr val="000000">
                      <a:alpha val="43137"/>
                    </a:srgbClr>
                  </a:outerShdw>
                </a:effectLst>
              </a:rPr>
              <a:t>)</a:t>
            </a:r>
          </a:p>
          <a:p>
            <a:pPr>
              <a:defRPr/>
            </a:pPr>
            <a:r>
              <a:rPr lang="en-US" sz="2400" b="0" dirty="0" smtClean="0">
                <a:effectLst>
                  <a:outerShdw blurRad="38100" dist="38100" dir="2700000" algn="tl">
                    <a:srgbClr val="000000">
                      <a:alpha val="43137"/>
                    </a:srgbClr>
                  </a:outerShdw>
                </a:effectLst>
              </a:rPr>
              <a:t>Archival Instructions</a:t>
            </a:r>
          </a:p>
          <a:p>
            <a:pPr>
              <a:defRPr/>
            </a:pPr>
            <a:r>
              <a:rPr lang="en-US" sz="2400" b="0" dirty="0" smtClean="0">
                <a:effectLst>
                  <a:outerShdw blurRad="38100" dist="38100" dir="2700000" algn="tl">
                    <a:srgbClr val="000000">
                      <a:alpha val="43137"/>
                    </a:srgbClr>
                  </a:outerShdw>
                </a:effectLst>
              </a:rPr>
              <a:t>Data Clarification Process</a:t>
            </a:r>
          </a:p>
          <a:p>
            <a:pPr>
              <a:defRPr/>
            </a:pPr>
            <a:r>
              <a:rPr lang="en-US" sz="2400" b="0" dirty="0" smtClean="0">
                <a:effectLst>
                  <a:outerShdw blurRad="38100" dist="38100" dir="2700000" algn="tl">
                    <a:srgbClr val="000000">
                      <a:alpha val="43137"/>
                    </a:srgbClr>
                  </a:outerShdw>
                </a:effectLst>
              </a:rPr>
              <a:t>Replacement/Inactivation Process</a:t>
            </a:r>
          </a:p>
          <a:p>
            <a:pPr>
              <a:defRPr/>
            </a:pPr>
            <a:r>
              <a:rPr lang="en-US" sz="2400" b="0" dirty="0" smtClean="0">
                <a:effectLst>
                  <a:outerShdw blurRad="38100" dist="38100" dir="2700000" algn="tl">
                    <a:srgbClr val="000000">
                      <a:alpha val="43137"/>
                    </a:srgbClr>
                  </a:outerShdw>
                </a:effectLst>
              </a:rPr>
              <a:t>Contraindications, Exceptions, Getting Started</a:t>
            </a:r>
          </a:p>
          <a:p>
            <a:pPr>
              <a:defRPr/>
            </a:pPr>
            <a:r>
              <a:rPr lang="en-US" sz="2400" b="0" dirty="0">
                <a:effectLst>
                  <a:outerShdw blurRad="38100" dist="38100" dir="2700000" algn="tl">
                    <a:srgbClr val="000000">
                      <a:alpha val="43137"/>
                    </a:srgbClr>
                  </a:outerShdw>
                </a:effectLst>
              </a:rPr>
              <a:t>Cardiac MRI Protocol and Image Acquisition Instructions</a:t>
            </a:r>
          </a:p>
          <a:p>
            <a:pPr marL="0" indent="0">
              <a:buFontTx/>
              <a:buNone/>
              <a:defRPr/>
            </a:pPr>
            <a:endParaRPr lang="en-US" sz="2400" b="0" dirty="0" smtClean="0">
              <a:effectLst>
                <a:outerShdw blurRad="38100" dist="38100" dir="2700000" algn="tl">
                  <a:srgbClr val="000000">
                    <a:alpha val="43137"/>
                  </a:srgbClr>
                </a:outerShdw>
              </a:effectLst>
            </a:endParaRPr>
          </a:p>
          <a:p>
            <a:pPr marL="488950" lvl="1" indent="0">
              <a:buFont typeface="Arial" panose="020B0604020202020204" pitchFamily="34" charset="0"/>
              <a:buNone/>
              <a:defRPr/>
            </a:pPr>
            <a:endParaRPr lang="en-US" sz="2400" b="0" dirty="0">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Cardiac MRI Safety Process</a:t>
            </a:r>
            <a:endParaRPr lang="en-US" dirty="0"/>
          </a:p>
        </p:txBody>
      </p:sp>
      <p:sp>
        <p:nvSpPr>
          <p:cNvPr id="14339" name="Content Placeholder 2"/>
          <p:cNvSpPr>
            <a:spLocks noGrp="1"/>
          </p:cNvSpPr>
          <p:nvPr>
            <p:ph idx="1"/>
          </p:nvPr>
        </p:nvSpPr>
        <p:spPr/>
        <p:txBody>
          <a:bodyPr/>
          <a:lstStyle/>
          <a:p>
            <a:r>
              <a:rPr lang="en-US" altLang="en-US" sz="2400" smtClean="0">
                <a:effectLst/>
              </a:rPr>
              <a:t>Preventive Maintenance (PM) Document</a:t>
            </a:r>
          </a:p>
          <a:p>
            <a:pPr lvl="1"/>
            <a:r>
              <a:rPr lang="en-US" altLang="en-US" sz="2400" b="0" smtClean="0">
                <a:effectLst/>
              </a:rPr>
              <a:t>Prior to Qualification, a copy of the current annual PM document for each CMR scanner planned for use in the PVDOMICS trial, including serial number, must be submitted to the Imaging Core.  This satisfies American College of Radiology (ACR) recommendations and ensures the mechanical integrity of the imaging system.</a:t>
            </a:r>
          </a:p>
          <a:p>
            <a:pPr lvl="1"/>
            <a:r>
              <a:rPr lang="en-US" altLang="en-US" sz="2400" b="0" smtClean="0">
                <a:effectLst/>
              </a:rPr>
              <a:t>Sites must follow ACR Safe Practice Guidelines</a:t>
            </a:r>
          </a:p>
          <a:p>
            <a:pPr lvl="1"/>
            <a:endParaRPr lang="en-US" altLang="en-US" sz="2400" b="0" smtClean="0">
              <a:effectLst/>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257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Cardiac MRI Imaging Schedule</a:t>
            </a:r>
            <a:endParaRPr lang="en-US" dirty="0"/>
          </a:p>
        </p:txBody>
      </p:sp>
      <p:graphicFrame>
        <p:nvGraphicFramePr>
          <p:cNvPr id="6" name="Content Placeholder 5"/>
          <p:cNvGraphicFramePr>
            <a:graphicFrameLocks noGrp="1"/>
          </p:cNvGraphicFramePr>
          <p:nvPr>
            <p:ph idx="1"/>
          </p:nvPr>
        </p:nvGraphicFramePr>
        <p:xfrm>
          <a:off x="658813" y="2571750"/>
          <a:ext cx="7826375" cy="2152649"/>
        </p:xfrm>
        <a:graphic>
          <a:graphicData uri="http://schemas.openxmlformats.org/drawingml/2006/table">
            <a:tbl>
              <a:tblPr firstRow="1" bandRow="1">
                <a:tableStyleId>{5940675A-B579-460E-94D1-54222C63F5DA}</a:tableStyleId>
              </a:tblPr>
              <a:tblGrid>
                <a:gridCol w="2770187"/>
                <a:gridCol w="5056188"/>
              </a:tblGrid>
              <a:tr h="577733">
                <a:tc>
                  <a:txBody>
                    <a:bodyPr/>
                    <a:lstStyle/>
                    <a:p>
                      <a:r>
                        <a:rPr lang="en-US" sz="1800" b="1" dirty="0" smtClean="0"/>
                        <a:t>Imaging Visits</a:t>
                      </a:r>
                      <a:endParaRPr lang="en-US" sz="1800" b="1"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solidFill>
                      <a:srgbClr val="003399"/>
                    </a:solidFill>
                  </a:tcPr>
                </a:tc>
                <a:tc>
                  <a:txBody>
                    <a:bodyPr/>
                    <a:lstStyle/>
                    <a:p>
                      <a:r>
                        <a:rPr lang="en-US" sz="1800" b="1" dirty="0" smtClean="0"/>
                        <a:t>Description</a:t>
                      </a:r>
                      <a:endParaRPr lang="en-US" sz="1800" b="1" dirty="0"/>
                    </a:p>
                  </a:txBody>
                  <a:tcPr>
                    <a:lnL w="12700" cap="flat" cmpd="sng" algn="ctr">
                      <a:solidFill>
                        <a:schemeClr val="accent6"/>
                      </a:solidFill>
                      <a:prstDash val="solid"/>
                      <a:round/>
                      <a:headEnd type="none" w="med" len="med"/>
                      <a:tailEnd type="none" w="med" len="med"/>
                    </a:lnL>
                    <a:lnB w="12700" cap="flat" cmpd="sng" algn="ctr">
                      <a:solidFill>
                        <a:schemeClr val="accent6"/>
                      </a:solidFill>
                      <a:prstDash val="solid"/>
                      <a:round/>
                      <a:headEnd type="none" w="med" len="med"/>
                      <a:tailEnd type="none" w="med" len="med"/>
                    </a:lnB>
                    <a:solidFill>
                      <a:srgbClr val="003399"/>
                    </a:solidFill>
                  </a:tcPr>
                </a:tc>
              </a:tr>
              <a:tr h="997183">
                <a:tc>
                  <a:txBody>
                    <a:bodyPr/>
                    <a:lstStyle/>
                    <a:p>
                      <a:r>
                        <a:rPr lang="en-US" sz="1800" b="1" dirty="0" smtClean="0"/>
                        <a:t>Qualification</a:t>
                      </a:r>
                      <a:endParaRPr lang="en-US" sz="1800" b="1"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r>
                        <a:rPr lang="en-US" sz="1800" dirty="0" smtClean="0"/>
                        <a:t>Submit a qualification CMR to Cor</a:t>
                      </a:r>
                      <a:r>
                        <a:rPr lang="en-US" sz="1800" baseline="0" dirty="0" smtClean="0"/>
                        <a:t>e Lab before enrollment</a:t>
                      </a:r>
                      <a:endParaRPr lang="en-US" sz="1800" b="1" dirty="0"/>
                    </a:p>
                  </a:txBody>
                  <a:tcPr>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r>
              <a:tr h="577733">
                <a:tc>
                  <a:txBody>
                    <a:bodyPr/>
                    <a:lstStyle/>
                    <a:p>
                      <a:r>
                        <a:rPr lang="en-US" sz="1800" b="1" dirty="0" smtClean="0"/>
                        <a:t>Visit</a:t>
                      </a:r>
                      <a:endParaRPr lang="en-US" sz="1800" b="1"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r>
                        <a:rPr lang="en-US" sz="1800" dirty="0" smtClean="0"/>
                        <a:t>Baseline CMR</a:t>
                      </a:r>
                      <a:endParaRPr lang="en-US" sz="1800" b="1" dirty="0"/>
                    </a:p>
                  </a:txBody>
                  <a:tcPr>
                    <a:lnL w="12700" cap="flat" cmpd="sng" algn="ctr">
                      <a:solidFill>
                        <a:schemeClr val="accent6"/>
                      </a:solidFill>
                      <a:prstDash val="solid"/>
                      <a:round/>
                      <a:headEnd type="none" w="med" len="med"/>
                      <a:tailEnd type="none" w="med" len="med"/>
                    </a:lnL>
                    <a:lnT w="12700" cap="flat" cmpd="sng" algn="ctr">
                      <a:solidFill>
                        <a:schemeClr val="accent6"/>
                      </a:solidFill>
                      <a:prstDash val="solid"/>
                      <a:round/>
                      <a:headEnd type="none" w="med" len="med"/>
                      <a:tailEnd type="none" w="med" len="med"/>
                    </a:lnT>
                  </a:tcPr>
                </a:tc>
              </a:tr>
            </a:tbl>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1027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Cardiac MRI Qualification Process</a:t>
            </a:r>
            <a:endParaRPr lang="en-US" dirty="0"/>
          </a:p>
        </p:txBody>
      </p:sp>
      <p:sp>
        <p:nvSpPr>
          <p:cNvPr id="3" name="Content Placeholder 2"/>
          <p:cNvSpPr>
            <a:spLocks noGrp="1"/>
          </p:cNvSpPr>
          <p:nvPr>
            <p:ph idx="1"/>
          </p:nvPr>
        </p:nvSpPr>
        <p:spPr>
          <a:xfrm>
            <a:off x="658813" y="1976438"/>
            <a:ext cx="7826375" cy="4141787"/>
          </a:xfrm>
        </p:spPr>
        <p:txBody>
          <a:bodyPr/>
          <a:lstStyle/>
          <a:p>
            <a:pPr>
              <a:defRPr/>
            </a:pPr>
            <a:r>
              <a:rPr lang="en-US" sz="2400" dirty="0" smtClean="0">
                <a:effectLst/>
              </a:rPr>
              <a:t>Qualification Cardiac MRI (CMR)</a:t>
            </a:r>
          </a:p>
          <a:p>
            <a:pPr lvl="1">
              <a:defRPr/>
            </a:pPr>
            <a:r>
              <a:rPr lang="en-US" sz="2400" b="0" dirty="0" smtClean="0">
                <a:effectLst/>
              </a:rPr>
              <a:t>All sites will submit a de-identified sample of a recently performed CMR exam completed at their institution.</a:t>
            </a:r>
          </a:p>
          <a:p>
            <a:pPr lvl="1">
              <a:defRPr/>
            </a:pPr>
            <a:r>
              <a:rPr lang="en-US" sz="2400" b="0" dirty="0" smtClean="0">
                <a:effectLst/>
              </a:rPr>
              <a:t>The purpose of the qualification exam is to ensure viewer and analysis compatibility between the site and Core Lab prior to subject recruitment.</a:t>
            </a:r>
          </a:p>
          <a:p>
            <a:pPr marL="0" indent="0" algn="ctr">
              <a:buFontTx/>
              <a:buNone/>
              <a:defRPr/>
            </a:pPr>
            <a:r>
              <a:rPr lang="en-US" sz="2400" b="0" dirty="0">
                <a:solidFill>
                  <a:srgbClr val="FF0000"/>
                </a:solidFill>
                <a:effectLst/>
              </a:rPr>
              <a:t>The Qualification process must be completed prior to sites submitting CMR exams of enrolled subjects</a:t>
            </a:r>
          </a:p>
          <a:p>
            <a:pPr marL="0" indent="0">
              <a:buFontTx/>
              <a:buNone/>
              <a:defRPr/>
            </a:pPr>
            <a:endParaRPr lang="en-US" sz="2400" b="0" dirty="0" smtClean="0">
              <a:effectLst/>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3082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Cardiac MRI Qualification Process</a:t>
            </a:r>
            <a:endParaRPr lang="en-US" dirty="0"/>
          </a:p>
        </p:txBody>
      </p:sp>
      <p:sp>
        <p:nvSpPr>
          <p:cNvPr id="3" name="Content Placeholder 2"/>
          <p:cNvSpPr>
            <a:spLocks noGrp="1"/>
          </p:cNvSpPr>
          <p:nvPr>
            <p:ph idx="1"/>
          </p:nvPr>
        </p:nvSpPr>
        <p:spPr>
          <a:xfrm>
            <a:off x="658813" y="1676400"/>
            <a:ext cx="7826375" cy="4495800"/>
          </a:xfrm>
        </p:spPr>
        <p:txBody>
          <a:bodyPr/>
          <a:lstStyle/>
          <a:p>
            <a:pPr>
              <a:defRPr/>
            </a:pPr>
            <a:r>
              <a:rPr lang="en-US" sz="2000" dirty="0" smtClean="0">
                <a:solidFill>
                  <a:schemeClr val="tx1"/>
                </a:solidFill>
                <a:effectLst/>
              </a:rPr>
              <a:t> AG </a:t>
            </a:r>
            <a:r>
              <a:rPr lang="en-US" sz="2000" dirty="0" err="1" smtClean="0">
                <a:solidFill>
                  <a:schemeClr val="tx1"/>
                </a:solidFill>
                <a:effectLst/>
              </a:rPr>
              <a:t>Mednet</a:t>
            </a:r>
            <a:endParaRPr lang="en-US" sz="2000" dirty="0" smtClean="0">
              <a:solidFill>
                <a:schemeClr val="tx1"/>
              </a:solidFill>
              <a:effectLst/>
            </a:endParaRPr>
          </a:p>
          <a:p>
            <a:pPr lvl="1">
              <a:defRPr/>
            </a:pPr>
            <a:r>
              <a:rPr lang="en-US" sz="2000" b="0" dirty="0" smtClean="0">
                <a:solidFill>
                  <a:schemeClr val="tx1"/>
                </a:solidFill>
              </a:rPr>
              <a:t>Is the secure digital transfer service designated for this trial</a:t>
            </a:r>
          </a:p>
          <a:p>
            <a:pPr lvl="1">
              <a:defRPr/>
            </a:pPr>
            <a:r>
              <a:rPr lang="en-US" sz="2000" b="0" dirty="0" smtClean="0">
                <a:solidFill>
                  <a:schemeClr val="tx1"/>
                </a:solidFill>
              </a:rPr>
              <a:t>The electronic CMR data transmittal form will be completed prior to transfer of the qualification exam (or any exam) to the Imaging Core via AG Mednet.</a:t>
            </a:r>
            <a:endParaRPr lang="en-US" sz="2000" b="0" dirty="0">
              <a:solidFill>
                <a:schemeClr val="tx1"/>
              </a:solidFill>
            </a:endParaRPr>
          </a:p>
          <a:p>
            <a:pPr>
              <a:defRPr/>
            </a:pPr>
            <a:r>
              <a:rPr lang="en-US" sz="2000" dirty="0" smtClean="0">
                <a:solidFill>
                  <a:schemeClr val="tx1"/>
                </a:solidFill>
                <a:effectLst/>
              </a:rPr>
              <a:t>Qualification Status</a:t>
            </a:r>
          </a:p>
          <a:p>
            <a:pPr lvl="1">
              <a:defRPr/>
            </a:pPr>
            <a:r>
              <a:rPr lang="en-US" sz="2000" b="0" dirty="0" smtClean="0">
                <a:solidFill>
                  <a:schemeClr val="tx1"/>
                </a:solidFill>
              </a:rPr>
              <a:t>Site and Data Coordinating Center (DCC) will be notified of qualification status via email or fax</a:t>
            </a:r>
          </a:p>
          <a:p>
            <a:pPr>
              <a:defRPr/>
            </a:pPr>
            <a:r>
              <a:rPr lang="en-US" sz="2000" dirty="0" smtClean="0">
                <a:solidFill>
                  <a:schemeClr val="tx1"/>
                </a:solidFill>
                <a:effectLst/>
              </a:rPr>
              <a:t>Qualification Resubmission</a:t>
            </a:r>
          </a:p>
          <a:p>
            <a:pPr lvl="1">
              <a:defRPr/>
            </a:pPr>
            <a:r>
              <a:rPr lang="en-US" sz="2000" b="0" dirty="0" smtClean="0">
                <a:solidFill>
                  <a:schemeClr val="tx1"/>
                </a:solidFill>
              </a:rPr>
              <a:t>If the site does not qualify with the first submission, the Imaging Core will make recommendations for resubmission of another CMR Qualification study.</a:t>
            </a:r>
            <a:endParaRPr lang="en-US" sz="2000" b="0" dirty="0" smtClean="0">
              <a:solidFill>
                <a:srgbClr val="FF0000"/>
              </a:solidFill>
              <a:effectLst>
                <a:outerShdw blurRad="38100" dist="38100" dir="2700000" algn="tl">
                  <a:srgbClr val="919191"/>
                </a:outerShdw>
              </a:effectLst>
            </a:endParaRPr>
          </a:p>
          <a:p>
            <a:pPr>
              <a:defRPr/>
            </a:pPr>
            <a:endParaRPr lang="en-US" sz="2000" b="0" dirty="0">
              <a:solidFill>
                <a:schemeClr val="tx1"/>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2851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Cardiac MRI Quality Control</a:t>
            </a:r>
            <a:endParaRPr lang="en-US" dirty="0"/>
          </a:p>
        </p:txBody>
      </p:sp>
      <p:sp>
        <p:nvSpPr>
          <p:cNvPr id="3" name="Content Placeholder 2"/>
          <p:cNvSpPr>
            <a:spLocks noGrp="1"/>
          </p:cNvSpPr>
          <p:nvPr>
            <p:ph idx="1"/>
          </p:nvPr>
        </p:nvSpPr>
        <p:spPr>
          <a:xfrm>
            <a:off x="658813" y="1828800"/>
            <a:ext cx="7826375" cy="4419600"/>
          </a:xfrm>
        </p:spPr>
        <p:txBody>
          <a:bodyPr/>
          <a:lstStyle/>
          <a:p>
            <a:pPr>
              <a:defRPr/>
            </a:pPr>
            <a:r>
              <a:rPr lang="en-US" sz="2000" dirty="0" smtClean="0">
                <a:effectLst/>
              </a:rPr>
              <a:t>CMR Critique</a:t>
            </a:r>
          </a:p>
          <a:p>
            <a:pPr lvl="1">
              <a:defRPr/>
            </a:pPr>
            <a:r>
              <a:rPr lang="en-US" sz="2000" b="0" dirty="0" smtClean="0">
                <a:effectLst/>
              </a:rPr>
              <a:t>CMR images will be monitored for quality and adherence to the PVDOMICS imaging protocol.</a:t>
            </a:r>
          </a:p>
          <a:p>
            <a:pPr lvl="1">
              <a:defRPr/>
            </a:pPr>
            <a:r>
              <a:rPr lang="en-US" sz="2000" b="0" dirty="0" smtClean="0">
                <a:effectLst/>
              </a:rPr>
              <a:t>The Imaging Core will provide feedback in the form of a critique to sites and the DCC via email for each CMR submitted.</a:t>
            </a:r>
          </a:p>
          <a:p>
            <a:pPr lvl="1">
              <a:defRPr/>
            </a:pPr>
            <a:r>
              <a:rPr lang="en-US" sz="2000" b="0" dirty="0" smtClean="0">
                <a:effectLst/>
              </a:rPr>
              <a:t>The critique should be shared with the technologist performing the CMR exam to ensure the acquisition of research quality data and to help prevent the possibility of missing data.</a:t>
            </a:r>
          </a:p>
          <a:p>
            <a:pPr lvl="1">
              <a:defRPr/>
            </a:pPr>
            <a:r>
              <a:rPr lang="en-US" sz="2000" b="0" dirty="0" smtClean="0">
                <a:effectLst/>
              </a:rPr>
              <a:t>The critique is a tool intended to standardize the collection of research quality data and to capture mistakes, if any, before they are repeated.</a:t>
            </a:r>
          </a:p>
          <a:p>
            <a:pPr marL="488950" lvl="1" indent="0">
              <a:buFont typeface="Arial" panose="020B0604020202020204" pitchFamily="34" charset="0"/>
              <a:buNone/>
              <a:defRPr/>
            </a:pPr>
            <a:endParaRPr lang="en-US" sz="2000" b="0" dirty="0" smtClean="0">
              <a:effectLst/>
            </a:endParaRPr>
          </a:p>
          <a:p>
            <a:pPr>
              <a:defRPr/>
            </a:pPr>
            <a:endParaRPr lang="en-US" sz="2000" b="0" dirty="0" smtClean="0">
              <a:effectLst/>
            </a:endParaRPr>
          </a:p>
          <a:p>
            <a:pPr lvl="1">
              <a:defRPr/>
            </a:pPr>
            <a:endParaRPr lang="en-US" sz="2000" b="0" dirty="0">
              <a:effectLst/>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3311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Cardiac MRI Status Reports</a:t>
            </a:r>
            <a:endParaRPr lang="en-US" dirty="0"/>
          </a:p>
        </p:txBody>
      </p:sp>
      <p:sp>
        <p:nvSpPr>
          <p:cNvPr id="24579" name="Content Placeholder 2"/>
          <p:cNvSpPr>
            <a:spLocks noGrp="1"/>
          </p:cNvSpPr>
          <p:nvPr>
            <p:ph idx="1"/>
          </p:nvPr>
        </p:nvSpPr>
        <p:spPr/>
        <p:txBody>
          <a:bodyPr/>
          <a:lstStyle/>
          <a:p>
            <a:r>
              <a:rPr lang="en-US" altLang="en-US" sz="2400" smtClean="0">
                <a:effectLst/>
              </a:rPr>
              <a:t>Reports </a:t>
            </a:r>
          </a:p>
          <a:p>
            <a:pPr lvl="1"/>
            <a:r>
              <a:rPr lang="en-US" altLang="en-US" sz="2400" b="0" smtClean="0">
                <a:effectLst/>
              </a:rPr>
              <a:t>Inventory/Quality </a:t>
            </a:r>
          </a:p>
          <a:p>
            <a:pPr lvl="1"/>
            <a:r>
              <a:rPr lang="en-US" altLang="en-US" sz="2400" b="0" smtClean="0">
                <a:effectLst/>
              </a:rPr>
              <a:t>Incomplete Cases </a:t>
            </a:r>
          </a:p>
          <a:p>
            <a:pPr lvl="1"/>
            <a:r>
              <a:rPr lang="en-US" altLang="en-US" sz="2400" b="0" smtClean="0">
                <a:effectLst/>
              </a:rPr>
              <a:t>Comprehensive Data Clarification </a:t>
            </a:r>
          </a:p>
          <a:p>
            <a:pPr lvl="1"/>
            <a:r>
              <a:rPr lang="en-US" altLang="en-US" sz="2400" b="0" smtClean="0">
                <a:effectLst/>
              </a:rPr>
              <a:t>Outstanding Data Clarifications</a:t>
            </a:r>
          </a:p>
          <a:p>
            <a:r>
              <a:rPr lang="en-US" altLang="en-US" sz="2400" smtClean="0">
                <a:effectLst/>
              </a:rPr>
              <a:t>Report Distribution</a:t>
            </a:r>
          </a:p>
          <a:p>
            <a:pPr lvl="1"/>
            <a:r>
              <a:rPr lang="en-US" altLang="en-US" sz="2400" b="0" smtClean="0">
                <a:effectLst/>
              </a:rPr>
              <a:t>Designated sponsor personnel</a:t>
            </a:r>
          </a:p>
          <a:p>
            <a:pPr lvl="1"/>
            <a:r>
              <a:rPr lang="en-US" altLang="en-US" sz="2400" b="0" smtClean="0">
                <a:effectLst/>
              </a:rPr>
              <a:t>Frequency of distribution determined by sponsor</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2512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Anonymization Process</a:t>
            </a:r>
            <a:endParaRPr lang="en-US" dirty="0"/>
          </a:p>
        </p:txBody>
      </p:sp>
      <p:sp>
        <p:nvSpPr>
          <p:cNvPr id="26627" name="Content Placeholder 2"/>
          <p:cNvSpPr>
            <a:spLocks noGrp="1"/>
          </p:cNvSpPr>
          <p:nvPr>
            <p:ph idx="1"/>
          </p:nvPr>
        </p:nvSpPr>
        <p:spPr/>
        <p:txBody>
          <a:bodyPr/>
          <a:lstStyle/>
          <a:p>
            <a:r>
              <a:rPr lang="en-US" altLang="en-US" sz="2400" b="0" smtClean="0">
                <a:effectLst/>
              </a:rPr>
              <a:t>Secure study assigned subject ID from site coordinator.</a:t>
            </a:r>
          </a:p>
          <a:p>
            <a:r>
              <a:rPr lang="en-US" altLang="en-US" sz="2400" b="0" smtClean="0">
                <a:effectLst/>
              </a:rPr>
              <a:t>For purposes of confidentiality and to remain compliant with Health Insurance Portability and Accountability Act (HIPAA), all references to a specific subject must be made using the entire Subject ID.</a:t>
            </a:r>
          </a:p>
          <a:p>
            <a:r>
              <a:rPr lang="en-US" altLang="en-US" sz="2400" b="0" smtClean="0">
                <a:solidFill>
                  <a:srgbClr val="FF0000"/>
                </a:solidFill>
                <a:effectLst/>
              </a:rPr>
              <a:t>Site is responsible for correctly de-identifying clinical exams with the correct study assigned Subject ID within the AG Mednet application.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215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Digital Image Transfer  </a:t>
            </a:r>
            <a:br>
              <a:rPr lang="en-US" dirty="0" smtClean="0"/>
            </a:br>
            <a:r>
              <a:rPr lang="en-US" dirty="0" smtClean="0"/>
              <a:t>AG Mednet</a:t>
            </a:r>
            <a:endParaRPr lang="en-US" dirty="0"/>
          </a:p>
        </p:txBody>
      </p:sp>
      <p:sp>
        <p:nvSpPr>
          <p:cNvPr id="28675" name="Content Placeholder 2"/>
          <p:cNvSpPr>
            <a:spLocks noGrp="1"/>
          </p:cNvSpPr>
          <p:nvPr>
            <p:ph idx="1"/>
          </p:nvPr>
        </p:nvSpPr>
        <p:spPr>
          <a:xfrm>
            <a:off x="658813" y="1600200"/>
            <a:ext cx="7826375" cy="4724400"/>
          </a:xfrm>
        </p:spPr>
        <p:txBody>
          <a:bodyPr/>
          <a:lstStyle/>
          <a:p>
            <a:r>
              <a:rPr lang="en-US" altLang="en-US" sz="2000" b="0" smtClean="0">
                <a:effectLst/>
              </a:rPr>
              <a:t>AG Mednet is a web-based diagnostic imaging network, enabling sites to send diagnostic image exams electronically and securely to the Imaging Core Lab.</a:t>
            </a:r>
          </a:p>
          <a:p>
            <a:pPr lvl="1"/>
            <a:r>
              <a:rPr lang="en-US" altLang="en-US" sz="2000" b="0" smtClean="0">
                <a:effectLst/>
              </a:rPr>
              <a:t>AG Mednet will provide tools and training to anonymize exams, complete transmittal forms electronically and complete other trial specific tasks.</a:t>
            </a:r>
          </a:p>
          <a:p>
            <a:r>
              <a:rPr lang="en-US" altLang="en-US" sz="2000" b="0" smtClean="0">
                <a:effectLst/>
              </a:rPr>
              <a:t>Download the Cardiac MRI Transmittal Form #251 from the QHS website (</a:t>
            </a:r>
            <a:r>
              <a:rPr lang="en-US" altLang="en-US" sz="2000" b="0" u="sng" smtClean="0">
                <a:effectLst/>
                <a:hlinkClick r:id="rId5"/>
              </a:rPr>
              <a:t>http://qhsapps.ccf.org/pvdomics/</a:t>
            </a:r>
            <a:r>
              <a:rPr lang="en-US" altLang="en-US" sz="2000" b="0" u="sng" smtClean="0">
                <a:effectLst/>
              </a:rPr>
              <a:t>)</a:t>
            </a:r>
            <a:r>
              <a:rPr lang="en-US" altLang="en-US" sz="2000" b="0" smtClean="0">
                <a:effectLst/>
              </a:rPr>
              <a:t>. The site </a:t>
            </a:r>
            <a:r>
              <a:rPr lang="en-US" altLang="en-US" sz="2000" b="0" smtClean="0">
                <a:solidFill>
                  <a:srgbClr val="00B050"/>
                </a:solidFill>
                <a:effectLst/>
              </a:rPr>
              <a:t>technologist</a:t>
            </a:r>
            <a:r>
              <a:rPr lang="en-US" altLang="en-US" sz="2000" b="0" smtClean="0">
                <a:effectLst/>
              </a:rPr>
              <a:t> is responsible for sections 6 through 20; the remaining fields are the </a:t>
            </a:r>
            <a:r>
              <a:rPr lang="en-US" altLang="en-US" sz="2000" b="0" smtClean="0">
                <a:solidFill>
                  <a:srgbClr val="FF0000"/>
                </a:solidFill>
                <a:effectLst/>
              </a:rPr>
              <a:t>coordinator’s</a:t>
            </a:r>
            <a:r>
              <a:rPr lang="en-US" altLang="en-US" sz="2000" b="0" smtClean="0">
                <a:effectLst/>
              </a:rPr>
              <a:t> responsibility. Completion of this hard copy data transmittal form will aid in the completion of the AG Mednet Electronic Data Transmittal Form prior to exam upload.</a:t>
            </a:r>
          </a:p>
          <a:p>
            <a:r>
              <a:rPr lang="en-US" altLang="en-US" sz="2000" b="0" smtClean="0">
                <a:solidFill>
                  <a:srgbClr val="FF0000"/>
                </a:solidFill>
                <a:effectLst/>
              </a:rPr>
              <a:t>Please transfer exams as they are collected. </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p:transition spd="slow" advTm="258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Data Transmittal Form: MRI</a:t>
            </a:r>
            <a:endParaRPr lang="en-US" dirty="0"/>
          </a:p>
        </p:txBody>
      </p:sp>
      <p:sp>
        <p:nvSpPr>
          <p:cNvPr id="30723" name="Content Placeholder 2"/>
          <p:cNvSpPr>
            <a:spLocks noGrp="1"/>
          </p:cNvSpPr>
          <p:nvPr>
            <p:ph idx="1"/>
          </p:nvPr>
        </p:nvSpPr>
        <p:spPr>
          <a:xfrm>
            <a:off x="609600" y="6180138"/>
            <a:ext cx="7864475" cy="449262"/>
          </a:xfrm>
        </p:spPr>
        <p:txBody>
          <a:bodyPr/>
          <a:lstStyle/>
          <a:p>
            <a:pPr marL="0" indent="0" algn="ctr">
              <a:buFontTx/>
              <a:buNone/>
            </a:pPr>
            <a:r>
              <a:rPr lang="en-US" altLang="en-US" sz="1600" b="0" smtClean="0">
                <a:solidFill>
                  <a:schemeClr val="tx1"/>
                </a:solidFill>
                <a:effectLst/>
              </a:rPr>
              <a:t>Sites will enter required demographic data in electronic transfer system</a:t>
            </a:r>
          </a:p>
        </p:txBody>
      </p:sp>
      <p:pic>
        <p:nvPicPr>
          <p:cNvPr id="3072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b="7208"/>
          <a:stretch>
            <a:fillRect/>
          </a:stretch>
        </p:blipFill>
        <p:spPr bwMode="auto">
          <a:xfrm>
            <a:off x="685800" y="1219200"/>
            <a:ext cx="3843338" cy="4902200"/>
          </a:xfrm>
          <a:prstGeom prst="rect">
            <a:avLst/>
          </a:prstGeom>
          <a:noFill/>
          <a:ln w="12700">
            <a:solidFill>
              <a:srgbClr val="003399"/>
            </a:solidFill>
            <a:miter lim="800000"/>
            <a:headEnd/>
            <a:tailEnd/>
          </a:ln>
          <a:extLst>
            <a:ext uri="{909E8E84-426E-40DD-AFC4-6F175D3DCCD1}">
              <a14:hiddenFill xmlns:a14="http://schemas.microsoft.com/office/drawing/2010/main">
                <a:solidFill>
                  <a:srgbClr val="FFFFFF"/>
                </a:solidFill>
              </a14:hiddenFill>
            </a:ext>
          </a:extLst>
        </p:spPr>
      </p:pic>
      <p:pic>
        <p:nvPicPr>
          <p:cNvPr id="3072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l="-603" b="7426"/>
          <a:stretch>
            <a:fillRect/>
          </a:stretch>
        </p:blipFill>
        <p:spPr bwMode="auto">
          <a:xfrm>
            <a:off x="4602163" y="1219200"/>
            <a:ext cx="3856037" cy="4902200"/>
          </a:xfrm>
          <a:prstGeom prst="rect">
            <a:avLst/>
          </a:prstGeom>
          <a:noFill/>
          <a:ln w="12700">
            <a:solidFill>
              <a:srgbClr val="003399"/>
            </a:solidFill>
            <a:miter lim="800000"/>
            <a:headEnd/>
            <a:tailEnd/>
          </a:ln>
          <a:extLst>
            <a:ext uri="{909E8E84-426E-40DD-AFC4-6F175D3DCCD1}">
              <a14:hiddenFill xmlns:a14="http://schemas.microsoft.com/office/drawing/2010/main">
                <a:solidFill>
                  <a:srgbClr val="FFFFFF"/>
                </a:solidFill>
              </a14:hiddenFill>
            </a:ext>
          </a:extLst>
        </p:spPr>
      </p:pic>
      <p:sp>
        <p:nvSpPr>
          <p:cNvPr id="7" name="Oval 6"/>
          <p:cNvSpPr/>
          <p:nvPr/>
        </p:nvSpPr>
        <p:spPr>
          <a:xfrm>
            <a:off x="1066800" y="3124200"/>
            <a:ext cx="1600200" cy="3048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1066800" y="2133600"/>
            <a:ext cx="1600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a:xfrm>
            <a:off x="4876800" y="4267200"/>
            <a:ext cx="3352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p:transition spd="slow" advTm="1441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Archival Instructions</a:t>
            </a:r>
            <a:endParaRPr lang="en-US" dirty="0"/>
          </a:p>
        </p:txBody>
      </p:sp>
      <p:sp>
        <p:nvSpPr>
          <p:cNvPr id="32771" name="Content Placeholder 2"/>
          <p:cNvSpPr>
            <a:spLocks noGrp="1"/>
          </p:cNvSpPr>
          <p:nvPr>
            <p:ph idx="1"/>
          </p:nvPr>
        </p:nvSpPr>
        <p:spPr>
          <a:xfrm>
            <a:off x="533400" y="1905000"/>
            <a:ext cx="8153400" cy="4156075"/>
          </a:xfrm>
        </p:spPr>
        <p:txBody>
          <a:bodyPr/>
          <a:lstStyle/>
          <a:p>
            <a:r>
              <a:rPr lang="en-US" altLang="en-US" sz="2400" b="0" smtClean="0">
                <a:effectLst/>
              </a:rPr>
              <a:t>Complete the electronic Data Transmittal Form carefully and completely.  This is treated as a source document and is subject to audit by regulatory authorities.</a:t>
            </a:r>
          </a:p>
          <a:p>
            <a:r>
              <a:rPr lang="en-US" altLang="en-US" sz="2400" b="0" smtClean="0">
                <a:effectLst/>
              </a:rPr>
              <a:t>Archive the cardiac MRI scan to digital media (CD/DVD) immediately from the imaging system used to acquire the images prior to archiving to Picture Archiving and Communication System (PACS).</a:t>
            </a:r>
          </a:p>
          <a:p>
            <a:pPr lvl="1"/>
            <a:r>
              <a:rPr lang="en-US" altLang="en-US" sz="2400" b="0" smtClean="0">
                <a:effectLst/>
              </a:rPr>
              <a:t>Make one copy of each CMR exam per disc and upload from this media to the AG Mednet website location.  Retain disc copy of exam with site records.</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3530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CMR Data Clarification Process</a:t>
            </a:r>
            <a:endParaRPr lang="en-US" dirty="0"/>
          </a:p>
        </p:txBody>
      </p:sp>
      <p:sp>
        <p:nvSpPr>
          <p:cNvPr id="34819" name="Content Placeholder 2"/>
          <p:cNvSpPr>
            <a:spLocks noGrp="1"/>
          </p:cNvSpPr>
          <p:nvPr>
            <p:ph idx="1"/>
          </p:nvPr>
        </p:nvSpPr>
        <p:spPr>
          <a:xfrm>
            <a:off x="609600" y="1752600"/>
            <a:ext cx="8104188" cy="4495800"/>
          </a:xfrm>
        </p:spPr>
        <p:txBody>
          <a:bodyPr/>
          <a:lstStyle/>
          <a:p>
            <a:r>
              <a:rPr lang="en-US" altLang="en-US" sz="2400" smtClean="0">
                <a:effectLst/>
              </a:rPr>
              <a:t>Query Notification</a:t>
            </a:r>
          </a:p>
          <a:p>
            <a:pPr lvl="1"/>
            <a:r>
              <a:rPr lang="en-US" altLang="en-US" sz="2400" b="0" smtClean="0">
                <a:effectLst/>
              </a:rPr>
              <a:t>The study coordinator or designee and the sponsor will receive an email from the Imaging Core asking for resolution of any issues discovered during the quality control (QC) process.  Prompt response is required form the site coordinator.</a:t>
            </a:r>
          </a:p>
          <a:p>
            <a:pPr lvl="1"/>
            <a:r>
              <a:rPr lang="en-US" altLang="en-US" sz="2400" b="0" smtClean="0">
                <a:effectLst/>
              </a:rPr>
              <a:t>Query Data Tracking Form</a:t>
            </a:r>
          </a:p>
          <a:p>
            <a:pPr lvl="2"/>
            <a:r>
              <a:rPr lang="en-US" altLang="en-US" sz="2400" b="0" smtClean="0">
                <a:effectLst/>
              </a:rPr>
              <a:t>Review the variable name, reported value and  comments/suggestions</a:t>
            </a:r>
          </a:p>
          <a:p>
            <a:pPr lvl="2"/>
            <a:r>
              <a:rPr lang="en-US" altLang="en-US" sz="2400" b="0" smtClean="0">
                <a:effectLst/>
              </a:rPr>
              <a:t>Record the corrected information in the resolution box</a:t>
            </a:r>
          </a:p>
          <a:p>
            <a:pPr lvl="2"/>
            <a:endParaRPr lang="en-US" altLang="en-US" sz="2400" b="0" smtClean="0">
              <a:effectLst/>
            </a:endParaRPr>
          </a:p>
          <a:p>
            <a:pPr lvl="2"/>
            <a:endParaRPr lang="en-US" altLang="en-US" sz="2400" b="0" smtClean="0">
              <a:effectLst/>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2770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CMR Data Clarification Process Continued</a:t>
            </a:r>
            <a:endParaRPr lang="en-US" dirty="0"/>
          </a:p>
        </p:txBody>
      </p:sp>
      <p:sp>
        <p:nvSpPr>
          <p:cNvPr id="3" name="Content Placeholder 2"/>
          <p:cNvSpPr>
            <a:spLocks noGrp="1"/>
          </p:cNvSpPr>
          <p:nvPr>
            <p:ph idx="1"/>
          </p:nvPr>
        </p:nvSpPr>
        <p:spPr>
          <a:xfrm>
            <a:off x="641350" y="1743075"/>
            <a:ext cx="8121650" cy="4886325"/>
          </a:xfrm>
        </p:spPr>
        <p:txBody>
          <a:bodyPr/>
          <a:lstStyle/>
          <a:p>
            <a:pPr lvl="1">
              <a:defRPr/>
            </a:pPr>
            <a:r>
              <a:rPr lang="en-US" sz="2200" dirty="0" smtClean="0">
                <a:effectLst/>
              </a:rPr>
              <a:t>Media Queries</a:t>
            </a:r>
          </a:p>
          <a:p>
            <a:pPr lvl="2">
              <a:defRPr/>
            </a:pPr>
            <a:r>
              <a:rPr lang="en-US" sz="2000" b="0" dirty="0" smtClean="0">
                <a:effectLst/>
              </a:rPr>
              <a:t>Review the issue and comments/suggestions</a:t>
            </a:r>
          </a:p>
          <a:p>
            <a:pPr lvl="2">
              <a:defRPr/>
            </a:pPr>
            <a:r>
              <a:rPr lang="en-US" sz="2000" b="0" dirty="0" smtClean="0">
                <a:effectLst/>
              </a:rPr>
              <a:t>Record the corrected information and/or comments of   action taken (Example:  Sent Imaging Core new images  via AG Mednet)</a:t>
            </a:r>
          </a:p>
          <a:p>
            <a:pPr marL="1193800" lvl="2" indent="-219075">
              <a:defRPr/>
            </a:pPr>
            <a:r>
              <a:rPr lang="en-US" sz="2000" b="0" dirty="0">
                <a:effectLst/>
              </a:rPr>
              <a:t>Please print your name, sign and date (DD/MMM/YYYY) in the space provided.  The Core Lab will not consider corrections recorded on the DCF unless signed and dated by site personnel completing the form.  A signature indicates agreement that the data should be </a:t>
            </a:r>
            <a:r>
              <a:rPr lang="en-US" sz="2000" b="0" dirty="0" smtClean="0">
                <a:effectLst/>
              </a:rPr>
              <a:t>changed as </a:t>
            </a:r>
            <a:r>
              <a:rPr lang="en-US" sz="2000" b="0" dirty="0">
                <a:effectLst/>
              </a:rPr>
              <a:t>indicated on the </a:t>
            </a:r>
            <a:r>
              <a:rPr lang="en-US" sz="2000" b="0" dirty="0" smtClean="0">
                <a:effectLst/>
              </a:rPr>
              <a:t>DCF.</a:t>
            </a:r>
          </a:p>
          <a:p>
            <a:pPr lvl="1">
              <a:defRPr/>
            </a:pPr>
            <a:r>
              <a:rPr lang="en-US" sz="2000" dirty="0" smtClean="0">
                <a:effectLst/>
              </a:rPr>
              <a:t>Questions ?</a:t>
            </a:r>
          </a:p>
          <a:p>
            <a:pPr lvl="2">
              <a:defRPr/>
            </a:pPr>
            <a:r>
              <a:rPr lang="en-US" sz="2000" b="0" dirty="0" smtClean="0">
                <a:effectLst/>
              </a:rPr>
              <a:t>Contact an Imaging Core Team Member for assistance</a:t>
            </a:r>
          </a:p>
          <a:p>
            <a:pPr marL="550863" lvl="1" indent="0">
              <a:buFont typeface="Arial" panose="020B0604020202020204" pitchFamily="34" charset="0"/>
              <a:buNone/>
              <a:defRPr/>
            </a:pPr>
            <a:endParaRPr lang="en-US" sz="1800" b="0" dirty="0" smtClean="0">
              <a:effectLst/>
            </a:endParaRPr>
          </a:p>
          <a:p>
            <a:pPr marL="550863" lvl="1" indent="0">
              <a:buFont typeface="Arial" panose="020B0604020202020204" pitchFamily="34" charset="0"/>
              <a:buNone/>
              <a:defRPr/>
            </a:pPr>
            <a:endParaRPr lang="en-US" sz="1800" b="0" dirty="0" smtClean="0">
              <a:effectLst/>
            </a:endParaRPr>
          </a:p>
          <a:p>
            <a:pPr marL="977900" lvl="2" indent="0">
              <a:buFontTx/>
              <a:buNone/>
              <a:defRPr/>
            </a:pPr>
            <a:endParaRPr lang="en-US" sz="1800" b="0" dirty="0">
              <a:effectLst/>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105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CMR Data Clarification Process </a:t>
            </a:r>
            <a:r>
              <a:rPr lang="en-US" dirty="0" err="1" smtClean="0"/>
              <a:t>Con’t</a:t>
            </a:r>
            <a:endParaRPr lang="en-US" dirty="0"/>
          </a:p>
        </p:txBody>
      </p:sp>
      <p:sp>
        <p:nvSpPr>
          <p:cNvPr id="38915" name="Content Placeholder 2"/>
          <p:cNvSpPr>
            <a:spLocks noGrp="1"/>
          </p:cNvSpPr>
          <p:nvPr>
            <p:ph idx="1"/>
          </p:nvPr>
        </p:nvSpPr>
        <p:spPr>
          <a:xfrm>
            <a:off x="658813" y="1927225"/>
            <a:ext cx="7826375" cy="4191000"/>
          </a:xfrm>
        </p:spPr>
        <p:txBody>
          <a:bodyPr/>
          <a:lstStyle/>
          <a:p>
            <a:r>
              <a:rPr lang="en-US" altLang="en-US" sz="2400" smtClean="0">
                <a:effectLst/>
              </a:rPr>
              <a:t>Resolution and Return of DCF</a:t>
            </a:r>
          </a:p>
          <a:p>
            <a:pPr lvl="1"/>
            <a:r>
              <a:rPr lang="en-US" altLang="en-US" sz="2400" b="0" smtClean="0">
                <a:effectLst/>
              </a:rPr>
              <a:t>The study center contact person must fax the completed DCF to the Imaging Core within five business days at 1-216-445-4419.  The study center will keep a copy of the DCF with corresponding study files.</a:t>
            </a:r>
          </a:p>
          <a:p>
            <a:r>
              <a:rPr lang="en-US" altLang="en-US" sz="2400" smtClean="0">
                <a:effectLst/>
              </a:rPr>
              <a:t>Unresolved Query Process</a:t>
            </a:r>
          </a:p>
          <a:p>
            <a:pPr lvl="1"/>
            <a:r>
              <a:rPr lang="en-US" altLang="en-US" sz="2400" b="0" smtClean="0">
                <a:effectLst/>
              </a:rPr>
              <a:t>If the Imaging Core does not receive the faxed resolution, a follow up email will be sent to the site study coordinator, and the DCC will be copied, for immediate attention/resolution of the DCF.</a:t>
            </a:r>
          </a:p>
          <a:p>
            <a:pPr lvl="1"/>
            <a:endParaRPr lang="en-US" altLang="en-US" sz="2400" b="0" smtClean="0">
              <a:effectLst/>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168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Replacement/Inactivation Process</a:t>
            </a:r>
            <a:endParaRPr lang="en-US" dirty="0"/>
          </a:p>
        </p:txBody>
      </p:sp>
      <p:sp>
        <p:nvSpPr>
          <p:cNvPr id="40963" name="Content Placeholder 2"/>
          <p:cNvSpPr>
            <a:spLocks noGrp="1"/>
          </p:cNvSpPr>
          <p:nvPr>
            <p:ph idx="1"/>
          </p:nvPr>
        </p:nvSpPr>
        <p:spPr>
          <a:xfrm>
            <a:off x="658813" y="1676400"/>
            <a:ext cx="7826375" cy="4156075"/>
          </a:xfrm>
        </p:spPr>
        <p:txBody>
          <a:bodyPr/>
          <a:lstStyle/>
          <a:p>
            <a:r>
              <a:rPr lang="en-US" altLang="en-US" sz="2400" b="0" smtClean="0">
                <a:effectLst/>
              </a:rPr>
              <a:t>Imaging Core will initiate query to both site and DCC asking for clarification.  Imaging Core will not process clarification received from site until sponsor (DCC) verifies the accuracy with signature on inactivation form.</a:t>
            </a:r>
          </a:p>
          <a:p>
            <a:pPr lvl="1"/>
            <a:r>
              <a:rPr lang="en-US" altLang="en-US" sz="2400" b="0" smtClean="0">
                <a:effectLst/>
              </a:rPr>
              <a:t>Site monitor or designee will verify the date and subject ID on the Inventory/Quality Report to ensure accuracy.</a:t>
            </a:r>
          </a:p>
          <a:p>
            <a:pPr lvl="1"/>
            <a:r>
              <a:rPr lang="en-US" altLang="en-US" sz="2400" b="0" smtClean="0">
                <a:effectLst/>
              </a:rPr>
              <a:t>Imaging Core will update the Inventory/Quality Report, PACS system and C5Research Clinical Data Management.</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5338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CMR Contraindications</a:t>
            </a:r>
            <a:endParaRPr lang="en-US" dirty="0"/>
          </a:p>
        </p:txBody>
      </p:sp>
      <p:sp>
        <p:nvSpPr>
          <p:cNvPr id="43011" name="Content Placeholder 2"/>
          <p:cNvSpPr>
            <a:spLocks noGrp="1"/>
          </p:cNvSpPr>
          <p:nvPr>
            <p:ph sz="half" idx="1"/>
          </p:nvPr>
        </p:nvSpPr>
        <p:spPr>
          <a:xfrm>
            <a:off x="658813" y="1295400"/>
            <a:ext cx="3836987" cy="5181600"/>
          </a:xfrm>
        </p:spPr>
        <p:txBody>
          <a:bodyPr/>
          <a:lstStyle/>
          <a:p>
            <a:r>
              <a:rPr lang="en-US" altLang="en-US" sz="1800" b="0" smtClean="0">
                <a:effectLst/>
              </a:rPr>
              <a:t>Heart rate &gt; 120</a:t>
            </a:r>
          </a:p>
          <a:p>
            <a:r>
              <a:rPr lang="en-US" altLang="en-US" sz="1800" b="0" smtClean="0">
                <a:effectLst/>
              </a:rPr>
              <a:t>Atrial fibrillation or irregular heart rate due to frequent ectopy</a:t>
            </a:r>
          </a:p>
          <a:p>
            <a:r>
              <a:rPr lang="en-US" altLang="en-US" sz="1800" b="0" smtClean="0">
                <a:effectLst/>
              </a:rPr>
              <a:t>Brain aneurysm clips or vascular clips (titanium or titanium alloy are acceptable)</a:t>
            </a:r>
          </a:p>
          <a:p>
            <a:r>
              <a:rPr lang="en-US" altLang="en-US" sz="1800" b="0" smtClean="0">
                <a:effectLst/>
              </a:rPr>
              <a:t>Cochlear implants</a:t>
            </a:r>
          </a:p>
          <a:p>
            <a:r>
              <a:rPr lang="en-US" altLang="en-US" sz="1800" b="0" smtClean="0">
                <a:effectLst/>
              </a:rPr>
              <a:t>PPM/ICD</a:t>
            </a:r>
          </a:p>
          <a:p>
            <a:r>
              <a:rPr lang="en-US" altLang="en-US" sz="1800" b="0" smtClean="0">
                <a:effectLst/>
              </a:rPr>
              <a:t>Insulin pumps</a:t>
            </a:r>
          </a:p>
          <a:p>
            <a:r>
              <a:rPr lang="en-US" altLang="en-US" sz="1800" b="0" smtClean="0">
                <a:effectLst/>
              </a:rPr>
              <a:t>Any metallic fragment or foreign body (metal shrapnel or bullets)</a:t>
            </a:r>
          </a:p>
          <a:p>
            <a:r>
              <a:rPr lang="en-US" altLang="en-US" sz="1800" b="0" smtClean="0">
                <a:effectLst/>
              </a:rPr>
              <a:t>Pregnant women</a:t>
            </a:r>
          </a:p>
          <a:p>
            <a:r>
              <a:rPr lang="en-US" altLang="en-US" sz="1800" b="0" smtClean="0">
                <a:solidFill>
                  <a:schemeClr val="tx1"/>
                </a:solidFill>
                <a:effectLst/>
              </a:rPr>
              <a:t>Breast tissue expanders</a:t>
            </a:r>
          </a:p>
          <a:p>
            <a:r>
              <a:rPr lang="en-US" altLang="en-US" sz="1800" b="0" smtClean="0">
                <a:solidFill>
                  <a:schemeClr val="tx1"/>
                </a:solidFill>
                <a:effectLst/>
              </a:rPr>
              <a:t>Aortic stent grafts</a:t>
            </a:r>
          </a:p>
          <a:p>
            <a:endParaRPr lang="en-US" altLang="en-US" sz="1800" b="0" smtClean="0">
              <a:solidFill>
                <a:schemeClr val="tx1"/>
              </a:solidFill>
              <a:effectLst/>
            </a:endParaRPr>
          </a:p>
          <a:p>
            <a:endParaRPr lang="en-US" altLang="en-US" sz="1800" b="0" smtClean="0">
              <a:effectLst/>
            </a:endParaRPr>
          </a:p>
        </p:txBody>
      </p:sp>
      <p:sp>
        <p:nvSpPr>
          <p:cNvPr id="43012" name="Content Placeholder 3"/>
          <p:cNvSpPr>
            <a:spLocks noGrp="1"/>
          </p:cNvSpPr>
          <p:nvPr>
            <p:ph sz="half" idx="2"/>
          </p:nvPr>
        </p:nvSpPr>
        <p:spPr>
          <a:xfrm>
            <a:off x="4648200" y="1295400"/>
            <a:ext cx="3836988" cy="4648200"/>
          </a:xfrm>
        </p:spPr>
        <p:txBody>
          <a:bodyPr/>
          <a:lstStyle/>
          <a:p>
            <a:r>
              <a:rPr lang="en-US" altLang="en-US" sz="1800" b="0" smtClean="0">
                <a:effectLst/>
              </a:rPr>
              <a:t>Indwelling pulmonary artery catheter – </a:t>
            </a:r>
            <a:r>
              <a:rPr lang="en-US" altLang="en-US" sz="1800" b="0" smtClean="0">
                <a:solidFill>
                  <a:srgbClr val="FFFF99"/>
                </a:solidFill>
                <a:effectLst/>
              </a:rPr>
              <a:t>(follow center’s protocol)</a:t>
            </a:r>
          </a:p>
          <a:p>
            <a:r>
              <a:rPr lang="en-US" altLang="en-US" sz="1800" b="0" smtClean="0">
                <a:effectLst/>
              </a:rPr>
              <a:t>Chronic Kidney Disease with GFR &lt; 30 mL/min or known Gadolinium allergy are excluded from IV contrast, </a:t>
            </a:r>
            <a:r>
              <a:rPr lang="en-US" altLang="en-US" sz="1800" b="0" smtClean="0">
                <a:solidFill>
                  <a:srgbClr val="FF0000"/>
                </a:solidFill>
                <a:effectLst/>
              </a:rPr>
              <a:t>but can be enrolled for non-contrast CMR</a:t>
            </a:r>
          </a:p>
          <a:p>
            <a:r>
              <a:rPr lang="en-US" altLang="en-US" sz="1800" b="0" smtClean="0">
                <a:solidFill>
                  <a:schemeClr val="tx1"/>
                </a:solidFill>
                <a:effectLst/>
              </a:rPr>
              <a:t>Patients with uncontrollable severe claustrophobia</a:t>
            </a:r>
          </a:p>
          <a:p>
            <a:r>
              <a:rPr lang="en-US" altLang="en-US" sz="1800" b="0" smtClean="0">
                <a:solidFill>
                  <a:schemeClr val="tx1"/>
                </a:solidFill>
                <a:effectLst/>
              </a:rPr>
              <a:t>Patients in decompensated heart failure or with significant pleural effusions (moderate or more)</a:t>
            </a:r>
          </a:p>
          <a:p>
            <a:r>
              <a:rPr lang="en-US" altLang="en-US" sz="1800" b="0" smtClean="0">
                <a:solidFill>
                  <a:schemeClr val="tx1"/>
                </a:solidFill>
                <a:effectLst/>
              </a:rPr>
              <a:t>Patients unable to hold their breath for 10 – 15 sec</a:t>
            </a:r>
          </a:p>
        </p:txBody>
      </p:sp>
      <p:sp>
        <p:nvSpPr>
          <p:cNvPr id="43013" name="TextBox 4"/>
          <p:cNvSpPr txBox="1">
            <a:spLocks noChangeArrowheads="1"/>
          </p:cNvSpPr>
          <p:nvPr/>
        </p:nvSpPr>
        <p:spPr bwMode="auto">
          <a:xfrm>
            <a:off x="7772400" y="6248400"/>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20</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2195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Exceptions to Contraindications</a:t>
            </a:r>
            <a:endParaRPr lang="en-US" dirty="0"/>
          </a:p>
        </p:txBody>
      </p:sp>
      <p:sp>
        <p:nvSpPr>
          <p:cNvPr id="45059" name="Content Placeholder 2"/>
          <p:cNvSpPr>
            <a:spLocks noGrp="1"/>
          </p:cNvSpPr>
          <p:nvPr>
            <p:ph idx="1"/>
          </p:nvPr>
        </p:nvSpPr>
        <p:spPr/>
        <p:txBody>
          <a:bodyPr/>
          <a:lstStyle/>
          <a:p>
            <a:pPr marL="0" indent="0">
              <a:buFontTx/>
              <a:buNone/>
            </a:pPr>
            <a:r>
              <a:rPr lang="en-US" altLang="en-US" smtClean="0">
                <a:effectLst/>
              </a:rPr>
              <a:t>CMR is safe with: </a:t>
            </a:r>
          </a:p>
          <a:p>
            <a:pPr lvl="1"/>
            <a:r>
              <a:rPr lang="en-US" altLang="en-US" b="0" smtClean="0">
                <a:effectLst/>
              </a:rPr>
              <a:t>Coronary stents</a:t>
            </a:r>
          </a:p>
          <a:p>
            <a:pPr lvl="1"/>
            <a:r>
              <a:rPr lang="en-US" altLang="en-US" b="0" smtClean="0">
                <a:effectLst/>
              </a:rPr>
              <a:t>Joint replacements </a:t>
            </a:r>
          </a:p>
          <a:p>
            <a:pPr lvl="1"/>
            <a:r>
              <a:rPr lang="en-US" altLang="en-US" b="0" smtClean="0">
                <a:effectLst/>
              </a:rPr>
              <a:t>ASD/PFO closure devices </a:t>
            </a:r>
          </a:p>
          <a:p>
            <a:pPr lvl="1"/>
            <a:r>
              <a:rPr lang="en-US" altLang="en-US" b="0" smtClean="0">
                <a:effectLst/>
              </a:rPr>
              <a:t>Sternal wires  </a:t>
            </a:r>
          </a:p>
          <a:p>
            <a:pPr lvl="1"/>
            <a:r>
              <a:rPr lang="en-US" altLang="en-US" b="0" smtClean="0">
                <a:effectLst/>
              </a:rPr>
              <a:t>Most prosthetic heart valves</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159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Getting Started</a:t>
            </a:r>
            <a:endParaRPr lang="en-US" dirty="0"/>
          </a:p>
        </p:txBody>
      </p:sp>
      <p:sp>
        <p:nvSpPr>
          <p:cNvPr id="3" name="Content Placeholder 2"/>
          <p:cNvSpPr>
            <a:spLocks noGrp="1"/>
          </p:cNvSpPr>
          <p:nvPr>
            <p:ph idx="1"/>
          </p:nvPr>
        </p:nvSpPr>
        <p:spPr>
          <a:xfrm>
            <a:off x="658813" y="1593850"/>
            <a:ext cx="7826375" cy="4654550"/>
          </a:xfrm>
        </p:spPr>
        <p:txBody>
          <a:bodyPr/>
          <a:lstStyle/>
          <a:p>
            <a:pPr>
              <a:defRPr/>
            </a:pPr>
            <a:r>
              <a:rPr lang="en-US" sz="2800" dirty="0" smtClean="0"/>
              <a:t>Secure the study assigned subject ID from the site coordinator </a:t>
            </a:r>
          </a:p>
          <a:p>
            <a:pPr lvl="1">
              <a:defRPr/>
            </a:pPr>
            <a:r>
              <a:rPr lang="en-US" sz="2800" b="0" dirty="0">
                <a:effectLst/>
              </a:rPr>
              <a:t>In the system ID last name field, type </a:t>
            </a:r>
            <a:r>
              <a:rPr lang="en-US" sz="2800" b="0" dirty="0">
                <a:solidFill>
                  <a:srgbClr val="92D050"/>
                </a:solidFill>
                <a:effectLst/>
              </a:rPr>
              <a:t>PVD</a:t>
            </a:r>
            <a:r>
              <a:rPr lang="en-US" sz="2800" b="0" dirty="0">
                <a:effectLst/>
              </a:rPr>
              <a:t>.  In the MRN field type: Site ID (2 digits) and Subject ID (4 digits) for a 6 digit subject identifier- followed by </a:t>
            </a:r>
            <a:r>
              <a:rPr lang="en-US" sz="2800" b="0" dirty="0" smtClean="0">
                <a:effectLst/>
              </a:rPr>
              <a:t>Alpha characters </a:t>
            </a:r>
            <a:r>
              <a:rPr lang="en-US" sz="2800" b="0" dirty="0">
                <a:effectLst/>
              </a:rPr>
              <a:t>(2) assigned by the DCC.   Ex: </a:t>
            </a:r>
            <a:r>
              <a:rPr lang="en-US" sz="2800" b="0" dirty="0">
                <a:solidFill>
                  <a:srgbClr val="92D050"/>
                </a:solidFill>
                <a:effectLst/>
              </a:rPr>
              <a:t>110002-AB</a:t>
            </a:r>
            <a:r>
              <a:rPr lang="en-US" sz="2800" b="0" dirty="0" smtClean="0">
                <a:effectLst/>
              </a:rPr>
              <a:t>.  Please do not use subject names or initials to label the exam.</a:t>
            </a:r>
            <a:endParaRPr lang="en-US" sz="2800" b="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1582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CMR Image Acquisition</a:t>
            </a:r>
            <a:endParaRPr lang="en-US" dirty="0"/>
          </a:p>
        </p:txBody>
      </p:sp>
      <p:sp>
        <p:nvSpPr>
          <p:cNvPr id="49155" name="Content Placeholder 2"/>
          <p:cNvSpPr>
            <a:spLocks noGrp="1"/>
          </p:cNvSpPr>
          <p:nvPr>
            <p:ph idx="1"/>
          </p:nvPr>
        </p:nvSpPr>
        <p:spPr>
          <a:xfrm>
            <a:off x="658813" y="1952625"/>
            <a:ext cx="7826375" cy="4165600"/>
          </a:xfrm>
        </p:spPr>
        <p:txBody>
          <a:bodyPr/>
          <a:lstStyle/>
          <a:p>
            <a:r>
              <a:rPr lang="en-US" altLang="en-US" sz="2800" b="0" smtClean="0">
                <a:effectLst/>
              </a:rPr>
              <a:t>Acquire images according to the parameters described in the PVDOMICS Cardiac MRI Manual of Procedures</a:t>
            </a:r>
          </a:p>
          <a:p>
            <a:pPr lvl="1"/>
            <a:r>
              <a:rPr lang="en-US" altLang="en-US" sz="2800" b="0" smtClean="0">
                <a:effectLst/>
              </a:rPr>
              <a:t>Use consistent imaging parameters </a:t>
            </a:r>
          </a:p>
          <a:p>
            <a:pPr lvl="1"/>
            <a:r>
              <a:rPr lang="en-US" altLang="en-US" sz="2800" b="0" smtClean="0">
                <a:effectLst/>
              </a:rPr>
              <a:t>Subject positioning and plane orientations must remain consistent throughout the study</a:t>
            </a:r>
          </a:p>
          <a:p>
            <a:r>
              <a:rPr lang="en-US" altLang="en-US" sz="2800" b="0" smtClean="0">
                <a:effectLst/>
              </a:rPr>
              <a:t>Be certain to use only the qualified MRI system</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2244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685800" y="228600"/>
            <a:ext cx="7772400" cy="101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effectLst/>
                <a:ea typeface="ＭＳ Ｐゴシック" panose="020B0600070205080204" pitchFamily="34" charset="-128"/>
              </a:rPr>
              <a:t>MRI Protocol</a:t>
            </a:r>
          </a:p>
        </p:txBody>
      </p:sp>
      <p:grpSp>
        <p:nvGrpSpPr>
          <p:cNvPr id="51203" name="Group 1"/>
          <p:cNvGrpSpPr>
            <a:grpSpLocks/>
          </p:cNvGrpSpPr>
          <p:nvPr/>
        </p:nvGrpSpPr>
        <p:grpSpPr bwMode="auto">
          <a:xfrm>
            <a:off x="1600200" y="1905000"/>
            <a:ext cx="6140450" cy="4456113"/>
            <a:chOff x="1600200" y="1905000"/>
            <a:chExt cx="6140450" cy="4456113"/>
          </a:xfrm>
        </p:grpSpPr>
        <p:sp>
          <p:nvSpPr>
            <p:cNvPr id="51205" name="Rectangle 1"/>
            <p:cNvSpPr>
              <a:spLocks noChangeArrowheads="1"/>
            </p:cNvSpPr>
            <p:nvPr/>
          </p:nvSpPr>
          <p:spPr bwMode="auto">
            <a:xfrm>
              <a:off x="2620963" y="2341563"/>
              <a:ext cx="3392487" cy="1003300"/>
            </a:xfrm>
            <a:prstGeom prst="rect">
              <a:avLst/>
            </a:prstGeom>
            <a:solidFill>
              <a:schemeClr val="accent1"/>
            </a:solidFill>
            <a:ln w="9525" algn="ctr">
              <a:solidFill>
                <a:schemeClr val="tx1"/>
              </a:solidFill>
              <a:round/>
              <a:headEnd/>
              <a:tailEnd/>
            </a:ln>
          </p:spPr>
          <p:txBody>
            <a:bodyPr lIns="81280" tIns="40640" rIns="81280" bIns="40640"/>
            <a:lstStyle>
              <a:lvl1pPr defTabSz="812800">
                <a:defRPr>
                  <a:solidFill>
                    <a:schemeClr val="tx1"/>
                  </a:solidFill>
                  <a:latin typeface="Arial" panose="020B0604020202020204" pitchFamily="34" charset="0"/>
                  <a:cs typeface="Arial" panose="020B0604020202020204" pitchFamily="34" charset="0"/>
                </a:defRPr>
              </a:lvl1pPr>
              <a:lvl2pPr marL="742950" indent="-285750" defTabSz="812800">
                <a:defRPr>
                  <a:solidFill>
                    <a:schemeClr val="tx1"/>
                  </a:solidFill>
                  <a:latin typeface="Arial" panose="020B0604020202020204" pitchFamily="34" charset="0"/>
                  <a:cs typeface="Arial" panose="020B0604020202020204" pitchFamily="34" charset="0"/>
                </a:defRPr>
              </a:lvl2pPr>
              <a:lvl3pPr marL="1143000" indent="-228600" defTabSz="812800">
                <a:defRPr>
                  <a:solidFill>
                    <a:schemeClr val="tx1"/>
                  </a:solidFill>
                  <a:latin typeface="Arial" panose="020B0604020202020204" pitchFamily="34" charset="0"/>
                  <a:cs typeface="Arial" panose="020B0604020202020204" pitchFamily="34" charset="0"/>
                </a:defRPr>
              </a:lvl3pPr>
              <a:lvl4pPr marL="1600200" indent="-228600" defTabSz="812800">
                <a:defRPr>
                  <a:solidFill>
                    <a:schemeClr val="tx1"/>
                  </a:solidFill>
                  <a:latin typeface="Arial" panose="020B0604020202020204" pitchFamily="34" charset="0"/>
                  <a:cs typeface="Arial" panose="020B0604020202020204" pitchFamily="34" charset="0"/>
                </a:defRPr>
              </a:lvl4pPr>
              <a:lvl5pPr marL="2057400" indent="-228600" defTabSz="812800">
                <a:defRPr>
                  <a:solidFill>
                    <a:schemeClr val="tx1"/>
                  </a:solidFill>
                  <a:latin typeface="Arial" panose="020B0604020202020204" pitchFamily="34" charset="0"/>
                  <a:cs typeface="Arial" panose="020B0604020202020204" pitchFamily="34" charset="0"/>
                </a:defRPr>
              </a:lvl5pPr>
              <a:lvl6pPr marL="25146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b="1">
                <a:solidFill>
                  <a:srgbClr val="FFFF00"/>
                </a:solidFill>
                <a:latin typeface="Times" panose="02020603050405020304" pitchFamily="18" charset="0"/>
              </a:endParaRPr>
            </a:p>
            <a:p>
              <a:pPr algn="ctr" eaLnBrk="1" hangingPunct="1"/>
              <a:r>
                <a:rPr lang="en-US" altLang="en-US" b="1">
                  <a:solidFill>
                    <a:srgbClr val="FFFF00"/>
                  </a:solidFill>
                  <a:latin typeface="Times" panose="02020603050405020304" pitchFamily="18" charset="0"/>
                </a:rPr>
                <a:t>Cardiac Structure/Function</a:t>
              </a:r>
            </a:p>
          </p:txBody>
        </p:sp>
        <p:sp>
          <p:nvSpPr>
            <p:cNvPr id="51206" name="Rectangle 5"/>
            <p:cNvSpPr>
              <a:spLocks noChangeArrowheads="1"/>
            </p:cNvSpPr>
            <p:nvPr/>
          </p:nvSpPr>
          <p:spPr bwMode="auto">
            <a:xfrm>
              <a:off x="2620963" y="4548188"/>
              <a:ext cx="3402012" cy="342900"/>
            </a:xfrm>
            <a:prstGeom prst="rect">
              <a:avLst/>
            </a:prstGeom>
            <a:solidFill>
              <a:schemeClr val="accent1"/>
            </a:solidFill>
            <a:ln w="9525" algn="ctr">
              <a:solidFill>
                <a:schemeClr val="tx1"/>
              </a:solidFill>
              <a:round/>
              <a:headEnd/>
              <a:tailEnd/>
            </a:ln>
          </p:spPr>
          <p:txBody>
            <a:bodyPr lIns="81280" tIns="40640" rIns="81280" bIns="40640"/>
            <a:lstStyle>
              <a:lvl1pPr defTabSz="812800">
                <a:defRPr>
                  <a:solidFill>
                    <a:schemeClr val="tx1"/>
                  </a:solidFill>
                  <a:latin typeface="Arial" panose="020B0604020202020204" pitchFamily="34" charset="0"/>
                  <a:cs typeface="Arial" panose="020B0604020202020204" pitchFamily="34" charset="0"/>
                </a:defRPr>
              </a:lvl1pPr>
              <a:lvl2pPr marL="742950" indent="-285750" defTabSz="812800">
                <a:defRPr>
                  <a:solidFill>
                    <a:schemeClr val="tx1"/>
                  </a:solidFill>
                  <a:latin typeface="Arial" panose="020B0604020202020204" pitchFamily="34" charset="0"/>
                  <a:cs typeface="Arial" panose="020B0604020202020204" pitchFamily="34" charset="0"/>
                </a:defRPr>
              </a:lvl2pPr>
              <a:lvl3pPr marL="1143000" indent="-228600" defTabSz="812800">
                <a:defRPr>
                  <a:solidFill>
                    <a:schemeClr val="tx1"/>
                  </a:solidFill>
                  <a:latin typeface="Arial" panose="020B0604020202020204" pitchFamily="34" charset="0"/>
                  <a:cs typeface="Arial" panose="020B0604020202020204" pitchFamily="34" charset="0"/>
                </a:defRPr>
              </a:lvl3pPr>
              <a:lvl4pPr marL="1600200" indent="-228600" defTabSz="812800">
                <a:defRPr>
                  <a:solidFill>
                    <a:schemeClr val="tx1"/>
                  </a:solidFill>
                  <a:latin typeface="Arial" panose="020B0604020202020204" pitchFamily="34" charset="0"/>
                  <a:cs typeface="Arial" panose="020B0604020202020204" pitchFamily="34" charset="0"/>
                </a:defRPr>
              </a:lvl4pPr>
              <a:lvl5pPr marL="2057400" indent="-228600" defTabSz="812800">
                <a:defRPr>
                  <a:solidFill>
                    <a:schemeClr val="tx1"/>
                  </a:solidFill>
                  <a:latin typeface="Arial" panose="020B0604020202020204" pitchFamily="34" charset="0"/>
                  <a:cs typeface="Arial" panose="020B0604020202020204" pitchFamily="34" charset="0"/>
                </a:defRPr>
              </a:lvl5pPr>
              <a:lvl6pPr marL="25146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00"/>
                  </a:solidFill>
                  <a:latin typeface="Times" panose="02020603050405020304" pitchFamily="18" charset="0"/>
                </a:rPr>
                <a:t>Valvular Flow</a:t>
              </a:r>
            </a:p>
          </p:txBody>
        </p:sp>
        <p:sp>
          <p:nvSpPr>
            <p:cNvPr id="51207" name="Rectangle 6"/>
            <p:cNvSpPr>
              <a:spLocks noChangeArrowheads="1"/>
            </p:cNvSpPr>
            <p:nvPr/>
          </p:nvSpPr>
          <p:spPr bwMode="auto">
            <a:xfrm>
              <a:off x="2609850" y="3613150"/>
              <a:ext cx="3411538" cy="425450"/>
            </a:xfrm>
            <a:prstGeom prst="rect">
              <a:avLst/>
            </a:prstGeom>
            <a:solidFill>
              <a:schemeClr val="accent1"/>
            </a:solidFill>
            <a:ln w="9525" algn="ctr">
              <a:solidFill>
                <a:schemeClr val="tx1"/>
              </a:solidFill>
              <a:round/>
              <a:headEnd/>
              <a:tailEnd/>
            </a:ln>
          </p:spPr>
          <p:txBody>
            <a:bodyPr lIns="81280" tIns="40640" rIns="81280" bIns="40640"/>
            <a:lstStyle>
              <a:lvl1pPr defTabSz="812800">
                <a:defRPr>
                  <a:solidFill>
                    <a:schemeClr val="tx1"/>
                  </a:solidFill>
                  <a:latin typeface="Arial" panose="020B0604020202020204" pitchFamily="34" charset="0"/>
                  <a:cs typeface="Arial" panose="020B0604020202020204" pitchFamily="34" charset="0"/>
                </a:defRPr>
              </a:lvl1pPr>
              <a:lvl2pPr marL="742950" indent="-285750" defTabSz="812800">
                <a:defRPr>
                  <a:solidFill>
                    <a:schemeClr val="tx1"/>
                  </a:solidFill>
                  <a:latin typeface="Arial" panose="020B0604020202020204" pitchFamily="34" charset="0"/>
                  <a:cs typeface="Arial" panose="020B0604020202020204" pitchFamily="34" charset="0"/>
                </a:defRPr>
              </a:lvl2pPr>
              <a:lvl3pPr marL="1143000" indent="-228600" defTabSz="812800">
                <a:defRPr>
                  <a:solidFill>
                    <a:schemeClr val="tx1"/>
                  </a:solidFill>
                  <a:latin typeface="Arial" panose="020B0604020202020204" pitchFamily="34" charset="0"/>
                  <a:cs typeface="Arial" panose="020B0604020202020204" pitchFamily="34" charset="0"/>
                </a:defRPr>
              </a:lvl3pPr>
              <a:lvl4pPr marL="1600200" indent="-228600" defTabSz="812800">
                <a:defRPr>
                  <a:solidFill>
                    <a:schemeClr val="tx1"/>
                  </a:solidFill>
                  <a:latin typeface="Arial" panose="020B0604020202020204" pitchFamily="34" charset="0"/>
                  <a:cs typeface="Arial" panose="020B0604020202020204" pitchFamily="34" charset="0"/>
                </a:defRPr>
              </a:lvl4pPr>
              <a:lvl5pPr marL="2057400" indent="-228600" defTabSz="812800">
                <a:defRPr>
                  <a:solidFill>
                    <a:schemeClr val="tx1"/>
                  </a:solidFill>
                  <a:latin typeface="Arial" panose="020B0604020202020204" pitchFamily="34" charset="0"/>
                  <a:cs typeface="Arial" panose="020B0604020202020204" pitchFamily="34" charset="0"/>
                </a:defRPr>
              </a:lvl5pPr>
              <a:lvl6pPr marL="25146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00"/>
                  </a:solidFill>
                  <a:latin typeface="Times" panose="02020603050405020304" pitchFamily="18" charset="0"/>
                </a:rPr>
                <a:t>Rest Perfusion Imaging</a:t>
              </a:r>
            </a:p>
          </p:txBody>
        </p:sp>
        <p:sp>
          <p:nvSpPr>
            <p:cNvPr id="51208" name="Rectangle 7"/>
            <p:cNvSpPr>
              <a:spLocks noChangeArrowheads="1"/>
            </p:cNvSpPr>
            <p:nvPr/>
          </p:nvSpPr>
          <p:spPr bwMode="auto">
            <a:xfrm>
              <a:off x="6153150" y="3051175"/>
              <a:ext cx="1587500" cy="744538"/>
            </a:xfrm>
            <a:prstGeom prst="rect">
              <a:avLst/>
            </a:prstGeom>
            <a:solidFill>
              <a:schemeClr val="accent1"/>
            </a:solidFill>
            <a:ln w="9525" algn="ctr">
              <a:solidFill>
                <a:schemeClr val="tx1"/>
              </a:solidFill>
              <a:round/>
              <a:headEnd/>
              <a:tailEnd/>
            </a:ln>
          </p:spPr>
          <p:txBody>
            <a:bodyPr lIns="81280" tIns="40640" rIns="81280" bIns="40640"/>
            <a:lstStyle>
              <a:lvl1pPr defTabSz="812800">
                <a:defRPr>
                  <a:solidFill>
                    <a:schemeClr val="tx1"/>
                  </a:solidFill>
                  <a:latin typeface="Arial" panose="020B0604020202020204" pitchFamily="34" charset="0"/>
                  <a:cs typeface="Arial" panose="020B0604020202020204" pitchFamily="34" charset="0"/>
                </a:defRPr>
              </a:lvl1pPr>
              <a:lvl2pPr marL="742950" indent="-285750" defTabSz="812800">
                <a:defRPr>
                  <a:solidFill>
                    <a:schemeClr val="tx1"/>
                  </a:solidFill>
                  <a:latin typeface="Arial" panose="020B0604020202020204" pitchFamily="34" charset="0"/>
                  <a:cs typeface="Arial" panose="020B0604020202020204" pitchFamily="34" charset="0"/>
                </a:defRPr>
              </a:lvl2pPr>
              <a:lvl3pPr marL="1143000" indent="-228600" defTabSz="812800">
                <a:defRPr>
                  <a:solidFill>
                    <a:schemeClr val="tx1"/>
                  </a:solidFill>
                  <a:latin typeface="Arial" panose="020B0604020202020204" pitchFamily="34" charset="0"/>
                  <a:cs typeface="Arial" panose="020B0604020202020204" pitchFamily="34" charset="0"/>
                </a:defRPr>
              </a:lvl3pPr>
              <a:lvl4pPr marL="1600200" indent="-228600" defTabSz="812800">
                <a:defRPr>
                  <a:solidFill>
                    <a:schemeClr val="tx1"/>
                  </a:solidFill>
                  <a:latin typeface="Arial" panose="020B0604020202020204" pitchFamily="34" charset="0"/>
                  <a:cs typeface="Arial" panose="020B0604020202020204" pitchFamily="34" charset="0"/>
                </a:defRPr>
              </a:lvl4pPr>
              <a:lvl5pPr marL="2057400" indent="-228600" defTabSz="812800">
                <a:defRPr>
                  <a:solidFill>
                    <a:schemeClr val="tx1"/>
                  </a:solidFill>
                  <a:latin typeface="Arial" panose="020B0604020202020204" pitchFamily="34" charset="0"/>
                  <a:cs typeface="Arial" panose="020B0604020202020204" pitchFamily="34" charset="0"/>
                </a:defRPr>
              </a:lvl5pPr>
              <a:lvl6pPr marL="25146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a:solidFill>
                    <a:srgbClr val="FFCA06"/>
                  </a:solidFill>
                </a:rPr>
                <a:t>Optional imaging</a:t>
              </a:r>
              <a:r>
                <a:rPr lang="en-US" altLang="en-US" sz="1200">
                  <a:solidFill>
                    <a:srgbClr val="FFCA06"/>
                  </a:solidFill>
                </a:rPr>
                <a:t>:</a:t>
              </a:r>
            </a:p>
            <a:p>
              <a:pPr algn="ctr" eaLnBrk="1" hangingPunct="1"/>
              <a:r>
                <a:rPr lang="en-US" altLang="en-US" sz="1000"/>
                <a:t>Pre-contrast MOLLI</a:t>
              </a:r>
            </a:p>
            <a:p>
              <a:pPr algn="ctr" eaLnBrk="1" hangingPunct="1"/>
              <a:r>
                <a:rPr lang="en-US" altLang="en-US" sz="1000"/>
                <a:t>Pulmonary artery compliance/remodeling </a:t>
              </a:r>
            </a:p>
          </p:txBody>
        </p:sp>
        <p:sp>
          <p:nvSpPr>
            <p:cNvPr id="51209" name="Rectangle 9"/>
            <p:cNvSpPr>
              <a:spLocks noChangeArrowheads="1"/>
            </p:cNvSpPr>
            <p:nvPr/>
          </p:nvSpPr>
          <p:spPr bwMode="auto">
            <a:xfrm>
              <a:off x="2620963" y="4932363"/>
              <a:ext cx="3402012" cy="527050"/>
            </a:xfrm>
            <a:prstGeom prst="rect">
              <a:avLst/>
            </a:prstGeom>
            <a:solidFill>
              <a:schemeClr val="accent1"/>
            </a:solidFill>
            <a:ln w="9525" algn="ctr">
              <a:solidFill>
                <a:schemeClr val="tx1"/>
              </a:solidFill>
              <a:round/>
              <a:headEnd/>
              <a:tailEnd/>
            </a:ln>
          </p:spPr>
          <p:txBody>
            <a:bodyPr lIns="81280" tIns="40640" rIns="81280" bIns="40640"/>
            <a:lstStyle>
              <a:lvl1pPr defTabSz="812800">
                <a:defRPr>
                  <a:solidFill>
                    <a:schemeClr val="tx1"/>
                  </a:solidFill>
                  <a:latin typeface="Arial" panose="020B0604020202020204" pitchFamily="34" charset="0"/>
                  <a:cs typeface="Arial" panose="020B0604020202020204" pitchFamily="34" charset="0"/>
                </a:defRPr>
              </a:lvl1pPr>
              <a:lvl2pPr marL="742950" indent="-285750" defTabSz="812800">
                <a:defRPr>
                  <a:solidFill>
                    <a:schemeClr val="tx1"/>
                  </a:solidFill>
                  <a:latin typeface="Arial" panose="020B0604020202020204" pitchFamily="34" charset="0"/>
                  <a:cs typeface="Arial" panose="020B0604020202020204" pitchFamily="34" charset="0"/>
                </a:defRPr>
              </a:lvl2pPr>
              <a:lvl3pPr marL="1143000" indent="-228600" defTabSz="812800">
                <a:defRPr>
                  <a:solidFill>
                    <a:schemeClr val="tx1"/>
                  </a:solidFill>
                  <a:latin typeface="Arial" panose="020B0604020202020204" pitchFamily="34" charset="0"/>
                  <a:cs typeface="Arial" panose="020B0604020202020204" pitchFamily="34" charset="0"/>
                </a:defRPr>
              </a:lvl3pPr>
              <a:lvl4pPr marL="1600200" indent="-228600" defTabSz="812800">
                <a:defRPr>
                  <a:solidFill>
                    <a:schemeClr val="tx1"/>
                  </a:solidFill>
                  <a:latin typeface="Arial" panose="020B0604020202020204" pitchFamily="34" charset="0"/>
                  <a:cs typeface="Arial" panose="020B0604020202020204" pitchFamily="34" charset="0"/>
                </a:defRPr>
              </a:lvl4pPr>
              <a:lvl5pPr marL="2057400" indent="-228600" defTabSz="812800">
                <a:defRPr>
                  <a:solidFill>
                    <a:schemeClr val="tx1"/>
                  </a:solidFill>
                  <a:latin typeface="Arial" panose="020B0604020202020204" pitchFamily="34" charset="0"/>
                  <a:cs typeface="Arial" panose="020B0604020202020204" pitchFamily="34" charset="0"/>
                </a:defRPr>
              </a:lvl5pPr>
              <a:lvl6pPr marL="25146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a:solidFill>
                    <a:srgbClr val="FFFF00"/>
                  </a:solidFill>
                  <a:latin typeface="Times" panose="02020603050405020304" pitchFamily="18" charset="0"/>
                </a:rPr>
                <a:t>DHE – Myocardial Scar</a:t>
              </a:r>
            </a:p>
          </p:txBody>
        </p:sp>
        <p:sp>
          <p:nvSpPr>
            <p:cNvPr id="51210" name="Rectangle 10"/>
            <p:cNvSpPr>
              <a:spLocks noChangeArrowheads="1"/>
            </p:cNvSpPr>
            <p:nvPr/>
          </p:nvSpPr>
          <p:spPr bwMode="auto">
            <a:xfrm>
              <a:off x="6153150" y="3960813"/>
              <a:ext cx="1587500" cy="555625"/>
            </a:xfrm>
            <a:prstGeom prst="rect">
              <a:avLst/>
            </a:prstGeom>
            <a:solidFill>
              <a:schemeClr val="accent1"/>
            </a:solidFill>
            <a:ln w="9525" algn="ctr">
              <a:solidFill>
                <a:schemeClr val="tx1"/>
              </a:solidFill>
              <a:round/>
              <a:headEnd/>
              <a:tailEnd/>
            </a:ln>
          </p:spPr>
          <p:txBody>
            <a:bodyPr lIns="81280" tIns="40640" rIns="81280" bIns="40640"/>
            <a:lstStyle>
              <a:lvl1pPr defTabSz="812800">
                <a:defRPr>
                  <a:solidFill>
                    <a:schemeClr val="tx1"/>
                  </a:solidFill>
                  <a:latin typeface="Arial" panose="020B0604020202020204" pitchFamily="34" charset="0"/>
                  <a:cs typeface="Arial" panose="020B0604020202020204" pitchFamily="34" charset="0"/>
                </a:defRPr>
              </a:lvl1pPr>
              <a:lvl2pPr marL="742950" indent="-285750" defTabSz="812800">
                <a:defRPr>
                  <a:solidFill>
                    <a:schemeClr val="tx1"/>
                  </a:solidFill>
                  <a:latin typeface="Arial" panose="020B0604020202020204" pitchFamily="34" charset="0"/>
                  <a:cs typeface="Arial" panose="020B0604020202020204" pitchFamily="34" charset="0"/>
                </a:defRPr>
              </a:lvl2pPr>
              <a:lvl3pPr marL="1143000" indent="-228600" defTabSz="812800">
                <a:defRPr>
                  <a:solidFill>
                    <a:schemeClr val="tx1"/>
                  </a:solidFill>
                  <a:latin typeface="Arial" panose="020B0604020202020204" pitchFamily="34" charset="0"/>
                  <a:cs typeface="Arial" panose="020B0604020202020204" pitchFamily="34" charset="0"/>
                </a:defRPr>
              </a:lvl3pPr>
              <a:lvl4pPr marL="1600200" indent="-228600" defTabSz="812800">
                <a:defRPr>
                  <a:solidFill>
                    <a:schemeClr val="tx1"/>
                  </a:solidFill>
                  <a:latin typeface="Arial" panose="020B0604020202020204" pitchFamily="34" charset="0"/>
                  <a:cs typeface="Arial" panose="020B0604020202020204" pitchFamily="34" charset="0"/>
                </a:defRPr>
              </a:lvl4pPr>
              <a:lvl5pPr marL="2057400" indent="-228600" defTabSz="812800">
                <a:defRPr>
                  <a:solidFill>
                    <a:schemeClr val="tx1"/>
                  </a:solidFill>
                  <a:latin typeface="Arial" panose="020B0604020202020204" pitchFamily="34" charset="0"/>
                  <a:cs typeface="Arial" panose="020B0604020202020204" pitchFamily="34" charset="0"/>
                </a:defRPr>
              </a:lvl5pPr>
              <a:lvl6pPr marL="25146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a:solidFill>
                    <a:srgbClr val="FFCA06"/>
                  </a:solidFill>
                </a:rPr>
                <a:t>Optional imaging:</a:t>
              </a:r>
            </a:p>
            <a:p>
              <a:pPr algn="ctr" eaLnBrk="1" hangingPunct="1"/>
              <a:r>
                <a:rPr lang="en-US" altLang="en-US" sz="1000"/>
                <a:t>4D flow </a:t>
              </a:r>
            </a:p>
          </p:txBody>
        </p:sp>
        <p:sp>
          <p:nvSpPr>
            <p:cNvPr id="51211" name="Rectangle 11"/>
            <p:cNvSpPr>
              <a:spLocks noChangeArrowheads="1"/>
            </p:cNvSpPr>
            <p:nvPr/>
          </p:nvSpPr>
          <p:spPr bwMode="auto">
            <a:xfrm>
              <a:off x="6153150" y="5492750"/>
              <a:ext cx="1587500" cy="465138"/>
            </a:xfrm>
            <a:prstGeom prst="rect">
              <a:avLst/>
            </a:prstGeom>
            <a:solidFill>
              <a:schemeClr val="accent1"/>
            </a:solidFill>
            <a:ln w="9525" algn="ctr">
              <a:solidFill>
                <a:schemeClr val="tx1"/>
              </a:solidFill>
              <a:round/>
              <a:headEnd/>
              <a:tailEnd/>
            </a:ln>
          </p:spPr>
          <p:txBody>
            <a:bodyPr lIns="81280" tIns="40640" rIns="81280" bIns="40640"/>
            <a:lstStyle>
              <a:lvl1pPr defTabSz="812800">
                <a:defRPr>
                  <a:solidFill>
                    <a:schemeClr val="tx1"/>
                  </a:solidFill>
                  <a:latin typeface="Arial" panose="020B0604020202020204" pitchFamily="34" charset="0"/>
                  <a:cs typeface="Arial" panose="020B0604020202020204" pitchFamily="34" charset="0"/>
                </a:defRPr>
              </a:lvl1pPr>
              <a:lvl2pPr marL="742950" indent="-285750" defTabSz="812800">
                <a:defRPr>
                  <a:solidFill>
                    <a:schemeClr val="tx1"/>
                  </a:solidFill>
                  <a:latin typeface="Arial" panose="020B0604020202020204" pitchFamily="34" charset="0"/>
                  <a:cs typeface="Arial" panose="020B0604020202020204" pitchFamily="34" charset="0"/>
                </a:defRPr>
              </a:lvl2pPr>
              <a:lvl3pPr marL="1143000" indent="-228600" defTabSz="812800">
                <a:defRPr>
                  <a:solidFill>
                    <a:schemeClr val="tx1"/>
                  </a:solidFill>
                  <a:latin typeface="Arial" panose="020B0604020202020204" pitchFamily="34" charset="0"/>
                  <a:cs typeface="Arial" panose="020B0604020202020204" pitchFamily="34" charset="0"/>
                </a:defRPr>
              </a:lvl3pPr>
              <a:lvl4pPr marL="1600200" indent="-228600" defTabSz="812800">
                <a:defRPr>
                  <a:solidFill>
                    <a:schemeClr val="tx1"/>
                  </a:solidFill>
                  <a:latin typeface="Arial" panose="020B0604020202020204" pitchFamily="34" charset="0"/>
                  <a:cs typeface="Arial" panose="020B0604020202020204" pitchFamily="34" charset="0"/>
                </a:defRPr>
              </a:lvl4pPr>
              <a:lvl5pPr marL="2057400" indent="-228600" defTabSz="812800">
                <a:defRPr>
                  <a:solidFill>
                    <a:schemeClr val="tx1"/>
                  </a:solidFill>
                  <a:latin typeface="Arial" panose="020B0604020202020204" pitchFamily="34" charset="0"/>
                  <a:cs typeface="Arial" panose="020B0604020202020204" pitchFamily="34" charset="0"/>
                </a:defRPr>
              </a:lvl5pPr>
              <a:lvl6pPr marL="25146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128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a:solidFill>
                    <a:srgbClr val="FFCA06"/>
                  </a:solidFill>
                </a:rPr>
                <a:t>Optional imaging:</a:t>
              </a:r>
            </a:p>
            <a:p>
              <a:pPr algn="ctr" eaLnBrk="1" hangingPunct="1"/>
              <a:r>
                <a:rPr lang="en-US" altLang="en-US" sz="1000"/>
                <a:t>Post-contrast MOLLI</a:t>
              </a:r>
            </a:p>
          </p:txBody>
        </p:sp>
        <p:sp>
          <p:nvSpPr>
            <p:cNvPr id="51212" name="TextBox 2"/>
            <p:cNvSpPr txBox="1">
              <a:spLocks noChangeArrowheads="1"/>
            </p:cNvSpPr>
            <p:nvPr/>
          </p:nvSpPr>
          <p:spPr bwMode="auto">
            <a:xfrm>
              <a:off x="3455988" y="1905000"/>
              <a:ext cx="1455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t>CMR Technique</a:t>
              </a:r>
            </a:p>
          </p:txBody>
        </p:sp>
        <p:sp>
          <p:nvSpPr>
            <p:cNvPr id="51213" name="TextBox 13"/>
            <p:cNvSpPr txBox="1">
              <a:spLocks noChangeArrowheads="1"/>
            </p:cNvSpPr>
            <p:nvPr/>
          </p:nvSpPr>
          <p:spPr bwMode="auto">
            <a:xfrm>
              <a:off x="1751013" y="1905000"/>
              <a:ext cx="576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400"/>
                <a:t>Time</a:t>
              </a:r>
            </a:p>
          </p:txBody>
        </p:sp>
        <p:cxnSp>
          <p:nvCxnSpPr>
            <p:cNvPr id="51214" name="Straight Arrow Connector 4"/>
            <p:cNvCxnSpPr>
              <a:cxnSpLocks noChangeShapeType="1"/>
            </p:cNvCxnSpPr>
            <p:nvPr/>
          </p:nvCxnSpPr>
          <p:spPr bwMode="auto">
            <a:xfrm>
              <a:off x="2032000" y="2305050"/>
              <a:ext cx="26988" cy="4056063"/>
            </a:xfrm>
            <a:prstGeom prst="straightConnector1">
              <a:avLst/>
            </a:prstGeom>
            <a:noFill/>
            <a:ln w="76200" algn="ctr">
              <a:solidFill>
                <a:srgbClr val="FFC000"/>
              </a:solidFill>
              <a:round/>
              <a:headEnd/>
              <a:tailEnd type="arrow" w="med" len="med"/>
            </a:ln>
            <a:extLst>
              <a:ext uri="{909E8E84-426E-40DD-AFC4-6F175D3DCCD1}">
                <a14:hiddenFill xmlns:a14="http://schemas.microsoft.com/office/drawing/2010/main">
                  <a:noFill/>
                </a14:hiddenFill>
              </a:ext>
            </a:extLst>
          </p:spPr>
        </p:cxnSp>
        <p:cxnSp>
          <p:nvCxnSpPr>
            <p:cNvPr id="51215" name="Straight Connector 17"/>
            <p:cNvCxnSpPr>
              <a:cxnSpLocks noChangeShapeType="1"/>
            </p:cNvCxnSpPr>
            <p:nvPr/>
          </p:nvCxnSpPr>
          <p:spPr bwMode="auto">
            <a:xfrm>
              <a:off x="1944688" y="2322513"/>
              <a:ext cx="1651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16" name="Straight Connector 22"/>
            <p:cNvCxnSpPr>
              <a:cxnSpLocks noChangeShapeType="1"/>
            </p:cNvCxnSpPr>
            <p:nvPr/>
          </p:nvCxnSpPr>
          <p:spPr bwMode="auto">
            <a:xfrm>
              <a:off x="1957388" y="3344863"/>
              <a:ext cx="163512"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17" name="Straight Connector 23"/>
            <p:cNvCxnSpPr>
              <a:cxnSpLocks noChangeShapeType="1"/>
            </p:cNvCxnSpPr>
            <p:nvPr/>
          </p:nvCxnSpPr>
          <p:spPr bwMode="auto">
            <a:xfrm>
              <a:off x="1958975" y="3605213"/>
              <a:ext cx="163513"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18" name="Straight Connector 24"/>
            <p:cNvCxnSpPr>
              <a:cxnSpLocks noChangeShapeType="1"/>
            </p:cNvCxnSpPr>
            <p:nvPr/>
          </p:nvCxnSpPr>
          <p:spPr bwMode="auto">
            <a:xfrm>
              <a:off x="1963738" y="4284663"/>
              <a:ext cx="1651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51219" name="TextBox 18"/>
            <p:cNvSpPr txBox="1">
              <a:spLocks noChangeArrowheads="1"/>
            </p:cNvSpPr>
            <p:nvPr/>
          </p:nvSpPr>
          <p:spPr bwMode="auto">
            <a:xfrm>
              <a:off x="1635125" y="2219325"/>
              <a:ext cx="2555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t>0</a:t>
              </a:r>
            </a:p>
          </p:txBody>
        </p:sp>
        <p:sp>
          <p:nvSpPr>
            <p:cNvPr id="51220" name="TextBox 26"/>
            <p:cNvSpPr txBox="1">
              <a:spLocks noChangeArrowheads="1"/>
            </p:cNvSpPr>
            <p:nvPr/>
          </p:nvSpPr>
          <p:spPr bwMode="auto">
            <a:xfrm>
              <a:off x="1600200" y="3220905"/>
              <a:ext cx="3254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t>10</a:t>
              </a:r>
            </a:p>
          </p:txBody>
        </p:sp>
        <p:sp>
          <p:nvSpPr>
            <p:cNvPr id="51221" name="TextBox 27"/>
            <p:cNvSpPr txBox="1">
              <a:spLocks noChangeArrowheads="1"/>
            </p:cNvSpPr>
            <p:nvPr/>
          </p:nvSpPr>
          <p:spPr bwMode="auto">
            <a:xfrm>
              <a:off x="1600200" y="3490913"/>
              <a:ext cx="3254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t>15</a:t>
              </a:r>
            </a:p>
          </p:txBody>
        </p:sp>
        <p:sp>
          <p:nvSpPr>
            <p:cNvPr id="51222" name="TextBox 28"/>
            <p:cNvSpPr txBox="1">
              <a:spLocks noChangeArrowheads="1"/>
            </p:cNvSpPr>
            <p:nvPr/>
          </p:nvSpPr>
          <p:spPr bwMode="auto">
            <a:xfrm>
              <a:off x="1600200" y="4162425"/>
              <a:ext cx="327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t>20</a:t>
              </a:r>
            </a:p>
          </p:txBody>
        </p:sp>
        <p:sp>
          <p:nvSpPr>
            <p:cNvPr id="51223" name="TextBox 29"/>
            <p:cNvSpPr txBox="1">
              <a:spLocks noChangeArrowheads="1"/>
            </p:cNvSpPr>
            <p:nvPr/>
          </p:nvSpPr>
          <p:spPr bwMode="auto">
            <a:xfrm>
              <a:off x="1600200" y="4605470"/>
              <a:ext cx="327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t>30</a:t>
              </a:r>
            </a:p>
          </p:txBody>
        </p:sp>
        <p:sp>
          <p:nvSpPr>
            <p:cNvPr id="51224" name="TextBox 30"/>
            <p:cNvSpPr txBox="1">
              <a:spLocks noChangeArrowheads="1"/>
            </p:cNvSpPr>
            <p:nvPr/>
          </p:nvSpPr>
          <p:spPr bwMode="auto">
            <a:xfrm>
              <a:off x="1600200" y="5541963"/>
              <a:ext cx="3254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t>45</a:t>
              </a:r>
            </a:p>
          </p:txBody>
        </p:sp>
        <p:cxnSp>
          <p:nvCxnSpPr>
            <p:cNvPr id="51225" name="Straight Connector 31"/>
            <p:cNvCxnSpPr>
              <a:cxnSpLocks noChangeShapeType="1"/>
            </p:cNvCxnSpPr>
            <p:nvPr/>
          </p:nvCxnSpPr>
          <p:spPr bwMode="auto">
            <a:xfrm>
              <a:off x="1957388" y="4727575"/>
              <a:ext cx="1651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26" name="Straight Connector 32"/>
            <p:cNvCxnSpPr>
              <a:cxnSpLocks noChangeShapeType="1"/>
            </p:cNvCxnSpPr>
            <p:nvPr/>
          </p:nvCxnSpPr>
          <p:spPr bwMode="auto">
            <a:xfrm>
              <a:off x="1976438" y="5945188"/>
              <a:ext cx="1651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51227" name="Straight Connector 33"/>
            <p:cNvCxnSpPr>
              <a:cxnSpLocks noChangeShapeType="1"/>
            </p:cNvCxnSpPr>
            <p:nvPr/>
          </p:nvCxnSpPr>
          <p:spPr bwMode="auto">
            <a:xfrm>
              <a:off x="1968500" y="5667375"/>
              <a:ext cx="1651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51228" name="TextBox 34"/>
            <p:cNvSpPr txBox="1">
              <a:spLocks noChangeArrowheads="1"/>
            </p:cNvSpPr>
            <p:nvPr/>
          </p:nvSpPr>
          <p:spPr bwMode="auto">
            <a:xfrm>
              <a:off x="1600200" y="5834301"/>
              <a:ext cx="3254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t>50</a:t>
              </a:r>
            </a:p>
          </p:txBody>
        </p:sp>
      </p:grpSp>
      <p:sp>
        <p:nvSpPr>
          <p:cNvPr id="51204" name="TextBox 1"/>
          <p:cNvSpPr txBox="1">
            <a:spLocks noChangeArrowheads="1"/>
          </p:cNvSpPr>
          <p:nvPr/>
        </p:nvSpPr>
        <p:spPr bwMode="auto">
          <a:xfrm>
            <a:off x="7816850" y="624840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a:t>24</a:t>
            </a: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cSld>
  <p:clrMapOvr>
    <a:masterClrMapping/>
  </p:clrMapOvr>
  <p:transition spd="slow" advTm="111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152400"/>
            <a:ext cx="7826375" cy="1139825"/>
          </a:xfrm>
        </p:spPr>
        <p:txBody>
          <a:bodyPr/>
          <a:lstStyle/>
          <a:p>
            <a:pPr>
              <a:defRPr/>
            </a:pPr>
            <a:r>
              <a:rPr lang="en-US" sz="3600" dirty="0" smtClean="0"/>
              <a:t>Image Acquisition Instructions</a:t>
            </a:r>
            <a:endParaRPr lang="en-US" sz="3600" dirty="0"/>
          </a:p>
        </p:txBody>
      </p:sp>
      <p:sp>
        <p:nvSpPr>
          <p:cNvPr id="3" name="Content Placeholder 2"/>
          <p:cNvSpPr>
            <a:spLocks noGrp="1"/>
          </p:cNvSpPr>
          <p:nvPr>
            <p:ph idx="1"/>
          </p:nvPr>
        </p:nvSpPr>
        <p:spPr>
          <a:xfrm>
            <a:off x="658813" y="1219200"/>
            <a:ext cx="7826375" cy="5334000"/>
          </a:xfrm>
        </p:spPr>
        <p:txBody>
          <a:bodyPr/>
          <a:lstStyle/>
          <a:p>
            <a:pPr>
              <a:defRPr/>
            </a:pPr>
            <a:r>
              <a:rPr lang="en-US" sz="1600" b="0" dirty="0">
                <a:effectLst/>
              </a:rPr>
              <a:t>Acquire images using consistent imaging parameters. Subject positioning and plane orientations must remain consistent throughout the study.</a:t>
            </a:r>
          </a:p>
          <a:p>
            <a:pPr>
              <a:defRPr/>
            </a:pPr>
            <a:r>
              <a:rPr lang="en-US" sz="1600" b="0" dirty="0" smtClean="0">
                <a:effectLst/>
              </a:rPr>
              <a:t>All </a:t>
            </a:r>
            <a:r>
              <a:rPr lang="en-US" sz="1600" b="0" dirty="0">
                <a:effectLst/>
              </a:rPr>
              <a:t>subjects will be examined in the supine position.</a:t>
            </a:r>
          </a:p>
          <a:p>
            <a:pPr>
              <a:defRPr/>
            </a:pPr>
            <a:r>
              <a:rPr lang="en-US" sz="1600" b="0" dirty="0" smtClean="0">
                <a:effectLst/>
              </a:rPr>
              <a:t>EKG </a:t>
            </a:r>
            <a:r>
              <a:rPr lang="en-US" sz="1600" b="0" dirty="0">
                <a:effectLst/>
              </a:rPr>
              <a:t>monitoring will be performed; </a:t>
            </a:r>
            <a:r>
              <a:rPr lang="en-US" sz="1600" b="0" i="1" dirty="0">
                <a:effectLst/>
              </a:rPr>
              <a:t>lead placement is critical.</a:t>
            </a:r>
            <a:r>
              <a:rPr lang="en-US" sz="1600" b="0" dirty="0">
                <a:effectLst/>
              </a:rPr>
              <a:t>  Poorly placed leads result in blurred images and inaccuracies in data. Breath holding must be consistent.  Placement of slices can be off as much as 2 cm when inconsistency with breath holds occurs.</a:t>
            </a:r>
          </a:p>
          <a:p>
            <a:pPr>
              <a:defRPr/>
            </a:pPr>
            <a:r>
              <a:rPr lang="en-US" sz="1600" b="0" dirty="0">
                <a:effectLst/>
              </a:rPr>
              <a:t>Three-plane scout </a:t>
            </a:r>
          </a:p>
          <a:p>
            <a:pPr>
              <a:defRPr/>
            </a:pPr>
            <a:r>
              <a:rPr lang="en-US" sz="1600" b="0" dirty="0">
                <a:effectLst/>
              </a:rPr>
              <a:t>Localizer:  Axial single-shot blood (HASTE) images through   the chest</a:t>
            </a:r>
          </a:p>
          <a:p>
            <a:pPr>
              <a:defRPr/>
            </a:pPr>
            <a:r>
              <a:rPr lang="en-US" sz="1600" b="0" dirty="0">
                <a:effectLst/>
              </a:rPr>
              <a:t>8 mm thick, spaced to cover the aortic arch through the diaphragm</a:t>
            </a:r>
          </a:p>
          <a:p>
            <a:pPr>
              <a:defRPr/>
            </a:pPr>
            <a:r>
              <a:rPr lang="en-US" sz="1600" b="0" dirty="0">
                <a:effectLst/>
              </a:rPr>
              <a:t>Acquisition during breath-hold is optimal for accuracy.</a:t>
            </a:r>
          </a:p>
          <a:p>
            <a:pPr>
              <a:defRPr/>
            </a:pPr>
            <a:r>
              <a:rPr lang="en-US" sz="1600" b="0" dirty="0">
                <a:effectLst/>
              </a:rPr>
              <a:t>Localizer:  Axial bright blood images through the chest</a:t>
            </a:r>
          </a:p>
          <a:p>
            <a:pPr>
              <a:defRPr/>
            </a:pPr>
            <a:r>
              <a:rPr lang="en-US" sz="1600" b="0" dirty="0">
                <a:effectLst/>
              </a:rPr>
              <a:t>Single-shot SSFP</a:t>
            </a:r>
          </a:p>
          <a:p>
            <a:pPr>
              <a:defRPr/>
            </a:pPr>
            <a:r>
              <a:rPr lang="en-US" sz="1600" b="0" dirty="0" smtClean="0">
                <a:effectLst/>
              </a:rPr>
              <a:t>8 </a:t>
            </a:r>
            <a:r>
              <a:rPr lang="en-US" sz="1600" b="0" dirty="0">
                <a:effectLst/>
              </a:rPr>
              <a:t>mm thick slices, spaced to cover the aortic arch through diaphragm</a:t>
            </a:r>
          </a:p>
          <a:p>
            <a:pPr>
              <a:defRPr/>
            </a:pPr>
            <a:r>
              <a:rPr lang="en-US" sz="1600" b="0" dirty="0">
                <a:effectLst/>
              </a:rPr>
              <a:t>SSFP cine imaging (3 orientations)</a:t>
            </a:r>
          </a:p>
          <a:p>
            <a:pPr>
              <a:defRPr/>
            </a:pPr>
            <a:r>
              <a:rPr lang="en-US" sz="1600" b="0" dirty="0">
                <a:effectLst/>
              </a:rPr>
              <a:t>Vertical long-axis orientation (2 chamber)</a:t>
            </a:r>
          </a:p>
          <a:p>
            <a:pPr>
              <a:defRPr/>
            </a:pPr>
            <a:r>
              <a:rPr lang="en-US" sz="1600" b="0" dirty="0">
                <a:effectLst/>
              </a:rPr>
              <a:t>Horizontal long-axis orientation (4 chamber)</a:t>
            </a:r>
          </a:p>
          <a:p>
            <a:pPr>
              <a:defRPr/>
            </a:pPr>
            <a:r>
              <a:rPr lang="en-US" sz="1600" b="0" dirty="0">
                <a:effectLst/>
              </a:rPr>
              <a:t>Left ventricular outflow tract (LVOT) orientation (3 </a:t>
            </a:r>
            <a:r>
              <a:rPr lang="en-US" sz="1600" b="0" dirty="0" smtClean="0">
                <a:effectLst/>
              </a:rPr>
              <a:t>chamber view</a:t>
            </a:r>
            <a:r>
              <a:rPr lang="en-US" sz="1600" b="0" dirty="0">
                <a:effectLst/>
              </a:rPr>
              <a:t>)</a:t>
            </a:r>
          </a:p>
          <a:p>
            <a:pPr>
              <a:defRPr/>
            </a:pPr>
            <a:endParaRPr lang="en-US" b="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87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Image Acquisition Instructions Continued</a:t>
            </a:r>
            <a:endParaRPr lang="en-US" dirty="0"/>
          </a:p>
        </p:txBody>
      </p:sp>
      <p:sp>
        <p:nvSpPr>
          <p:cNvPr id="3" name="Content Placeholder 2"/>
          <p:cNvSpPr>
            <a:spLocks noGrp="1"/>
          </p:cNvSpPr>
          <p:nvPr>
            <p:ph idx="1"/>
          </p:nvPr>
        </p:nvSpPr>
        <p:spPr>
          <a:xfrm>
            <a:off x="658813" y="1962150"/>
            <a:ext cx="7826375" cy="2608263"/>
          </a:xfrm>
        </p:spPr>
        <p:txBody>
          <a:bodyPr/>
          <a:lstStyle/>
          <a:p>
            <a:pPr>
              <a:defRPr/>
            </a:pPr>
            <a:r>
              <a:rPr lang="en-US" sz="2000" b="0" dirty="0">
                <a:effectLst/>
              </a:rPr>
              <a:t>Common sequence parameters for cine imaging</a:t>
            </a:r>
          </a:p>
          <a:p>
            <a:pPr>
              <a:defRPr/>
            </a:pPr>
            <a:r>
              <a:rPr lang="en-US" sz="2000" b="0" dirty="0">
                <a:effectLst/>
              </a:rPr>
              <a:t>8-mm slice thickness</a:t>
            </a:r>
          </a:p>
          <a:p>
            <a:pPr>
              <a:defRPr/>
            </a:pPr>
            <a:r>
              <a:rPr lang="en-US" sz="2000" b="0" dirty="0">
                <a:effectLst/>
              </a:rPr>
              <a:t>2.3 mm minimum spatial resolution (for both phase and frequency encoding directions)</a:t>
            </a:r>
          </a:p>
          <a:p>
            <a:pPr>
              <a:defRPr/>
            </a:pPr>
            <a:r>
              <a:rPr lang="en-US" sz="2000" b="0" dirty="0">
                <a:effectLst/>
              </a:rPr>
              <a:t>25-35 </a:t>
            </a:r>
            <a:r>
              <a:rPr lang="en-US" sz="2000" b="0" dirty="0" err="1">
                <a:effectLst/>
              </a:rPr>
              <a:t>ms</a:t>
            </a:r>
            <a:r>
              <a:rPr lang="en-US" sz="2000" b="0" dirty="0">
                <a:effectLst/>
              </a:rPr>
              <a:t> temporal resolution preferred; can be obtained by dropping views per segment captured between R to R intervals.</a:t>
            </a:r>
          </a:p>
          <a:p>
            <a:pPr>
              <a:defRPr/>
            </a:pPr>
            <a:r>
              <a:rPr lang="en-US" sz="2000" b="0" dirty="0">
                <a:effectLst/>
              </a:rPr>
              <a:t>CMR with Late Gadolinium Enhancement (LGE)</a:t>
            </a:r>
          </a:p>
          <a:p>
            <a:pPr>
              <a:defRPr/>
            </a:pPr>
            <a:endParaRPr lang="en-US" sz="2000" dirty="0"/>
          </a:p>
        </p:txBody>
      </p:sp>
      <p:sp>
        <p:nvSpPr>
          <p:cNvPr id="55300" name="TextBox 5"/>
          <p:cNvSpPr txBox="1">
            <a:spLocks noChangeArrowheads="1"/>
          </p:cNvSpPr>
          <p:nvPr/>
        </p:nvSpPr>
        <p:spPr bwMode="auto">
          <a:xfrm>
            <a:off x="152400" y="4570413"/>
            <a:ext cx="89154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i="1">
                <a:solidFill>
                  <a:srgbClr val="FF0000"/>
                </a:solidFill>
              </a:rPr>
              <a:t>Delayed short axis and long axis views should match slice locations of SSFP cine images.  Copying the slice location is an industry standard.  Cine images can be ordered to select the end diastolic trigger time by simply scrolling through a short axis image slice location.  The selected time for end diastole can be entered into the actual trigger delay time prior to acquiring the delayed image set. This will enable a more accurate representation of the tracing to copy.</a:t>
            </a:r>
            <a:endParaRPr lang="en-US" altLang="en-US">
              <a:solidFill>
                <a:srgbClr val="FF0000"/>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113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0"/>
            <a:ext cx="7826375" cy="1139825"/>
          </a:xfrm>
        </p:spPr>
        <p:txBody>
          <a:bodyPr>
            <a:normAutofit/>
          </a:bodyPr>
          <a:lstStyle/>
          <a:p>
            <a:pPr>
              <a:defRPr/>
            </a:pPr>
            <a:r>
              <a:rPr lang="en-US" sz="3600" dirty="0" smtClean="0"/>
              <a:t>Imaging Core Contact Information</a:t>
            </a:r>
            <a:endParaRPr lang="en-US" sz="3600" dirty="0"/>
          </a:p>
        </p:txBody>
      </p:sp>
      <p:sp>
        <p:nvSpPr>
          <p:cNvPr id="3" name="Content Placeholder 2"/>
          <p:cNvSpPr>
            <a:spLocks noGrp="1"/>
          </p:cNvSpPr>
          <p:nvPr>
            <p:ph idx="1"/>
          </p:nvPr>
        </p:nvSpPr>
        <p:spPr>
          <a:xfrm>
            <a:off x="628650" y="990600"/>
            <a:ext cx="7826375" cy="5715000"/>
          </a:xfrm>
        </p:spPr>
        <p:txBody>
          <a:bodyPr/>
          <a:lstStyle/>
          <a:p>
            <a:pPr marL="0" indent="0">
              <a:buFontTx/>
              <a:buNone/>
              <a:defRPr/>
            </a:pPr>
            <a:r>
              <a:rPr lang="en-US" sz="1500" b="0" dirty="0">
                <a:effectLst/>
              </a:rPr>
              <a:t> </a:t>
            </a:r>
            <a:r>
              <a:rPr lang="en-US" sz="1500" b="0" dirty="0" smtClean="0">
                <a:effectLst/>
              </a:rPr>
              <a:t>       Research </a:t>
            </a:r>
            <a:r>
              <a:rPr lang="en-US" sz="1500" b="0" dirty="0">
                <a:effectLst/>
              </a:rPr>
              <a:t>Coordinator II </a:t>
            </a:r>
          </a:p>
          <a:p>
            <a:pPr marL="0" indent="0">
              <a:buFontTx/>
              <a:buNone/>
              <a:defRPr/>
            </a:pPr>
            <a:r>
              <a:rPr lang="en-US" sz="1500" b="0" dirty="0">
                <a:effectLst/>
              </a:rPr>
              <a:t>	Cathy McDowell, BSW</a:t>
            </a:r>
          </a:p>
          <a:p>
            <a:pPr marL="0" indent="0">
              <a:buFontTx/>
              <a:buNone/>
              <a:defRPr/>
            </a:pPr>
            <a:r>
              <a:rPr lang="en-US" sz="1500" b="0" dirty="0">
                <a:effectLst/>
              </a:rPr>
              <a:t>	Office: 216-445-7842 or 1-800-223-2273 ext. 57842</a:t>
            </a:r>
          </a:p>
          <a:p>
            <a:pPr marL="0" indent="0">
              <a:buFontTx/>
              <a:buNone/>
              <a:defRPr/>
            </a:pPr>
            <a:r>
              <a:rPr lang="en-US" sz="1500" b="0" dirty="0">
                <a:effectLst/>
              </a:rPr>
              <a:t>	Fax:     216-445-4419</a:t>
            </a:r>
          </a:p>
          <a:p>
            <a:pPr marL="0" indent="0">
              <a:buFontTx/>
              <a:buNone/>
              <a:defRPr/>
            </a:pPr>
            <a:r>
              <a:rPr lang="en-US" sz="1500" b="0" dirty="0">
                <a:effectLst/>
              </a:rPr>
              <a:t>	Email: </a:t>
            </a:r>
            <a:r>
              <a:rPr lang="en-US" sz="1500" b="0" dirty="0" smtClean="0">
                <a:effectLst/>
              </a:rPr>
              <a:t>	 </a:t>
            </a:r>
            <a:r>
              <a:rPr lang="en-US" sz="1500" b="0" u="sng" dirty="0" smtClean="0">
                <a:solidFill>
                  <a:srgbClr val="FFFF00"/>
                </a:solidFill>
                <a:effectLst/>
                <a:hlinkClick r:id="rId5"/>
              </a:rPr>
              <a:t>mcdowec@ccf.org</a:t>
            </a:r>
            <a:endParaRPr lang="en-US" sz="1500" dirty="0" smtClean="0">
              <a:solidFill>
                <a:srgbClr val="FFFF00"/>
              </a:solidFill>
            </a:endParaRPr>
          </a:p>
          <a:p>
            <a:pPr marL="0" indent="0">
              <a:buFontTx/>
              <a:buNone/>
              <a:defRPr/>
            </a:pPr>
            <a:r>
              <a:rPr lang="en-US" sz="1500" dirty="0" smtClean="0">
                <a:solidFill>
                  <a:srgbClr val="FFFF00"/>
                </a:solidFill>
              </a:rPr>
              <a:t>        </a:t>
            </a:r>
            <a:r>
              <a:rPr lang="en-US" sz="1500" b="0" dirty="0" smtClean="0">
                <a:effectLst/>
              </a:rPr>
              <a:t>Research Coordinator	</a:t>
            </a:r>
            <a:endParaRPr lang="en-US" sz="1500" b="0" dirty="0">
              <a:effectLst/>
            </a:endParaRPr>
          </a:p>
          <a:p>
            <a:pPr marL="0" indent="0">
              <a:buFontTx/>
              <a:buNone/>
              <a:defRPr/>
            </a:pPr>
            <a:r>
              <a:rPr lang="en-US" sz="1500" b="0" dirty="0">
                <a:effectLst/>
              </a:rPr>
              <a:t>	Dawn D’Eusanio, BA</a:t>
            </a:r>
          </a:p>
          <a:p>
            <a:pPr marL="0" indent="0">
              <a:buFontTx/>
              <a:buNone/>
              <a:defRPr/>
            </a:pPr>
            <a:r>
              <a:rPr lang="en-US" sz="1500" b="0" dirty="0">
                <a:effectLst/>
              </a:rPr>
              <a:t>	Office: 216-444-8267</a:t>
            </a:r>
          </a:p>
          <a:p>
            <a:pPr marL="0" indent="0">
              <a:buFontTx/>
              <a:buNone/>
              <a:defRPr/>
            </a:pPr>
            <a:r>
              <a:rPr lang="en-US" sz="1500" b="0" dirty="0">
                <a:effectLst/>
              </a:rPr>
              <a:t>	Fax:	216-445-4419</a:t>
            </a:r>
          </a:p>
          <a:p>
            <a:pPr marL="0" indent="0">
              <a:buFontTx/>
              <a:buNone/>
              <a:defRPr/>
            </a:pPr>
            <a:r>
              <a:rPr lang="en-US" sz="1500" b="0" dirty="0">
                <a:effectLst/>
              </a:rPr>
              <a:t>	Email:	</a:t>
            </a:r>
            <a:r>
              <a:rPr lang="en-US" sz="1500" b="0" u="sng" dirty="0">
                <a:solidFill>
                  <a:srgbClr val="FFFF00"/>
                </a:solidFill>
                <a:effectLst/>
              </a:rPr>
              <a:t>deusand@ccf.org</a:t>
            </a:r>
            <a:endParaRPr lang="en-US" sz="1500" b="0" dirty="0">
              <a:solidFill>
                <a:srgbClr val="FFFF00"/>
              </a:solidFill>
              <a:effectLst/>
            </a:endParaRPr>
          </a:p>
          <a:p>
            <a:pPr marL="0" indent="0">
              <a:buFontTx/>
              <a:buNone/>
              <a:defRPr/>
            </a:pPr>
            <a:r>
              <a:rPr lang="en-US" sz="1500" b="0" dirty="0" smtClean="0">
                <a:effectLst/>
              </a:rPr>
              <a:t>       Project </a:t>
            </a:r>
            <a:r>
              <a:rPr lang="en-US" sz="1500" b="0" dirty="0">
                <a:effectLst/>
              </a:rPr>
              <a:t>Specialist </a:t>
            </a:r>
          </a:p>
          <a:p>
            <a:pPr marL="0" indent="0">
              <a:buFontTx/>
              <a:buNone/>
              <a:defRPr/>
            </a:pPr>
            <a:r>
              <a:rPr lang="en-US" sz="1500" b="0" dirty="0">
                <a:effectLst/>
              </a:rPr>
              <a:t>	</a:t>
            </a:r>
            <a:r>
              <a:rPr lang="de-DE" sz="1500" b="0" dirty="0">
                <a:effectLst/>
              </a:rPr>
              <a:t>Jill Rusticelli</a:t>
            </a:r>
            <a:endParaRPr lang="en-US" sz="1500" b="0" dirty="0">
              <a:effectLst/>
            </a:endParaRPr>
          </a:p>
          <a:p>
            <a:pPr marL="0" indent="0">
              <a:buFontTx/>
              <a:buNone/>
              <a:defRPr/>
            </a:pPr>
            <a:r>
              <a:rPr lang="de-DE" sz="1500" b="0" dirty="0">
                <a:effectLst/>
              </a:rPr>
              <a:t>	Office:	216-442-5231</a:t>
            </a:r>
            <a:endParaRPr lang="en-US" sz="1500" b="0" dirty="0">
              <a:effectLst/>
            </a:endParaRPr>
          </a:p>
          <a:p>
            <a:pPr marL="0" indent="0">
              <a:buFontTx/>
              <a:buNone/>
              <a:defRPr/>
            </a:pPr>
            <a:r>
              <a:rPr lang="de-DE" sz="1500" b="0" dirty="0">
                <a:effectLst/>
              </a:rPr>
              <a:t>	Fax:	216-445-4419</a:t>
            </a:r>
            <a:endParaRPr lang="en-US" sz="1500" b="0" dirty="0">
              <a:effectLst/>
            </a:endParaRPr>
          </a:p>
          <a:p>
            <a:pPr marL="0" indent="0">
              <a:buFontTx/>
              <a:buNone/>
              <a:defRPr/>
            </a:pPr>
            <a:r>
              <a:rPr lang="de-DE" sz="1500" b="0" dirty="0">
                <a:effectLst/>
              </a:rPr>
              <a:t>	Email:	</a:t>
            </a:r>
            <a:r>
              <a:rPr lang="de-DE" sz="1500" b="0" u="sng" dirty="0" smtClean="0">
                <a:solidFill>
                  <a:srgbClr val="FFFF00"/>
                </a:solidFill>
                <a:effectLst/>
              </a:rPr>
              <a:t>rusticj@ccf.org</a:t>
            </a:r>
            <a:endParaRPr lang="en-US" sz="1500" b="0" dirty="0" smtClean="0">
              <a:solidFill>
                <a:srgbClr val="FFFF00"/>
              </a:solidFill>
              <a:effectLst/>
            </a:endParaRPr>
          </a:p>
          <a:p>
            <a:pPr marL="0" indent="0">
              <a:buFontTx/>
              <a:buNone/>
              <a:defRPr/>
            </a:pPr>
            <a:r>
              <a:rPr lang="en-US" sz="1500" b="0" dirty="0" smtClean="0">
                <a:effectLst/>
              </a:rPr>
              <a:t>       Project Specialist </a:t>
            </a:r>
          </a:p>
          <a:p>
            <a:pPr marL="0" indent="0">
              <a:buFontTx/>
              <a:buNone/>
              <a:defRPr/>
            </a:pPr>
            <a:r>
              <a:rPr lang="en-US" sz="1500" b="0" dirty="0">
                <a:effectLst/>
              </a:rPr>
              <a:t>	</a:t>
            </a:r>
            <a:r>
              <a:rPr lang="de-DE" sz="1500" b="0" dirty="0">
                <a:effectLst/>
              </a:rPr>
              <a:t>Michelle Baksar</a:t>
            </a:r>
            <a:endParaRPr lang="en-US" sz="1500" b="0" dirty="0">
              <a:effectLst/>
            </a:endParaRPr>
          </a:p>
          <a:p>
            <a:pPr marL="0" indent="0">
              <a:buFontTx/>
              <a:buNone/>
              <a:defRPr/>
            </a:pPr>
            <a:r>
              <a:rPr lang="de-DE" sz="1500" b="0" dirty="0">
                <a:effectLst/>
              </a:rPr>
              <a:t>	Office:	216-444-9872</a:t>
            </a:r>
            <a:endParaRPr lang="en-US" sz="1500" b="0" dirty="0">
              <a:effectLst/>
            </a:endParaRPr>
          </a:p>
          <a:p>
            <a:pPr marL="0" indent="0">
              <a:buFontTx/>
              <a:buNone/>
              <a:defRPr/>
            </a:pPr>
            <a:r>
              <a:rPr lang="de-DE" sz="1500" b="0" dirty="0">
                <a:effectLst/>
              </a:rPr>
              <a:t>	Fax:	216-445-4419</a:t>
            </a:r>
            <a:endParaRPr lang="en-US" sz="1500" b="0" dirty="0">
              <a:effectLst/>
            </a:endParaRPr>
          </a:p>
          <a:p>
            <a:pPr marL="0" indent="0">
              <a:buFontTx/>
              <a:buNone/>
              <a:defRPr/>
            </a:pPr>
            <a:r>
              <a:rPr lang="de-DE" sz="1500" b="0" dirty="0">
                <a:effectLst/>
              </a:rPr>
              <a:t>	Email:	</a:t>
            </a:r>
            <a:r>
              <a:rPr lang="de-DE" sz="1500" b="0" u="sng" dirty="0">
                <a:solidFill>
                  <a:srgbClr val="FFFF00"/>
                </a:solidFill>
                <a:effectLst/>
              </a:rPr>
              <a:t>baksarm@ccf.org</a:t>
            </a:r>
            <a:endParaRPr lang="en-US" sz="1500" b="0" dirty="0">
              <a:solidFill>
                <a:srgbClr val="FFFF00"/>
              </a:solidFill>
              <a:effectLst/>
            </a:endParaRPr>
          </a:p>
          <a:p>
            <a:pPr>
              <a:defRPr/>
            </a:pPr>
            <a:endParaRPr lang="en-US" b="0" dirty="0"/>
          </a:p>
        </p:txBody>
      </p:sp>
      <p:pic>
        <p:nvPicPr>
          <p:cNvPr id="57348"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4400" y="1411288"/>
            <a:ext cx="6556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4400" y="2743200"/>
            <a:ext cx="6556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49325" y="4191000"/>
            <a:ext cx="6492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49325" y="5557838"/>
            <a:ext cx="65881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82000" y="6096000"/>
            <a:ext cx="609600" cy="609600"/>
          </a:xfrm>
          <a:prstGeom prst="rect">
            <a:avLst/>
          </a:prstGeom>
        </p:spPr>
      </p:pic>
    </p:spTree>
  </p:cSld>
  <p:clrMapOvr>
    <a:masterClrMapping/>
  </p:clrMapOvr>
  <p:transition spd="slow" advTm="924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8813" y="1371600"/>
            <a:ext cx="7826375" cy="5257800"/>
          </a:xfrm>
        </p:spPr>
        <p:txBody>
          <a:bodyPr>
            <a:normAutofit/>
          </a:bodyPr>
          <a:lstStyle/>
          <a:p>
            <a:pPr marL="0" indent="0">
              <a:buFontTx/>
              <a:buNone/>
              <a:defRPr/>
            </a:pPr>
            <a:r>
              <a:rPr lang="en-US" sz="1400" b="0" dirty="0" smtClean="0">
                <a:effectLst/>
              </a:rPr>
              <a:t>       Imaging Specialist:</a:t>
            </a:r>
          </a:p>
          <a:p>
            <a:pPr marL="0" indent="0">
              <a:buFontTx/>
              <a:buNone/>
              <a:defRPr/>
            </a:pPr>
            <a:r>
              <a:rPr lang="en-US" sz="1400" b="0" dirty="0" smtClean="0">
                <a:effectLst/>
              </a:rPr>
              <a:t>	Margaret (Koko) Park, BS, ACS, RDCS, RVT, FASE</a:t>
            </a:r>
          </a:p>
          <a:p>
            <a:pPr marL="0" indent="0">
              <a:buFontTx/>
              <a:buNone/>
              <a:defRPr/>
            </a:pPr>
            <a:r>
              <a:rPr lang="en-US" sz="1400" b="0" dirty="0" smtClean="0">
                <a:effectLst/>
              </a:rPr>
              <a:t>	Office: 216-445-5175</a:t>
            </a:r>
          </a:p>
          <a:p>
            <a:pPr marL="0" indent="0">
              <a:buFontTx/>
              <a:buNone/>
              <a:defRPr/>
            </a:pPr>
            <a:r>
              <a:rPr lang="en-US" sz="1400" b="0" dirty="0" smtClean="0">
                <a:effectLst/>
              </a:rPr>
              <a:t>	Fax:     216-445-4419</a:t>
            </a:r>
          </a:p>
          <a:p>
            <a:pPr marL="0" indent="0">
              <a:buFontTx/>
              <a:buNone/>
              <a:defRPr/>
            </a:pPr>
            <a:r>
              <a:rPr lang="en-US" sz="1400" b="0" dirty="0" smtClean="0">
                <a:effectLst/>
              </a:rPr>
              <a:t>	Email:  </a:t>
            </a:r>
            <a:r>
              <a:rPr lang="en-US" sz="1400" b="0" u="sng" dirty="0" smtClean="0">
                <a:solidFill>
                  <a:srgbClr val="FFFF00"/>
                </a:solidFill>
                <a:effectLst/>
              </a:rPr>
              <a:t>parkm@ccf.org</a:t>
            </a:r>
          </a:p>
          <a:p>
            <a:pPr marL="0" indent="0">
              <a:buFontTx/>
              <a:buNone/>
              <a:defRPr/>
            </a:pPr>
            <a:r>
              <a:rPr lang="de-DE" sz="1400" b="0" dirty="0" smtClean="0">
                <a:effectLst/>
              </a:rPr>
              <a:t>       Project </a:t>
            </a:r>
            <a:r>
              <a:rPr lang="de-DE" sz="1400" b="0" dirty="0">
                <a:effectLst/>
              </a:rPr>
              <a:t>Manager:</a:t>
            </a:r>
            <a:endParaRPr lang="en-US" sz="1400" b="0" dirty="0">
              <a:effectLst/>
            </a:endParaRPr>
          </a:p>
          <a:p>
            <a:pPr marL="0" indent="0">
              <a:buFontTx/>
              <a:buNone/>
              <a:defRPr/>
            </a:pPr>
            <a:r>
              <a:rPr lang="de-DE" sz="1400" b="0" dirty="0">
                <a:effectLst/>
              </a:rPr>
              <a:t>	Kathy Kassimatis, RDCS, FASE</a:t>
            </a:r>
            <a:endParaRPr lang="en-US" sz="1400" b="0" dirty="0">
              <a:effectLst/>
            </a:endParaRPr>
          </a:p>
          <a:p>
            <a:pPr marL="0" indent="0">
              <a:buFontTx/>
              <a:buNone/>
              <a:defRPr/>
            </a:pPr>
            <a:r>
              <a:rPr lang="de-DE" sz="1400" b="0" dirty="0">
                <a:effectLst/>
              </a:rPr>
              <a:t>	</a:t>
            </a:r>
            <a:r>
              <a:rPr lang="en-US" sz="1400" b="0" dirty="0">
                <a:effectLst/>
              </a:rPr>
              <a:t>Office: 216-445-5156</a:t>
            </a:r>
          </a:p>
          <a:p>
            <a:pPr marL="0" indent="0">
              <a:buFontTx/>
              <a:buNone/>
              <a:defRPr/>
            </a:pPr>
            <a:r>
              <a:rPr lang="en-US" sz="1400" b="0" dirty="0">
                <a:effectLst/>
              </a:rPr>
              <a:t>	Fax:     216-445-4419</a:t>
            </a:r>
          </a:p>
          <a:p>
            <a:pPr marL="0" indent="0">
              <a:buFontTx/>
              <a:buNone/>
              <a:defRPr/>
            </a:pPr>
            <a:r>
              <a:rPr lang="en-US" sz="1400" b="0" dirty="0">
                <a:effectLst/>
              </a:rPr>
              <a:t>	Email:  </a:t>
            </a:r>
            <a:r>
              <a:rPr lang="en-US" sz="1400" b="0" u="sng" dirty="0" smtClean="0">
                <a:solidFill>
                  <a:srgbClr val="FFFF00"/>
                </a:solidFill>
                <a:effectLst/>
              </a:rPr>
              <a:t>kassimk@ccf.org</a:t>
            </a:r>
          </a:p>
          <a:p>
            <a:pPr marL="0" indent="0">
              <a:buFontTx/>
              <a:buNone/>
              <a:defRPr/>
            </a:pPr>
            <a:r>
              <a:rPr lang="en-US" sz="1400" dirty="0" smtClean="0"/>
              <a:t>       Imaging Specialist:</a:t>
            </a:r>
            <a:endParaRPr lang="en-US" sz="1400" dirty="0"/>
          </a:p>
          <a:p>
            <a:pPr marL="0" indent="0">
              <a:buFontTx/>
              <a:buNone/>
              <a:defRPr/>
            </a:pPr>
            <a:r>
              <a:rPr lang="en-US" sz="1400" dirty="0"/>
              <a:t>	</a:t>
            </a:r>
            <a:r>
              <a:rPr lang="en-US" sz="1400" dirty="0" smtClean="0"/>
              <a:t>Jeanne Drinko, RDCS, RCS, FASE</a:t>
            </a:r>
            <a:endParaRPr lang="en-US" sz="1400" b="0" dirty="0" smtClean="0">
              <a:effectLst/>
            </a:endParaRPr>
          </a:p>
          <a:p>
            <a:pPr marL="0" indent="0">
              <a:buFontTx/>
              <a:buNone/>
              <a:defRPr/>
            </a:pPr>
            <a:r>
              <a:rPr lang="en-US" sz="1400" dirty="0"/>
              <a:t>	</a:t>
            </a:r>
            <a:r>
              <a:rPr lang="en-US" sz="1400" dirty="0" smtClean="0"/>
              <a:t>Office: 216-445-5274</a:t>
            </a:r>
            <a:endParaRPr lang="en-US" sz="1400" dirty="0"/>
          </a:p>
          <a:p>
            <a:pPr marL="0" indent="0">
              <a:buFontTx/>
              <a:buNone/>
              <a:defRPr/>
            </a:pPr>
            <a:r>
              <a:rPr lang="en-US" sz="1400" dirty="0"/>
              <a:t>	</a:t>
            </a:r>
            <a:r>
              <a:rPr lang="en-US" sz="1400" dirty="0" smtClean="0"/>
              <a:t>Fax: 216-445-4419</a:t>
            </a:r>
            <a:endParaRPr lang="en-US" sz="1400" b="0" dirty="0" smtClean="0">
              <a:effectLst/>
            </a:endParaRPr>
          </a:p>
          <a:p>
            <a:pPr marL="0" indent="0">
              <a:buFontTx/>
              <a:buNone/>
              <a:defRPr/>
            </a:pPr>
            <a:r>
              <a:rPr lang="en-US" sz="1400" b="0" dirty="0" smtClean="0">
                <a:effectLst/>
              </a:rPr>
              <a:t>	Email: </a:t>
            </a:r>
            <a:r>
              <a:rPr lang="en-US" sz="1400" b="0" dirty="0" smtClean="0">
                <a:solidFill>
                  <a:srgbClr val="FFFF00"/>
                </a:solidFill>
                <a:effectLst/>
              </a:rPr>
              <a:t>drinkoj@ccf.org</a:t>
            </a:r>
            <a:endParaRPr lang="en-US" sz="1400" b="0" dirty="0" smtClean="0">
              <a:effectLst/>
            </a:endParaRPr>
          </a:p>
          <a:p>
            <a:pPr marL="0" indent="0">
              <a:buFontTx/>
              <a:buNone/>
              <a:defRPr/>
            </a:pPr>
            <a:r>
              <a:rPr lang="en-US" sz="1400" b="0" dirty="0">
                <a:effectLst/>
              </a:rPr>
              <a:t> </a:t>
            </a:r>
            <a:r>
              <a:rPr lang="en-US" sz="1400" b="0" dirty="0" smtClean="0">
                <a:effectLst/>
              </a:rPr>
              <a:t>      </a:t>
            </a:r>
            <a:r>
              <a:rPr lang="it-IT" sz="1400" b="0" dirty="0" smtClean="0">
                <a:effectLst/>
              </a:rPr>
              <a:t>Core </a:t>
            </a:r>
            <a:r>
              <a:rPr lang="it-IT" sz="1400" b="0" dirty="0">
                <a:effectLst/>
              </a:rPr>
              <a:t>Lab Manager:</a:t>
            </a:r>
            <a:endParaRPr lang="en-US" sz="1400" b="0" dirty="0">
              <a:effectLst/>
            </a:endParaRPr>
          </a:p>
          <a:p>
            <a:pPr marL="0" indent="0">
              <a:buFontTx/>
              <a:buNone/>
              <a:defRPr/>
            </a:pPr>
            <a:r>
              <a:rPr lang="it-IT" sz="1400" b="0" dirty="0" smtClean="0">
                <a:effectLst/>
              </a:rPr>
              <a:t>	Annitta </a:t>
            </a:r>
            <a:r>
              <a:rPr lang="it-IT" sz="1400" b="0" dirty="0">
                <a:effectLst/>
              </a:rPr>
              <a:t>Flinn, BA, RDCS, CCRC, FASE</a:t>
            </a:r>
            <a:endParaRPr lang="en-US" sz="1400" b="0" dirty="0">
              <a:effectLst/>
            </a:endParaRPr>
          </a:p>
          <a:p>
            <a:pPr marL="0" indent="0">
              <a:buFontTx/>
              <a:buNone/>
              <a:defRPr/>
            </a:pPr>
            <a:r>
              <a:rPr lang="it-IT" sz="1400" b="0" dirty="0">
                <a:effectLst/>
              </a:rPr>
              <a:t>	</a:t>
            </a:r>
            <a:r>
              <a:rPr lang="en-US" sz="1400" b="0" dirty="0">
                <a:effectLst/>
              </a:rPr>
              <a:t>Office: 216-445-7673 or 1-800-223-2273 ext. 57673</a:t>
            </a:r>
          </a:p>
          <a:p>
            <a:pPr marL="0" indent="0">
              <a:buFontTx/>
              <a:buNone/>
              <a:defRPr/>
            </a:pPr>
            <a:r>
              <a:rPr lang="en-US" sz="1400" b="0" dirty="0">
                <a:effectLst/>
              </a:rPr>
              <a:t>	Fax:     216-445-4419</a:t>
            </a:r>
          </a:p>
          <a:p>
            <a:pPr marL="0" indent="0">
              <a:buFontTx/>
              <a:buNone/>
              <a:defRPr/>
            </a:pPr>
            <a:r>
              <a:rPr lang="en-US" sz="1400" b="0" dirty="0">
                <a:effectLst/>
              </a:rPr>
              <a:t>	Email:  </a:t>
            </a:r>
            <a:r>
              <a:rPr lang="en-US" sz="1400" b="0" u="sng" dirty="0">
                <a:solidFill>
                  <a:srgbClr val="FFFF00"/>
                </a:solidFill>
                <a:effectLst/>
              </a:rPr>
              <a:t>flinna@ccf.org</a:t>
            </a:r>
            <a:endParaRPr lang="en-US" sz="1400" b="0" dirty="0">
              <a:solidFill>
                <a:srgbClr val="FFFF00"/>
              </a:solidFill>
              <a:effectLst/>
            </a:endParaRPr>
          </a:p>
          <a:p>
            <a:pPr>
              <a:defRPr/>
            </a:pPr>
            <a:endParaRPr lang="en-US" sz="1400" b="0" dirty="0"/>
          </a:p>
        </p:txBody>
      </p:sp>
      <p:pic>
        <p:nvPicPr>
          <p:cNvPr id="5939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3763" y="5576888"/>
            <a:ext cx="650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04875" y="3013075"/>
            <a:ext cx="63976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04875" y="1647825"/>
            <a:ext cx="650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JeanneDrinko"/>
          <p:cNvPicPr/>
          <p:nvPr/>
        </p:nvPicPr>
        <p:blipFill rotWithShape="1">
          <a:blip r:embed="rId8"/>
          <a:srcRect l="9361" t="12927" r="4729" b="1335"/>
          <a:stretch/>
        </p:blipFill>
        <p:spPr bwMode="auto">
          <a:xfrm>
            <a:off x="881063" y="4237038"/>
            <a:ext cx="639762" cy="914400"/>
          </a:xfrm>
          <a:prstGeom prst="rect">
            <a:avLst/>
          </a:prstGeom>
          <a:noFill/>
          <a:ln>
            <a:no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noAutofit/>
          </a:bodyPr>
          <a:lstStyle/>
          <a:p>
            <a:pPr>
              <a:defRPr/>
            </a:pPr>
            <a:r>
              <a:rPr lang="en-US" sz="3600" dirty="0" smtClean="0"/>
              <a:t>Imaging Core </a:t>
            </a:r>
            <a:r>
              <a:rPr lang="en-US" sz="3600" dirty="0"/>
              <a:t>Contact </a:t>
            </a:r>
            <a:r>
              <a:rPr lang="en-US" sz="3600" dirty="0" smtClean="0"/>
              <a:t>Information Continued</a:t>
            </a:r>
            <a:endParaRPr lang="en-US" sz="360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82000" y="6096000"/>
            <a:ext cx="609600" cy="609600"/>
          </a:xfrm>
          <a:prstGeom prst="rect">
            <a:avLst/>
          </a:prstGeom>
        </p:spPr>
      </p:pic>
    </p:spTree>
  </p:cSld>
  <p:clrMapOvr>
    <a:masterClrMapping/>
  </p:clrMapOvr>
  <p:transition spd="slow" advTm="443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dirty="0" smtClean="0"/>
              <a:t>Quick Print Imaging Core</a:t>
            </a:r>
            <a:br>
              <a:rPr lang="en-US" sz="3600" dirty="0" smtClean="0"/>
            </a:br>
            <a:r>
              <a:rPr lang="en-US" sz="3600" dirty="0" smtClean="0"/>
              <a:t> Contact Information</a:t>
            </a:r>
            <a:endParaRPr lang="en-US" sz="3600" dirty="0"/>
          </a:p>
        </p:txBody>
      </p:sp>
      <p:pic>
        <p:nvPicPr>
          <p:cNvPr id="61443" name="Content Placeholder 3"/>
          <p:cNvPicPr>
            <a:picLocks noGrp="1" noChangeAspect="1"/>
          </p:cNvPicPr>
          <p:nvPr>
            <p:ph idx="1"/>
          </p:nvPr>
        </p:nvPicPr>
        <p:blipFill>
          <a:blip r:embed="rId5">
            <a:extLst>
              <a:ext uri="{28A0092B-C50C-407E-A947-70E740481C1C}">
                <a14:useLocalDpi xmlns:a14="http://schemas.microsoft.com/office/drawing/2010/main" val="0"/>
              </a:ext>
            </a:extLst>
          </a:blip>
          <a:srcRect/>
          <a:stretch>
            <a:fillRect/>
          </a:stretch>
        </p:blipFill>
        <p:spPr>
          <a:xfrm>
            <a:off x="658813" y="1600200"/>
            <a:ext cx="7826375" cy="3189288"/>
          </a:xfrm>
        </p:spPr>
      </p:pic>
      <p:graphicFrame>
        <p:nvGraphicFramePr>
          <p:cNvPr id="6" name="Table 5"/>
          <p:cNvGraphicFramePr>
            <a:graphicFrameLocks noGrp="1"/>
          </p:cNvGraphicFramePr>
          <p:nvPr/>
        </p:nvGraphicFramePr>
        <p:xfrm>
          <a:off x="304800" y="4876800"/>
          <a:ext cx="8458200" cy="365146"/>
        </p:xfrm>
        <a:graphic>
          <a:graphicData uri="http://schemas.openxmlformats.org/drawingml/2006/table">
            <a:tbl>
              <a:tblPr firstRow="1" bandRow="1"/>
              <a:tblGrid>
                <a:gridCol w="2819400"/>
                <a:gridCol w="2819400"/>
                <a:gridCol w="2819400"/>
              </a:tblGrid>
              <a:tr h="36512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smtClean="0"/>
                        <a:t>AG</a:t>
                      </a:r>
                      <a:r>
                        <a:rPr lang="en-US" sz="1800" baseline="0" dirty="0" smtClean="0"/>
                        <a:t> Mednet Support</a:t>
                      </a:r>
                      <a:endParaRPr lang="en-US" sz="1800" dirty="0"/>
                    </a:p>
                  </a:txBody>
                  <a:tcPr marT="45413" marB="454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smtClean="0"/>
                        <a:t>support@agmednet.com</a:t>
                      </a:r>
                      <a:endParaRPr lang="en-US" sz="1800" dirty="0"/>
                    </a:p>
                  </a:txBody>
                  <a:tcPr marT="45413" marB="454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smtClean="0"/>
                        <a:t>1-888-9246336</a:t>
                      </a:r>
                      <a:endParaRPr lang="en-US" sz="1800" dirty="0"/>
                    </a:p>
                  </a:txBody>
                  <a:tcPr marT="45413" marB="454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bl>
          </a:graphicData>
        </a:graphic>
      </p:graphicFrame>
      <p:graphicFrame>
        <p:nvGraphicFramePr>
          <p:cNvPr id="7" name="Table 6"/>
          <p:cNvGraphicFramePr>
            <a:graphicFrameLocks noGrp="1"/>
          </p:cNvGraphicFramePr>
          <p:nvPr/>
        </p:nvGraphicFramePr>
        <p:xfrm>
          <a:off x="304800" y="5410200"/>
          <a:ext cx="8458200" cy="639812"/>
        </p:xfrm>
        <a:graphic>
          <a:graphicData uri="http://schemas.openxmlformats.org/drawingml/2006/table">
            <a:tbl>
              <a:tblPr firstRow="1" bandRow="1"/>
              <a:tblGrid>
                <a:gridCol w="4229100"/>
                <a:gridCol w="4229100"/>
              </a:tblGrid>
              <a:tr h="63976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smtClean="0"/>
                        <a:t>PVDOMICS</a:t>
                      </a:r>
                      <a:r>
                        <a:rPr lang="en-US" sz="1800" baseline="0" dirty="0" smtClean="0"/>
                        <a:t> DCC Website </a:t>
                      </a:r>
                      <a:endParaRPr lang="en-US" sz="1800" dirty="0"/>
                    </a:p>
                  </a:txBody>
                  <a:tcPr marT="45586" marB="45586">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u="sng" kern="1200" dirty="0" smtClean="0">
                          <a:solidFill>
                            <a:schemeClr val="bg1"/>
                          </a:solidFill>
                          <a:effectLst/>
                          <a:latin typeface="+mn-lt"/>
                          <a:ea typeface="+mn-ea"/>
                          <a:cs typeface="+mn-cs"/>
                          <a:hlinkClick r:id="rId6"/>
                        </a:rPr>
                        <a:t>http://qhsapps.ccf.org/pvdomics/</a:t>
                      </a:r>
                      <a:endParaRPr lang="en-US" sz="1800" b="1" kern="1200" dirty="0" smtClean="0">
                        <a:solidFill>
                          <a:schemeClr val="bg1"/>
                        </a:solidFill>
                        <a:effectLst/>
                        <a:latin typeface="+mn-lt"/>
                        <a:ea typeface="+mn-ea"/>
                        <a:cs typeface="+mn-cs"/>
                      </a:endParaRPr>
                    </a:p>
                    <a:p>
                      <a:endParaRPr lang="en-US" sz="1800" dirty="0"/>
                    </a:p>
                  </a:txBody>
                  <a:tcPr marT="45586" marB="45586">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bl>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p:transition spd="slow" advTm="1444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References</a:t>
            </a:r>
            <a:endParaRPr lang="en-US" dirty="0"/>
          </a:p>
        </p:txBody>
      </p:sp>
      <p:sp>
        <p:nvSpPr>
          <p:cNvPr id="3" name="Content Placeholder 2"/>
          <p:cNvSpPr>
            <a:spLocks noGrp="1"/>
          </p:cNvSpPr>
          <p:nvPr>
            <p:ph idx="1"/>
          </p:nvPr>
        </p:nvSpPr>
        <p:spPr>
          <a:xfrm>
            <a:off x="658813" y="1676400"/>
            <a:ext cx="7826375" cy="4441825"/>
          </a:xfrm>
        </p:spPr>
        <p:txBody>
          <a:bodyPr/>
          <a:lstStyle/>
          <a:p>
            <a:pPr>
              <a:defRPr/>
            </a:pPr>
            <a:r>
              <a:rPr lang="en-US" sz="2400" b="0" dirty="0">
                <a:effectLst/>
              </a:rPr>
              <a:t>American College of Radiology—North American Society for Cardiovascular Imaging Society for Pediatric Radiology Practice Parameter for the Performance and Interpretation of Cardiac Magnetic Resonance Imaging (MRI).  Amended 2014 (Resolution 39)*).   </a:t>
            </a:r>
          </a:p>
          <a:p>
            <a:pPr marL="0" indent="0">
              <a:buFontTx/>
              <a:buNone/>
              <a:defRPr/>
            </a:pPr>
            <a:r>
              <a:rPr lang="en-US" sz="2400" b="0" dirty="0">
                <a:effectLst/>
              </a:rPr>
              <a:t> </a:t>
            </a:r>
          </a:p>
          <a:p>
            <a:pPr>
              <a:defRPr/>
            </a:pPr>
            <a:r>
              <a:rPr lang="en-US" sz="2400" b="0" dirty="0" smtClean="0">
                <a:effectLst/>
              </a:rPr>
              <a:t>ACCF/ACR/AHA/NASCI/SCMR</a:t>
            </a:r>
            <a:r>
              <a:rPr lang="en-US" sz="2400" b="0" dirty="0">
                <a:effectLst/>
              </a:rPr>
              <a:t>, 2010 Expert Consensus Document on Cardiovascular Magnetic Resonance.  Journal of the American College of Cardiology </a:t>
            </a:r>
            <a:r>
              <a:rPr lang="en-US" sz="2400" b="0" dirty="0" err="1">
                <a:effectLst/>
              </a:rPr>
              <a:t>Vol</a:t>
            </a:r>
            <a:r>
              <a:rPr lang="en-US" sz="2400" b="0" dirty="0">
                <a:effectLst/>
              </a:rPr>
              <a:t> 55, No. 23, 2010 </a:t>
            </a:r>
            <a:endParaRPr lang="en-US" sz="2400" b="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p:transition spd="slow" advTm="586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8" descr="DMC"/>
          <p:cNvPicPr>
            <a:picLocks noChangeAspect="1" noChangeArrowheads="1"/>
          </p:cNvPicPr>
          <p:nvPr/>
        </p:nvPicPr>
        <p:blipFill>
          <a:blip r:embed="rId5">
            <a:extLst>
              <a:ext uri="{28A0092B-C50C-407E-A947-70E740481C1C}">
                <a14:useLocalDpi xmlns:a14="http://schemas.microsoft.com/office/drawing/2010/main" val="0"/>
              </a:ext>
            </a:extLst>
          </a:blip>
          <a:srcRect t="17976" r="2519" b="2"/>
          <a:stretch>
            <a:fillRect/>
          </a:stretch>
        </p:blipFill>
        <p:spPr bwMode="auto">
          <a:xfrm>
            <a:off x="-76200" y="-76200"/>
            <a:ext cx="92202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6200" y="5410200"/>
            <a:ext cx="92202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554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2413" y="3429000"/>
            <a:ext cx="3903662" cy="2614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41" name="TextBox 2"/>
          <p:cNvSpPr txBox="1">
            <a:spLocks noChangeArrowheads="1"/>
          </p:cNvSpPr>
          <p:nvPr/>
        </p:nvSpPr>
        <p:spPr bwMode="auto">
          <a:xfrm>
            <a:off x="2971800" y="228600"/>
            <a:ext cx="3752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3600"/>
              <a:t>Thank You!</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p:transition spd="slow" advTm="638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ClevelandClinic">
  <a:themeElements>
    <a:clrScheme name="ClevelandClinic 12">
      <a:dk1>
        <a:srgbClr val="919191"/>
      </a:dk1>
      <a:lt1>
        <a:srgbClr val="FFFFFF"/>
      </a:lt1>
      <a:dk2>
        <a:srgbClr val="000000"/>
      </a:dk2>
      <a:lt2>
        <a:srgbClr val="618FFD"/>
      </a:lt2>
      <a:accent1>
        <a:srgbClr val="00AE00"/>
      </a:accent1>
      <a:accent2>
        <a:srgbClr val="FC0128"/>
      </a:accent2>
      <a:accent3>
        <a:srgbClr val="AAAAAA"/>
      </a:accent3>
      <a:accent4>
        <a:srgbClr val="DADADA"/>
      </a:accent4>
      <a:accent5>
        <a:srgbClr val="AAD3AA"/>
      </a:accent5>
      <a:accent6>
        <a:srgbClr val="E40123"/>
      </a:accent6>
      <a:hlink>
        <a:srgbClr val="FAFD00"/>
      </a:hlink>
      <a:folHlink>
        <a:srgbClr val="AAF4FC"/>
      </a:folHlink>
    </a:clrScheme>
    <a:fontScheme name="ClevelandClinic">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levelandClini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evelandClini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evelandClini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evelandClini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evelandClini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evelandClini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evelandClini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levelandClinic 8">
        <a:dk1>
          <a:srgbClr val="919191"/>
        </a:dk1>
        <a:lt1>
          <a:srgbClr val="FFFFFF"/>
        </a:lt1>
        <a:dk2>
          <a:srgbClr val="000000"/>
        </a:dk2>
        <a:lt2>
          <a:srgbClr val="618FFD"/>
        </a:lt2>
        <a:accent1>
          <a:srgbClr val="618FFD"/>
        </a:accent1>
        <a:accent2>
          <a:srgbClr val="00AE00"/>
        </a:accent2>
        <a:accent3>
          <a:srgbClr val="AAAAAA"/>
        </a:accent3>
        <a:accent4>
          <a:srgbClr val="DADADA"/>
        </a:accent4>
        <a:accent5>
          <a:srgbClr val="B7C6FE"/>
        </a:accent5>
        <a:accent6>
          <a:srgbClr val="009D00"/>
        </a:accent6>
        <a:hlink>
          <a:srgbClr val="FC0128"/>
        </a:hlink>
        <a:folHlink>
          <a:srgbClr val="CECECE"/>
        </a:folHlink>
      </a:clrScheme>
      <a:clrMap bg1="dk2" tx1="lt1" bg2="dk1" tx2="lt2" accent1="accent1" accent2="accent2" accent3="accent3" accent4="accent4" accent5="accent5" accent6="accent6" hlink="hlink" folHlink="folHlink"/>
    </a:extraClrScheme>
    <a:extraClrScheme>
      <a:clrScheme name="ClevelandClinic 9">
        <a:dk1>
          <a:srgbClr val="919191"/>
        </a:dk1>
        <a:lt1>
          <a:srgbClr val="FFFFFF"/>
        </a:lt1>
        <a:dk2>
          <a:srgbClr val="000000"/>
        </a:dk2>
        <a:lt2>
          <a:srgbClr val="618FFD"/>
        </a:lt2>
        <a:accent1>
          <a:srgbClr val="00AE00"/>
        </a:accent1>
        <a:accent2>
          <a:srgbClr val="00AE00"/>
        </a:accent2>
        <a:accent3>
          <a:srgbClr val="AAAAAA"/>
        </a:accent3>
        <a:accent4>
          <a:srgbClr val="DADADA"/>
        </a:accent4>
        <a:accent5>
          <a:srgbClr val="AAD3AA"/>
        </a:accent5>
        <a:accent6>
          <a:srgbClr val="009D00"/>
        </a:accent6>
        <a:hlink>
          <a:srgbClr val="FC0128"/>
        </a:hlink>
        <a:folHlink>
          <a:srgbClr val="CECECE"/>
        </a:folHlink>
      </a:clrScheme>
      <a:clrMap bg1="dk2" tx1="lt1" bg2="dk1" tx2="lt2" accent1="accent1" accent2="accent2" accent3="accent3" accent4="accent4" accent5="accent5" accent6="accent6" hlink="hlink" folHlink="folHlink"/>
    </a:extraClrScheme>
    <a:extraClrScheme>
      <a:clrScheme name="ClevelandClinic 10">
        <a:dk1>
          <a:srgbClr val="919191"/>
        </a:dk1>
        <a:lt1>
          <a:srgbClr val="FFFFFF"/>
        </a:lt1>
        <a:dk2>
          <a:srgbClr val="000000"/>
        </a:dk2>
        <a:lt2>
          <a:srgbClr val="618FFD"/>
        </a:lt2>
        <a:accent1>
          <a:srgbClr val="00AE00"/>
        </a:accent1>
        <a:accent2>
          <a:srgbClr val="FC0128"/>
        </a:accent2>
        <a:accent3>
          <a:srgbClr val="AAAAAA"/>
        </a:accent3>
        <a:accent4>
          <a:srgbClr val="DADADA"/>
        </a:accent4>
        <a:accent5>
          <a:srgbClr val="AAD3AA"/>
        </a:accent5>
        <a:accent6>
          <a:srgbClr val="E40123"/>
        </a:accent6>
        <a:hlink>
          <a:srgbClr val="FC0128"/>
        </a:hlink>
        <a:folHlink>
          <a:srgbClr val="CECECE"/>
        </a:folHlink>
      </a:clrScheme>
      <a:clrMap bg1="dk2" tx1="lt1" bg2="dk1" tx2="lt2" accent1="accent1" accent2="accent2" accent3="accent3" accent4="accent4" accent5="accent5" accent6="accent6" hlink="hlink" folHlink="folHlink"/>
    </a:extraClrScheme>
    <a:extraClrScheme>
      <a:clrScheme name="ClevelandClinic 11">
        <a:dk1>
          <a:srgbClr val="919191"/>
        </a:dk1>
        <a:lt1>
          <a:srgbClr val="FFFFFF"/>
        </a:lt1>
        <a:dk2>
          <a:srgbClr val="000000"/>
        </a:dk2>
        <a:lt2>
          <a:srgbClr val="618FFD"/>
        </a:lt2>
        <a:accent1>
          <a:srgbClr val="00AE00"/>
        </a:accent1>
        <a:accent2>
          <a:srgbClr val="FC0128"/>
        </a:accent2>
        <a:accent3>
          <a:srgbClr val="AAAAAA"/>
        </a:accent3>
        <a:accent4>
          <a:srgbClr val="DADADA"/>
        </a:accent4>
        <a:accent5>
          <a:srgbClr val="AAD3AA"/>
        </a:accent5>
        <a:accent6>
          <a:srgbClr val="E40123"/>
        </a:accent6>
        <a:hlink>
          <a:srgbClr val="FAFD00"/>
        </a:hlink>
        <a:folHlink>
          <a:srgbClr val="CECECE"/>
        </a:folHlink>
      </a:clrScheme>
      <a:clrMap bg1="dk2" tx1="lt1" bg2="dk1" tx2="lt2" accent1="accent1" accent2="accent2" accent3="accent3" accent4="accent4" accent5="accent5" accent6="accent6" hlink="hlink" folHlink="folHlink"/>
    </a:extraClrScheme>
    <a:extraClrScheme>
      <a:clrScheme name="ClevelandClinic 12">
        <a:dk1>
          <a:srgbClr val="919191"/>
        </a:dk1>
        <a:lt1>
          <a:srgbClr val="FFFFFF"/>
        </a:lt1>
        <a:dk2>
          <a:srgbClr val="000000"/>
        </a:dk2>
        <a:lt2>
          <a:srgbClr val="618FFD"/>
        </a:lt2>
        <a:accent1>
          <a:srgbClr val="00AE00"/>
        </a:accent1>
        <a:accent2>
          <a:srgbClr val="FC0128"/>
        </a:accent2>
        <a:accent3>
          <a:srgbClr val="AAAAAA"/>
        </a:accent3>
        <a:accent4>
          <a:srgbClr val="DADADA"/>
        </a:accent4>
        <a:accent5>
          <a:srgbClr val="AAD3AA"/>
        </a:accent5>
        <a:accent6>
          <a:srgbClr val="E40123"/>
        </a:accent6>
        <a:hlink>
          <a:srgbClr val="FAFD00"/>
        </a:hlink>
        <a:folHlink>
          <a:srgbClr val="AAF4F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ClevelandClinic</Template>
  <TotalTime>2577</TotalTime>
  <Words>2907</Words>
  <Application>Microsoft Office PowerPoint</Application>
  <PresentationFormat>On-screen Show (4:3)</PresentationFormat>
  <Paragraphs>319</Paragraphs>
  <Slides>31</Slides>
  <Notes>31</Notes>
  <HiddenSlides>1</HiddenSlides>
  <MMClips>30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 Unicode MS</vt:lpstr>
      <vt:lpstr>ＭＳ Ｐゴシック</vt:lpstr>
      <vt:lpstr>Arial</vt:lpstr>
      <vt:lpstr>Calibri</vt:lpstr>
      <vt:lpstr>Calisto MT</vt:lpstr>
      <vt:lpstr>Times</vt:lpstr>
      <vt:lpstr>ClevelandClinic</vt:lpstr>
      <vt:lpstr>PVDOMICS </vt:lpstr>
      <vt:lpstr>PVDOMICS</vt:lpstr>
      <vt:lpstr>CV Imaging Core</vt:lpstr>
      <vt:lpstr>Goals of Cardiac MRI </vt:lpstr>
      <vt:lpstr>Cardiac MRI Processes</vt:lpstr>
      <vt:lpstr>Cardiac MRI Safety Process</vt:lpstr>
      <vt:lpstr>Cardiac MRI Imaging Schedule</vt:lpstr>
      <vt:lpstr>Cardiac MRI Qualification Process</vt:lpstr>
      <vt:lpstr>Cardiac MRI Qualification Process</vt:lpstr>
      <vt:lpstr>Cardiac MRI Quality Control</vt:lpstr>
      <vt:lpstr>Cardiac MRI Status Reports</vt:lpstr>
      <vt:lpstr>Anonymization Process</vt:lpstr>
      <vt:lpstr>Digital Image Transfer   AG Mednet</vt:lpstr>
      <vt:lpstr>Data Transmittal Form: MRI</vt:lpstr>
      <vt:lpstr>Archival Instructions</vt:lpstr>
      <vt:lpstr>CMR Data Clarification Process</vt:lpstr>
      <vt:lpstr>CMR Data Clarification Process Continued</vt:lpstr>
      <vt:lpstr>CMR Data Clarification Process Con’t</vt:lpstr>
      <vt:lpstr>Replacement/Inactivation Process</vt:lpstr>
      <vt:lpstr>CMR Contraindications</vt:lpstr>
      <vt:lpstr>Exceptions to Contraindications</vt:lpstr>
      <vt:lpstr>Getting Started</vt:lpstr>
      <vt:lpstr>CMR Image Acquisition</vt:lpstr>
      <vt:lpstr>MRI Protocol</vt:lpstr>
      <vt:lpstr>Image Acquisition Instructions</vt:lpstr>
      <vt:lpstr>Image Acquisition Instructions Continued</vt:lpstr>
      <vt:lpstr>Imaging Core Contact Information</vt:lpstr>
      <vt:lpstr>Imaging Core Contact Information Continued</vt:lpstr>
      <vt:lpstr>Quick Print Imaging Core  Contact Information</vt:lpstr>
      <vt:lpstr>References</vt:lpstr>
      <vt:lpstr>PowerPoint Presentation</vt:lpstr>
    </vt:vector>
  </TitlesOfParts>
  <Company>Cleveland Clinic Foundation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Arial 50pt Bold</dc:title>
  <dc:creator>Network User</dc:creator>
  <cp:lastModifiedBy>Collart, Christina</cp:lastModifiedBy>
  <cp:revision>303</cp:revision>
  <cp:lastPrinted>2016-08-02T14:07:25Z</cp:lastPrinted>
  <dcterms:created xsi:type="dcterms:W3CDTF">2009-11-02T20:50:08Z</dcterms:created>
  <dcterms:modified xsi:type="dcterms:W3CDTF">2016-11-22T14:31:56Z</dcterms:modified>
</cp:coreProperties>
</file>